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0"/>
  </p:notesMasterIdLst>
  <p:handoutMasterIdLst>
    <p:handoutMasterId r:id="rId101"/>
  </p:handoutMasterIdLst>
  <p:sldIdLst>
    <p:sldId id="256" r:id="rId2"/>
    <p:sldId id="261" r:id="rId3"/>
    <p:sldId id="259" r:id="rId4"/>
    <p:sldId id="263" r:id="rId5"/>
    <p:sldId id="264" r:id="rId6"/>
    <p:sldId id="265" r:id="rId7"/>
    <p:sldId id="272" r:id="rId8"/>
    <p:sldId id="273" r:id="rId9"/>
    <p:sldId id="266" r:id="rId10"/>
    <p:sldId id="274" r:id="rId11"/>
    <p:sldId id="275" r:id="rId12"/>
    <p:sldId id="276" r:id="rId13"/>
    <p:sldId id="267" r:id="rId14"/>
    <p:sldId id="268" r:id="rId15"/>
    <p:sldId id="278" r:id="rId16"/>
    <p:sldId id="269" r:id="rId17"/>
    <p:sldId id="277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67" r:id="rId27"/>
    <p:sldId id="368" r:id="rId28"/>
    <p:sldId id="369" r:id="rId29"/>
    <p:sldId id="370" r:id="rId30"/>
    <p:sldId id="260" r:id="rId31"/>
    <p:sldId id="328" r:id="rId32"/>
    <p:sldId id="329" r:id="rId33"/>
    <p:sldId id="330" r:id="rId34"/>
    <p:sldId id="331" r:id="rId35"/>
    <p:sldId id="332" r:id="rId36"/>
    <p:sldId id="333" r:id="rId37"/>
    <p:sldId id="334" r:id="rId38"/>
    <p:sldId id="335" r:id="rId39"/>
    <p:sldId id="336" r:id="rId40"/>
    <p:sldId id="337" r:id="rId41"/>
    <p:sldId id="338" r:id="rId42"/>
    <p:sldId id="339" r:id="rId43"/>
    <p:sldId id="340" r:id="rId44"/>
    <p:sldId id="341" r:id="rId45"/>
    <p:sldId id="342" r:id="rId46"/>
    <p:sldId id="343" r:id="rId47"/>
    <p:sldId id="344" r:id="rId48"/>
    <p:sldId id="345" r:id="rId49"/>
    <p:sldId id="346" r:id="rId50"/>
    <p:sldId id="347" r:id="rId51"/>
    <p:sldId id="348" r:id="rId52"/>
    <p:sldId id="349" r:id="rId53"/>
    <p:sldId id="350" r:id="rId54"/>
    <p:sldId id="351" r:id="rId55"/>
    <p:sldId id="352" r:id="rId56"/>
    <p:sldId id="353" r:id="rId57"/>
    <p:sldId id="354" r:id="rId58"/>
    <p:sldId id="355" r:id="rId59"/>
    <p:sldId id="356" r:id="rId60"/>
    <p:sldId id="357" r:id="rId61"/>
    <p:sldId id="358" r:id="rId62"/>
    <p:sldId id="262" r:id="rId63"/>
    <p:sldId id="294" r:id="rId64"/>
    <p:sldId id="295" r:id="rId65"/>
    <p:sldId id="296" r:id="rId66"/>
    <p:sldId id="297" r:id="rId67"/>
    <p:sldId id="298" r:id="rId68"/>
    <p:sldId id="299" r:id="rId69"/>
    <p:sldId id="300" r:id="rId70"/>
    <p:sldId id="301" r:id="rId71"/>
    <p:sldId id="302" r:id="rId72"/>
    <p:sldId id="303" r:id="rId73"/>
    <p:sldId id="304" r:id="rId74"/>
    <p:sldId id="305" r:id="rId75"/>
    <p:sldId id="306" r:id="rId76"/>
    <p:sldId id="307" r:id="rId77"/>
    <p:sldId id="308" r:id="rId78"/>
    <p:sldId id="309" r:id="rId79"/>
    <p:sldId id="310" r:id="rId80"/>
    <p:sldId id="311" r:id="rId81"/>
    <p:sldId id="312" r:id="rId82"/>
    <p:sldId id="313" r:id="rId83"/>
    <p:sldId id="314" r:id="rId84"/>
    <p:sldId id="315" r:id="rId85"/>
    <p:sldId id="316" r:id="rId86"/>
    <p:sldId id="317" r:id="rId87"/>
    <p:sldId id="318" r:id="rId88"/>
    <p:sldId id="319" r:id="rId89"/>
    <p:sldId id="320" r:id="rId90"/>
    <p:sldId id="321" r:id="rId91"/>
    <p:sldId id="322" r:id="rId92"/>
    <p:sldId id="323" r:id="rId93"/>
    <p:sldId id="324" r:id="rId94"/>
    <p:sldId id="325" r:id="rId95"/>
    <p:sldId id="326" r:id="rId96"/>
    <p:sldId id="327" r:id="rId97"/>
    <p:sldId id="371" r:id="rId98"/>
    <p:sldId id="372" r:id="rId99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B200"/>
    <a:srgbClr val="FF0D01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4" d="100"/>
          <a:sy n="124" d="100"/>
        </p:scale>
        <p:origin x="-1170" y="2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CC5B17A-190E-4C7E-879C-974CCD7BBC40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1375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51A680D3-DAF4-4EFA-9E21-97DB1015FC6C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512E844D-F55C-43CD-A4B8-3B7047ADA05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2925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65350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27030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04782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900925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46951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27008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72577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523732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33571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10996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1137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458610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381948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650283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757678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641788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342004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612253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48338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564373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826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50471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227979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176095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08547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459047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08886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053318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2305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637034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072264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596368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46961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883140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8196965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337300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5969105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6706893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444621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8885601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4812591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6499285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8675550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49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6959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3615645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3448533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505689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169520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1471131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4198160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1754540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2418867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652618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4612202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59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67710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7622903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0717350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3224589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9940898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2878059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931327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2764557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1620695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2407648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6326465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69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00756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3547278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2368247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6182106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1435464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3182293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5678256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258240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5325200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9429486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4959228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79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13646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6188351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2089622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3281295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3742849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8994271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3637825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4155288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8784746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4416111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8454271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89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04132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1622314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76940706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11531436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18179672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7804384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602871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0095728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4356533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1284144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E844D-F55C-43CD-A4B8-3B7047ADA05E}" type="slidenum">
              <a:rPr lang="ko-KR" altLang="en-US" smtClean="0"/>
              <a:pPr/>
              <a:t>98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0609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9347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0190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63537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4239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6053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574674"/>
            <a:ext cx="973667" cy="47307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799" y="1439333"/>
            <a:ext cx="7455241" cy="4737630"/>
          </a:xfrm>
        </p:spPr>
        <p:txBody>
          <a:bodyPr>
            <a:normAutofit/>
          </a:bodyPr>
          <a:lstStyle>
            <a:lvl1pPr marL="228600" indent="-228600" latinLnBrk="0">
              <a:lnSpc>
                <a:spcPct val="120000"/>
              </a:lnSpc>
              <a:buFont typeface="-윤고딕130" panose="02030504000101010101" pitchFamily="18" charset="-127"/>
              <a:buChar char="□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1pPr>
            <a:lvl2pPr marL="627063" indent="-261938" latinLnBrk="0">
              <a:lnSpc>
                <a:spcPct val="120000"/>
              </a:lnSpc>
              <a:buFont typeface="-윤고딕130" panose="02030504000101010101" pitchFamily="18" charset="-127"/>
              <a:buChar char="○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2pPr>
            <a:lvl3pPr marL="982663" indent="-246063" latinLnBrk="0">
              <a:lnSpc>
                <a:spcPct val="120000"/>
              </a:lnSpc>
              <a:buFont typeface="-윤고딕130" panose="02030504000101010101" pitchFamily="18" charset="-127"/>
              <a:buChar char="­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3pPr>
            <a:lvl4pPr marL="1371600" indent="0">
              <a:buNone/>
              <a:defRPr sz="1600">
                <a:latin typeface="-윤고딕130" panose="02030504000101010101" pitchFamily="18" charset="-127"/>
                <a:ea typeface="-윤고딕130" panose="02030504000101010101" pitchFamily="18" charset="-127"/>
              </a:defRPr>
            </a:lvl4pPr>
            <a:lvl5pPr>
              <a:defRPr>
                <a:latin typeface="-윤고딕130" panose="02030504000101010101" pitchFamily="18" charset="-127"/>
                <a:ea typeface="-윤고딕130" panose="02030504000101010101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1090" y="6492875"/>
            <a:ext cx="361950" cy="365125"/>
          </a:xfrm>
        </p:spPr>
        <p:txBody>
          <a:bodyPr/>
          <a:lstStyle>
            <a:lvl1pPr>
              <a:defRPr sz="1050">
                <a:solidFill>
                  <a:schemeClr val="tx1">
                    <a:lumMod val="50000"/>
                    <a:lumOff val="50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1pPr>
          </a:lstStyle>
          <a:p>
            <a:fld id="{962E926E-D760-4B20-BB26-2C15688675BD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3"/>
          </p:nvPr>
        </p:nvSpPr>
        <p:spPr>
          <a:xfrm>
            <a:off x="2302933" y="578378"/>
            <a:ext cx="6553200" cy="465667"/>
          </a:xfrm>
        </p:spPr>
        <p:txBody>
          <a:bodyPr>
            <a:noAutofit/>
          </a:bodyPr>
          <a:lstStyle>
            <a:lvl1pPr marL="0" indent="0"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1pPr>
            <a:lvl2pPr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3pPr>
            <a:lvl4pPr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4pPr>
            <a:lvl5pPr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2953089" y="6492874"/>
            <a:ext cx="54779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 latinLnBrk="0"/>
            <a:r>
              <a:rPr lang="ko-KR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「</a:t>
            </a:r>
            <a:r>
              <a:rPr lang="en-US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KOREA POST 2025 </a:t>
            </a:r>
            <a:r>
              <a:rPr lang="ko-KR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미래 경영전략」경영컨설팅</a:t>
            </a:r>
            <a:r>
              <a:rPr lang="en-US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_2016.6.17_</a:t>
            </a:r>
            <a:r>
              <a:rPr lang="ko-KR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선진우정포럼</a:t>
            </a:r>
          </a:p>
        </p:txBody>
      </p:sp>
    </p:spTree>
    <p:extLst>
      <p:ext uri="{BB962C8B-B14F-4D97-AF65-F5344CB8AC3E}">
        <p14:creationId xmlns:p14="http://schemas.microsoft.com/office/powerpoint/2010/main" xmlns="" val="97579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89409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619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3801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12816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0171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1381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B2AF5-C9DC-4C74-8652-996EE4BC9A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1648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4294967295"/>
          </p:nvPr>
        </p:nvSpPr>
        <p:spPr>
          <a:xfrm>
            <a:off x="465667" y="969969"/>
            <a:ext cx="8331200" cy="1510770"/>
          </a:xfrm>
        </p:spPr>
        <p:txBody>
          <a:bodyPr>
            <a:noAutofit/>
          </a:bodyPr>
          <a:lstStyle/>
          <a:p>
            <a:pPr algn="ctr" fontAlgn="base" latinLnBrk="0"/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/>
            </a:r>
            <a:b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</a:br>
            <a:r>
              <a:rPr lang="ko-KR" alt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「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KOREA POST 2025 </a:t>
            </a:r>
            <a:r>
              <a:rPr lang="ko-KR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미래 경영전략」 </a:t>
            </a:r>
            <a:br>
              <a:rPr lang="ko-KR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</a:br>
            <a:r>
              <a:rPr lang="ko-KR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경영컨설팅 발표자료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4097868" y="4135440"/>
            <a:ext cx="4360332" cy="221456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2016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6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월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17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일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0" indent="0" algn="r">
              <a:buNone/>
            </a:pP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0" indent="0" algn="r">
              <a:buNone/>
            </a:pPr>
            <a:r>
              <a:rPr lang="ko-KR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경영총괄 및 우편사업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김영규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0" indent="0" algn="r">
              <a:buNone/>
            </a:pPr>
            <a:r>
              <a:rPr lang="ko-KR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이준서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0" indent="0" algn="r">
              <a:buNone/>
            </a:pPr>
            <a:r>
              <a:rPr lang="ko-KR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남상욱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15435" y="826030"/>
            <a:ext cx="53086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j-cs"/>
              </a:rPr>
              <a:t>선진우정포럼</a:t>
            </a:r>
            <a:r>
              <a:rPr lang="ko-KR" altLang="en-US" sz="2000" dirty="0">
                <a:solidFill>
                  <a:prstClr val="black">
                    <a:lumMod val="65000"/>
                    <a:lumOff val="3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j-cs"/>
              </a:rPr>
              <a:t> 우정사업본부 우정정책 연구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2489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2)</a:t>
            </a:r>
            <a:r>
              <a:rPr lang="ko-KR" altLang="en-US" dirty="0" smtClean="0"/>
              <a:t>우편서비스 경쟁력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경쟁서비스의 </a:t>
            </a:r>
            <a:r>
              <a:rPr lang="ko-KR" altLang="en-US" dirty="0"/>
              <a:t>경쟁력 강화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25628192"/>
              </p:ext>
            </p:extLst>
          </p:nvPr>
        </p:nvGraphicFramePr>
        <p:xfrm>
          <a:off x="1210733" y="2232022"/>
          <a:ext cx="7238999" cy="3906396"/>
        </p:xfrm>
        <a:graphic>
          <a:graphicData uri="http://schemas.openxmlformats.org/drawingml/2006/table">
            <a:tbl>
              <a:tblPr/>
              <a:tblGrid>
                <a:gridCol w="1440345"/>
                <a:gridCol w="149161"/>
                <a:gridCol w="5649493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EMS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등 경쟁상품의 가격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품질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차별화 등 경쟁력 강화를 통해 수익증대 도모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소포사업</a:t>
                      </a: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맞춤형 특화서비스 제공 및 고객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접점망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물류창고 확보 등 차별화를 통해 명품 택배 실현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장기적으로는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2018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IMC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구축 이후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물류창고 제공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등을 통해 기업 택배 물량을 대폭 유치하여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시장점유율을 확대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 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16)121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20)2,306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25)1,915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         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비용증가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 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16)228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982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25)1,697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3888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2)</a:t>
            </a:r>
            <a:r>
              <a:rPr lang="ko-KR" altLang="en-US" dirty="0" smtClean="0"/>
              <a:t>우편서비스 경쟁력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경쟁서비스의 </a:t>
            </a:r>
            <a:r>
              <a:rPr lang="ko-KR" altLang="en-US" dirty="0"/>
              <a:t>경쟁력 강화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8279771"/>
              </p:ext>
            </p:extLst>
          </p:nvPr>
        </p:nvGraphicFramePr>
        <p:xfrm>
          <a:off x="1244600" y="2232022"/>
          <a:ext cx="7205132" cy="3906396"/>
        </p:xfrm>
        <a:graphic>
          <a:graphicData uri="http://schemas.openxmlformats.org/drawingml/2006/table">
            <a:tbl>
              <a:tblPr/>
              <a:tblGrid>
                <a:gridCol w="1433606"/>
                <a:gridCol w="148463"/>
                <a:gridCol w="5623063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EMS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등 경쟁상품의 가격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품질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차별화 등 경쟁력 강화를 통해 수익증대 도모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국제특송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(EMS)</a:t>
                      </a: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지역특성에 맞는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해외물류망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구축 및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직구시장 개척을 위해 해외우정과 전략적 제휴 등 글로벌 경쟁력 강화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장기적으로는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EMS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전담부서 신설 및 법인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(B2C)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마케팅을 통해 핵심 우편사업으로 육성하고 글로벌 물류기업으로 도약 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 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16)340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20)2,703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25)5,226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         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비용증가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 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16)306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20)2,427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25)4,709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18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2)</a:t>
            </a:r>
            <a:r>
              <a:rPr lang="ko-KR" altLang="en-US" dirty="0" smtClean="0"/>
              <a:t>우편서비스 경쟁력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사업영역 </a:t>
            </a:r>
            <a:r>
              <a:rPr lang="ko-KR" altLang="en-US" dirty="0"/>
              <a:t>다각화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9070050"/>
              </p:ext>
            </p:extLst>
          </p:nvPr>
        </p:nvGraphicFramePr>
        <p:xfrm>
          <a:off x="1875364" y="2232022"/>
          <a:ext cx="6574368" cy="3906396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보유자원을 활용한 공공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․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민간기업 제휴사업 발굴 및 우체국 네트워크 플랫폼 기능 강화 등을 통한 고부가가치 창출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VAN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사업 진출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알뜰폰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MVNO 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전자우편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클라우드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④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샵메일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⑤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중고폰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⑥광고우편서비스 등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85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200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400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56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2)</a:t>
            </a:r>
            <a:r>
              <a:rPr lang="ko-KR" altLang="en-US" dirty="0" smtClean="0"/>
              <a:t>우편서비스 경쟁력 강화</a:t>
            </a:r>
            <a:endParaRPr lang="en-US" altLang="ko-KR" dirty="0" smtClean="0"/>
          </a:p>
          <a:p>
            <a:pPr lvl="1"/>
            <a:r>
              <a:rPr lang="ko-KR" altLang="en-US" dirty="0"/>
              <a:t> </a:t>
            </a:r>
            <a:r>
              <a:rPr lang="ko-KR" altLang="en-US" dirty="0" smtClean="0"/>
              <a:t>임대수익 </a:t>
            </a:r>
            <a:r>
              <a:rPr lang="ko-KR" altLang="en-US" dirty="0"/>
              <a:t>창출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7632954"/>
              </p:ext>
            </p:extLst>
          </p:nvPr>
        </p:nvGraphicFramePr>
        <p:xfrm>
          <a:off x="1875364" y="2232022"/>
          <a:ext cx="6574368" cy="372504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새로운 수익기반 마련을 위해 자체예산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보험자금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민간자본을 활용하여 임대국사 개발 및 창구 여유공간 임대 추진 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임대국사 개발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현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 공간 임대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현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altLang="ko-KR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※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임대수익 전망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330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원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15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→ 751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→ 1,261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14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421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931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955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3)</a:t>
            </a:r>
            <a:r>
              <a:rPr lang="ko-KR" altLang="en-US" dirty="0" smtClean="0"/>
              <a:t>우편물류 </a:t>
            </a:r>
            <a:r>
              <a:rPr lang="ko-KR" altLang="en-US" dirty="0"/>
              <a:t>네트워크 최적화 및 배달체계 획기적 개선</a:t>
            </a:r>
            <a:r>
              <a:rPr lang="ko-KR" altLang="en-US" dirty="0" smtClean="0"/>
              <a:t> 임대수익 창출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Back-bone </a:t>
            </a:r>
            <a:r>
              <a:rPr lang="ko-KR" altLang="en-US" dirty="0"/>
              <a:t>물류시스템의 최적화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205639"/>
              </p:ext>
            </p:extLst>
          </p:nvPr>
        </p:nvGraphicFramePr>
        <p:xfrm>
          <a:off x="1875364" y="2692337"/>
          <a:ext cx="6574368" cy="350901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 종별변화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통상↓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소포↑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에 따라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집중국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기능조정 및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Hub &amp; Spoke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방식의 광역물류센터를 구축하여 발송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도착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회 구분체제를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회 구분으로 전환하는 등 소포 처리능력 향상 도모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 처리능력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(IMC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구축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운송효율화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평파렛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사용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운송망 개편 등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집중국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네트워크 최적화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(28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국→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④ 탄력적 인력운영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⑤ 물류 프로세스 혁신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집중국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생산성 관리 등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⑥ 소통품질 제고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⑦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집중국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위탁운영 등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5882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3)</a:t>
            </a:r>
            <a:r>
              <a:rPr lang="ko-KR" altLang="en-US" dirty="0" smtClean="0"/>
              <a:t>우편물류 </a:t>
            </a:r>
            <a:r>
              <a:rPr lang="ko-KR" altLang="en-US" dirty="0"/>
              <a:t>네트워크 최적화 및 배달체계 획기적 개선</a:t>
            </a:r>
            <a:r>
              <a:rPr lang="ko-KR" altLang="en-US" dirty="0" smtClean="0"/>
              <a:t> 임대수익 창출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집배 </a:t>
            </a:r>
            <a:r>
              <a:rPr lang="en-US" altLang="ko-KR" dirty="0"/>
              <a:t>Network</a:t>
            </a:r>
            <a:r>
              <a:rPr lang="ko-KR" altLang="en-US" dirty="0"/>
              <a:t>의 효율화 및 배달체계의 </a:t>
            </a:r>
            <a:r>
              <a:rPr lang="ko-KR" altLang="en-US" dirty="0" smtClean="0"/>
              <a:t>재설계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901032"/>
              </p:ext>
            </p:extLst>
          </p:nvPr>
        </p:nvGraphicFramePr>
        <p:xfrm>
          <a:off x="1875364" y="2692337"/>
          <a:ext cx="6574368" cy="3518302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9229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민간과의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공유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 위탁배달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배달구조 개편 등 집배업무 효율화를 통한 비용절감 도모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효율화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소포위탁 확대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/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아파트 일괄배달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/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도서벽지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유치배달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/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민간과의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공유 등</a:t>
                      </a: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배달구조 개편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우편사업 환경 변화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통상감소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에 따른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집배인력 평준화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소포위탁 및 특수지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집배구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도시는 소포중심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농어촌은 특수지 위탁 등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304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3)</a:t>
            </a:r>
            <a:r>
              <a:rPr lang="ko-KR" altLang="en-US" dirty="0" smtClean="0"/>
              <a:t>우편물류 </a:t>
            </a:r>
            <a:r>
              <a:rPr lang="ko-KR" altLang="en-US" dirty="0"/>
              <a:t>네트워크 최적화 및 배달체계 획기적 개선</a:t>
            </a:r>
            <a:r>
              <a:rPr lang="ko-KR" altLang="en-US" dirty="0" smtClean="0"/>
              <a:t> 임대수익 창출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분야별 </a:t>
            </a:r>
            <a:r>
              <a:rPr lang="ko-KR" altLang="en-US" dirty="0"/>
              <a:t>인력의 합리적 운영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8452836"/>
              </p:ext>
            </p:extLst>
          </p:nvPr>
        </p:nvGraphicFramePr>
        <p:xfrm>
          <a:off x="1875364" y="2692337"/>
          <a:ext cx="6574368" cy="3035046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상품별 물량 증감 추세를 반영한 분야별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접수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지원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소요인력을 산출하여 피드백을 제공함으로써 합리적 인력운영 및 비용절감 도모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각 분야별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접수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지원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중장기 액션플랜에 따른 인력운영 합리화 추진 결과를 진단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진단 결과의 피드백 제공 등 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4176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3)</a:t>
            </a:r>
            <a:r>
              <a:rPr lang="ko-KR" altLang="en-US" dirty="0" smtClean="0"/>
              <a:t>우편물류 </a:t>
            </a:r>
            <a:r>
              <a:rPr lang="ko-KR" altLang="en-US" dirty="0"/>
              <a:t>네트워크 최적화 및 배달체계 획기적 개선</a:t>
            </a:r>
            <a:r>
              <a:rPr lang="ko-KR" altLang="en-US" dirty="0" smtClean="0"/>
              <a:t> 임대수익 창출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고객지향 </a:t>
            </a:r>
            <a:r>
              <a:rPr lang="ko-KR" altLang="en-US" dirty="0"/>
              <a:t>스마트우편물류 구현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7679320"/>
              </p:ext>
            </p:extLst>
          </p:nvPr>
        </p:nvGraphicFramePr>
        <p:xfrm>
          <a:off x="1875364" y="2692337"/>
          <a:ext cx="6574368" cy="2924176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무인 접수기능 확대 및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무인함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배달 활성화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접수정보의 실시간 연계 및 양방향 서비스가 가능한 고객지향 스마트 물류시스템 구현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  <a:cs typeface="+mn-cs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무인접수기 확대 보급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  <a:cs typeface="+mn-cs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② 접수 프로세스 간편화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  <a:cs typeface="+mn-cs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무인함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 배달 활성화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  <a:cs typeface="+mn-cs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  <a:cs typeface="+mn-cs"/>
                        </a:rPr>
                        <a:t>④ 접수정보의 실시간 연계 등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5450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800" y="1439333"/>
            <a:ext cx="7442200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보편적 서비스 </a:t>
            </a:r>
            <a:r>
              <a:rPr lang="ko-KR" altLang="en-US" dirty="0"/>
              <a:t>정의 및 재원 </a:t>
            </a:r>
            <a:r>
              <a:rPr lang="ko-KR" altLang="en-US" dirty="0" smtClean="0"/>
              <a:t>조달</a:t>
            </a:r>
          </a:p>
          <a:p>
            <a:r>
              <a:rPr lang="ko-KR" altLang="en-US" dirty="0" smtClean="0"/>
              <a:t>비용 절감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보편적 서비스 제도 개선 및 요금 조정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수익 증대를 종합적으로 추진하는 원안의 전략적 방향은 적절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운영 효율성 향상이 요금 인상에 우선되어야 할 필요 공감</a:t>
            </a:r>
            <a:endParaRPr lang="en-US" altLang="ko-KR" dirty="0" smtClean="0"/>
          </a:p>
          <a:p>
            <a:pPr lvl="0"/>
            <a:r>
              <a:rPr lang="ko-KR" altLang="en-US" dirty="0" smtClean="0"/>
              <a:t>가격 대비 품질을 주요지표로 소비자들이 인지하는 품질에 영향을 주는 요인에 대해 보다 정확히 파악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불필요한 비용 우선적 절감</a:t>
            </a:r>
          </a:p>
          <a:p>
            <a:pPr lvl="1"/>
            <a:r>
              <a:rPr lang="ko-KR" altLang="en-US" dirty="0" smtClean="0"/>
              <a:t>소비자들이 인지하는 품질에 영향을 주는 요인에 대한 정확한 파악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품질과 가격의 트레이드오프</a:t>
            </a:r>
            <a:r>
              <a:rPr lang="en-US" altLang="ko-KR" dirty="0" smtClean="0"/>
              <a:t> </a:t>
            </a:r>
            <a:r>
              <a:rPr lang="ko-KR" altLang="en-US" dirty="0" smtClean="0"/>
              <a:t>반영</a:t>
            </a:r>
            <a:endParaRPr lang="en-US" altLang="ko-KR" dirty="0" smtClean="0"/>
          </a:p>
          <a:p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  <a:p>
            <a:pPr lvl="1"/>
            <a:endParaRPr lang="ko-KR" altLang="en-US" dirty="0" smtClean="0"/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  <p:grpSp>
        <p:nvGrpSpPr>
          <p:cNvPr id="6" name="그룹 24"/>
          <p:cNvGrpSpPr/>
          <p:nvPr/>
        </p:nvGrpSpPr>
        <p:grpSpPr>
          <a:xfrm>
            <a:off x="4698999" y="4519448"/>
            <a:ext cx="4014951" cy="2974426"/>
            <a:chOff x="1597573" y="2974428"/>
            <a:chExt cx="4908330" cy="2974426"/>
          </a:xfrm>
        </p:grpSpPr>
        <p:sp>
          <p:nvSpPr>
            <p:cNvPr id="24" name="모서리가 둥근 직사각형 23"/>
            <p:cNvSpPr/>
            <p:nvPr/>
          </p:nvSpPr>
          <p:spPr>
            <a:xfrm>
              <a:off x="2638097" y="2974428"/>
              <a:ext cx="3867806" cy="188135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" name="꺾인 연결선 6"/>
            <p:cNvCxnSpPr/>
            <p:nvPr/>
          </p:nvCxnSpPr>
          <p:spPr>
            <a:xfrm>
              <a:off x="3489434" y="3079535"/>
              <a:ext cx="2154621" cy="1481958"/>
            </a:xfrm>
            <a:prstGeom prst="bentConnector3">
              <a:avLst>
                <a:gd name="adj1" fmla="val 73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원호 8"/>
            <p:cNvSpPr/>
            <p:nvPr/>
          </p:nvSpPr>
          <p:spPr>
            <a:xfrm>
              <a:off x="1597573" y="3428999"/>
              <a:ext cx="3867807" cy="2519855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744060" y="3163618"/>
              <a:ext cx="748923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100" dirty="0" smtClean="0"/>
                <a:t>고객이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인지하는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품질</a:t>
              </a:r>
              <a:endParaRPr lang="ko-KR" altLang="en-US" sz="11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34467" y="4561497"/>
              <a:ext cx="8354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dirty="0" smtClean="0"/>
                <a:t>낮은 원가</a:t>
              </a:r>
              <a:endParaRPr lang="ko-KR" altLang="en-US" sz="1200" dirty="0"/>
            </a:p>
          </p:txBody>
        </p:sp>
        <p:sp>
          <p:nvSpPr>
            <p:cNvPr id="12" name="타원 11"/>
            <p:cNvSpPr/>
            <p:nvPr/>
          </p:nvSpPr>
          <p:spPr>
            <a:xfrm>
              <a:off x="4214643" y="3668118"/>
              <a:ext cx="157655" cy="157655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FF0D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타원 12"/>
            <p:cNvSpPr/>
            <p:nvPr/>
          </p:nvSpPr>
          <p:spPr>
            <a:xfrm>
              <a:off x="4861030" y="3725926"/>
              <a:ext cx="157655" cy="15765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60886" y="3678624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dirty="0" smtClean="0"/>
                <a:t>경쟁자</a:t>
              </a:r>
              <a:endParaRPr lang="ko-KR" altLang="en-US" sz="1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78219" y="3852041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smtClean="0"/>
                <a:t>우체국</a:t>
              </a:r>
              <a:endParaRPr lang="ko-KR" altLang="en-US" sz="1200" dirty="0"/>
            </a:p>
          </p:txBody>
        </p:sp>
        <p:cxnSp>
          <p:nvCxnSpPr>
            <p:cNvPr id="17" name="직선 화살표 연결선 16"/>
            <p:cNvCxnSpPr>
              <a:stCxn id="12" idx="6"/>
              <a:endCxn id="18" idx="2"/>
            </p:cNvCxnSpPr>
            <p:nvPr/>
          </p:nvCxnSpPr>
          <p:spPr>
            <a:xfrm flipV="1">
              <a:off x="4372298" y="3478942"/>
              <a:ext cx="509756" cy="2680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타원 17"/>
            <p:cNvSpPr/>
            <p:nvPr/>
          </p:nvSpPr>
          <p:spPr>
            <a:xfrm>
              <a:off x="4882054" y="3400114"/>
              <a:ext cx="157655" cy="157655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FF0D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원호 19"/>
            <p:cNvSpPr/>
            <p:nvPr/>
          </p:nvSpPr>
          <p:spPr>
            <a:xfrm>
              <a:off x="1813033" y="3192529"/>
              <a:ext cx="3867807" cy="2519855"/>
            </a:xfrm>
            <a:prstGeom prst="arc">
              <a:avLst/>
            </a:prstGeom>
            <a:ln>
              <a:solidFill>
                <a:srgbClr val="FF0D0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4719140" y="3657615"/>
              <a:ext cx="157655" cy="157655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FF0D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23" name="직선 화살표 연결선 22"/>
            <p:cNvCxnSpPr>
              <a:stCxn id="12" idx="6"/>
              <a:endCxn id="21" idx="2"/>
            </p:cNvCxnSpPr>
            <p:nvPr/>
          </p:nvCxnSpPr>
          <p:spPr>
            <a:xfrm flipV="1">
              <a:off x="4372298" y="3736443"/>
              <a:ext cx="346842" cy="105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30600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보편적서비스</a:t>
            </a:r>
            <a:r>
              <a:rPr lang="ko-KR" altLang="en-US" dirty="0" smtClean="0"/>
              <a:t> </a:t>
            </a:r>
            <a:r>
              <a:rPr lang="ko-KR" altLang="en-US" dirty="0"/>
              <a:t>정의 및 재원 </a:t>
            </a:r>
            <a:r>
              <a:rPr lang="ko-KR" altLang="en-US" dirty="0" smtClean="0"/>
              <a:t>조달</a:t>
            </a:r>
            <a:endParaRPr lang="en-US" altLang="ko-KR" dirty="0"/>
          </a:p>
          <a:p>
            <a:r>
              <a:rPr lang="ko-KR" altLang="en-US" dirty="0" smtClean="0"/>
              <a:t>보편적 서비스 제도 개선을 위한 중장기적 계획 적절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제도 개선 및 요금 인상을 위해 비용 절감 노력 선행은 타당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보편적 서비스 재정의를 위한 절차적 정당성 확보 및 장기적 계획 구체화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보편적 서비스가 공익을 위한 만큼 재정균형도 공익을 위한 것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보편적 서비스 사용자 부담과 일반 국민 부담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관련제도 정비 및 우체국 금융 및 보험 재원의 재투자를 통한 효율성 향상을 요금 인상 문제와 연결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홍보기능 강화 및 사회적 합의를 위한 상설기구 도입 등 검토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기준 완화가 아닌 보편적 서비스 범주에 대해서도 재검토 필요하며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이는 우정사업의 존립근거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19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013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1999" y="965200"/>
            <a:ext cx="1547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목  차</a:t>
            </a:r>
            <a:endParaRPr lang="ko-KR" altLang="en-US" sz="3600" b="1" dirty="0">
              <a:solidFill>
                <a:srgbClr val="FF0000"/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80143" y="965200"/>
            <a:ext cx="183255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 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 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 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72781" y="965200"/>
            <a:ext cx="4771178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82663" lvl="0"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1.1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1.2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및 개선방안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1.3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결론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endParaRPr lang="en-US" altLang="ko-KR" sz="800" dirty="0" smtClean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2.1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2.2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및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개선방안</a:t>
            </a:r>
            <a:endParaRPr lang="en-US" altLang="ko-KR" dirty="0" smtClean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.3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결론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  <a:tabLst>
                <a:tab pos="982663" algn="l"/>
              </a:tabLst>
            </a:pPr>
            <a:endParaRPr lang="en-US" altLang="ko-KR" sz="800" dirty="0" smtClean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  <a:tabLst>
                <a:tab pos="982663" algn="l"/>
              </a:tabLst>
            </a:pP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3.1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3.2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및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개선방안</a:t>
            </a:r>
            <a:endParaRPr lang="en-US" altLang="ko-K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3.3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결론</a:t>
            </a:r>
          </a:p>
          <a:p>
            <a:pPr>
              <a:lnSpc>
                <a:spcPct val="150000"/>
              </a:lnSpc>
            </a:pP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4969933" y="1143000"/>
            <a:ext cx="0" cy="1041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4969933" y="2535787"/>
            <a:ext cx="0" cy="1041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4975193" y="3949387"/>
            <a:ext cx="0" cy="1041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6181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네트워크 최적화</a:t>
            </a:r>
            <a:endParaRPr lang="en-US" altLang="ko-KR" dirty="0"/>
          </a:p>
          <a:p>
            <a:pPr lvl="0"/>
            <a:r>
              <a:rPr lang="ko-KR" altLang="en-US" dirty="0" smtClean="0"/>
              <a:t>망 효율화 및 망을 통한 가치 창출의 전략적 방향 타당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창구망</a:t>
            </a:r>
            <a:r>
              <a:rPr lang="ko-KR" altLang="en-US" dirty="0" smtClean="0"/>
              <a:t> 밀도 조정 필요성 일정 부분 공감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적정 운영규모 산정 및 이를 보완하는 탄력성 확보 방안 제시 구체적 논의 필요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err="1" smtClean="0"/>
              <a:t>창구망</a:t>
            </a:r>
            <a:r>
              <a:rPr lang="ko-KR" altLang="en-US" dirty="0" smtClean="0"/>
              <a:t> 효율화의 목적은 조직 유연성 및</a:t>
            </a:r>
            <a:r>
              <a:rPr lang="en-US" altLang="ko-KR" dirty="0" smtClean="0"/>
              <a:t> </a:t>
            </a:r>
            <a:r>
              <a:rPr lang="ko-KR" altLang="en-US" dirty="0" smtClean="0"/>
              <a:t>인력운영 효율성 제고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망의 가치를 유지하면서 근본적 문제인 인건비</a:t>
            </a:r>
            <a:r>
              <a:rPr lang="en-US" altLang="ko-KR" dirty="0" smtClean="0"/>
              <a:t> </a:t>
            </a:r>
            <a:r>
              <a:rPr lang="ko-KR" altLang="en-US" dirty="0" smtClean="0"/>
              <a:t>절감을 위한 대안 모색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읍면지역에</a:t>
            </a:r>
            <a:r>
              <a:rPr lang="ko-KR" altLang="en-US" dirty="0" smtClean="0"/>
              <a:t> 위치한 우체국의 경우 </a:t>
            </a:r>
            <a:r>
              <a:rPr lang="ko-KR" altLang="en-US" dirty="0"/>
              <a:t>최소 </a:t>
            </a:r>
            <a:r>
              <a:rPr lang="en-US" altLang="ko-KR" dirty="0"/>
              <a:t>3</a:t>
            </a:r>
            <a:r>
              <a:rPr lang="ko-KR" altLang="en-US" dirty="0"/>
              <a:t>인 체제를 유지하면서 </a:t>
            </a:r>
            <a:r>
              <a:rPr lang="ko-KR" altLang="en-US" dirty="0" smtClean="0"/>
              <a:t>국당 연간 </a:t>
            </a:r>
            <a:r>
              <a:rPr lang="en-US" altLang="ko-KR" dirty="0"/>
              <a:t>1</a:t>
            </a:r>
            <a:r>
              <a:rPr lang="ko-KR" altLang="en-US" dirty="0"/>
              <a:t>억 원 </a:t>
            </a:r>
            <a:r>
              <a:rPr lang="ko-KR" altLang="en-US" dirty="0" smtClean="0"/>
              <a:t>이상의 인건비 지출하고 있는데 이에 대한 재검토 필요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호주 사례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smtClean="0"/>
              <a:t>운영을 통한 효율적 </a:t>
            </a:r>
            <a:r>
              <a:rPr lang="ko-KR" altLang="en-US" dirty="0"/>
              <a:t>인력 </a:t>
            </a:r>
            <a:r>
              <a:rPr lang="ko-KR" altLang="en-US" dirty="0" smtClean="0"/>
              <a:t>배치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필요에 따라 시간제 </a:t>
            </a:r>
            <a:r>
              <a:rPr lang="ko-KR" altLang="en-US" dirty="0"/>
              <a:t>근무</a:t>
            </a:r>
            <a:r>
              <a:rPr lang="en-US" altLang="ko-KR" dirty="0"/>
              <a:t>, </a:t>
            </a:r>
            <a:r>
              <a:rPr lang="ko-KR" altLang="en-US" dirty="0"/>
              <a:t>우체국사 공간 임대와 인력 절감을 동시에 추구하는 방안 등 다양한 망 유지비용 절감 </a:t>
            </a:r>
            <a:r>
              <a:rPr lang="ko-KR" altLang="en-US" dirty="0" smtClean="0"/>
              <a:t>방안 시도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111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네트워크 최적화</a:t>
            </a:r>
            <a:endParaRPr lang="en-US" altLang="ko-KR" dirty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경쟁력 확보를 위한 망 현대화 전략적 방향 적절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집중국</a:t>
            </a:r>
            <a:r>
              <a:rPr lang="ko-KR" altLang="en-US" dirty="0" smtClean="0"/>
              <a:t> 통폐합을 통한 비용 절감과 유휴 </a:t>
            </a:r>
            <a:r>
              <a:rPr lang="ko-KR" altLang="en-US" dirty="0" err="1" smtClean="0"/>
              <a:t>집중국의</a:t>
            </a:r>
            <a:r>
              <a:rPr lang="ko-KR" altLang="en-US" dirty="0" smtClean="0"/>
              <a:t> 창고 및 집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배송장</a:t>
            </a:r>
            <a:r>
              <a:rPr lang="ko-KR" altLang="en-US" dirty="0" smtClean="0"/>
              <a:t> 전환으로 경쟁력을 확보하는 전략적 방향 </a:t>
            </a:r>
            <a:r>
              <a:rPr lang="ko-KR" altLang="en-US" dirty="0" err="1" smtClean="0"/>
              <a:t>바람직</a:t>
            </a:r>
            <a:endParaRPr lang="ko-KR" altLang="en-US" dirty="0" smtClean="0"/>
          </a:p>
          <a:p>
            <a:pPr lvl="1"/>
            <a:r>
              <a:rPr lang="ko-KR" altLang="en-US" dirty="0" smtClean="0"/>
              <a:t>배송 효율성을 높이는 네트워크 효율화 및 설비 투자를 통해 서비스 품질을 제고하는 방향 적절</a:t>
            </a:r>
          </a:p>
          <a:p>
            <a:r>
              <a:rPr lang="ko-KR" altLang="en-US" dirty="0" smtClean="0"/>
              <a:t>장기적 관점에서 투자 재원 및 유연성 확보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경쟁자와의 </a:t>
            </a:r>
            <a:r>
              <a:rPr lang="ko-KR" altLang="en-US" dirty="0"/>
              <a:t>역학관계 및 수요 변동에 대응할 수 있는 보다 유연한 망 투자계획 수립 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예측하기 어려운 미래에 대처하기 위해 다양한 옵션 마련</a:t>
            </a:r>
            <a:endParaRPr lang="ko-KR" altLang="en-US" dirty="0"/>
          </a:p>
          <a:p>
            <a:pPr lvl="1"/>
            <a:r>
              <a:rPr lang="ko-KR" altLang="en-US" dirty="0"/>
              <a:t>우체국 금융 및 보험사업의 </a:t>
            </a:r>
            <a:r>
              <a:rPr lang="ko-KR" altLang="en-US" dirty="0" err="1"/>
              <a:t>일부재원을</a:t>
            </a:r>
            <a:r>
              <a:rPr lang="ko-KR" altLang="en-US" dirty="0"/>
              <a:t> 우정사업 경영효율화를 목적으로 유보할 수 있는 방안 강구</a:t>
            </a:r>
          </a:p>
          <a:p>
            <a:pPr lvl="2"/>
            <a:r>
              <a:rPr lang="ko-KR" altLang="en-US" dirty="0"/>
              <a:t>우체국을 플랫폼으로 사용하는 참여자가 많아질수록 제도적 한계를 극복할 수 있는 </a:t>
            </a:r>
            <a:r>
              <a:rPr lang="ko-KR" altLang="en-US" dirty="0" smtClean="0"/>
              <a:t>협상력 확보 가능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822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0724" y="574674"/>
            <a:ext cx="973667" cy="47307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10723" y="1075252"/>
            <a:ext cx="7721610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네트워크 최적화</a:t>
            </a:r>
            <a:endParaRPr lang="en-US" altLang="ko-KR" dirty="0"/>
          </a:p>
          <a:p>
            <a:r>
              <a:rPr lang="ko-KR" altLang="en-US" dirty="0" smtClean="0"/>
              <a:t>창구 및 집배 위탁 확대는 비용 절감뿐 아니라 물량 변화에 유연하게 대응하는 시스템을 갖춘다는 점에서 큰 틀은 적절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민간과 제휴를 통한 </a:t>
            </a:r>
            <a:r>
              <a:rPr lang="ko-KR" altLang="en-US" dirty="0" err="1" smtClean="0"/>
              <a:t>배달망</a:t>
            </a:r>
            <a:r>
              <a:rPr lang="ko-KR" altLang="en-US" dirty="0" smtClean="0"/>
              <a:t> 효율화</a:t>
            </a:r>
            <a:r>
              <a:rPr lang="en-US" altLang="ko-KR" dirty="0" smtClean="0"/>
              <a:t> (</a:t>
            </a:r>
            <a:r>
              <a:rPr lang="ko-KR" altLang="en-US" dirty="0" smtClean="0"/>
              <a:t>아파트 일괄배달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도서벽지 공동배달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긍정적이며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소포배달을 담당하는 자회사 추진 방안은 점진적으로 품질을 확보하면서 효율성을 개선할 수 있는 방안으로 평가</a:t>
            </a:r>
          </a:p>
          <a:p>
            <a:r>
              <a:rPr lang="ko-KR" altLang="en-US" dirty="0" smtClean="0"/>
              <a:t>전략적 </a:t>
            </a:r>
            <a:r>
              <a:rPr lang="ko-KR" altLang="en-US" dirty="0" err="1" smtClean="0"/>
              <a:t>포지셔닝</a:t>
            </a:r>
            <a:r>
              <a:rPr lang="ko-KR" altLang="en-US" dirty="0" smtClean="0"/>
              <a:t> 및 운영 효율성을 종합적으로 고려한 위탁 실효성 검증 및 의사결정원칙 마련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위탁에 </a:t>
            </a:r>
            <a:r>
              <a:rPr lang="ko-KR" altLang="en-US" dirty="0"/>
              <a:t>따른 품질 저하 및 고객 불만을 예방할 수 있는 제도적 장치 </a:t>
            </a:r>
            <a:r>
              <a:rPr lang="ko-KR" altLang="en-US" dirty="0" smtClean="0"/>
              <a:t>마련</a:t>
            </a:r>
            <a:endParaRPr lang="ko-KR" altLang="en-US" dirty="0"/>
          </a:p>
          <a:p>
            <a:pPr lvl="1"/>
            <a:r>
              <a:rPr lang="ko-KR" altLang="en-US" dirty="0" smtClean="0"/>
              <a:t>품질 </a:t>
            </a:r>
            <a:r>
              <a:rPr lang="ko-KR" altLang="en-US" dirty="0"/>
              <a:t>유지 및 비용 절감 측면에서 자회사 </a:t>
            </a:r>
            <a:r>
              <a:rPr lang="ko-KR" altLang="en-US" dirty="0" smtClean="0"/>
              <a:t>설립을 보다 적극적 고려 필요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소포 중심의 자회사를 설립하고 </a:t>
            </a:r>
            <a:r>
              <a:rPr lang="ko-KR" altLang="en-US" dirty="0"/>
              <a:t>향후 물량증대 및 우정사업본부 인력 감소에 따라 자회사 규모를 점차 늘려가는 </a:t>
            </a:r>
            <a:r>
              <a:rPr lang="ko-KR" altLang="en-US" dirty="0" smtClean="0"/>
              <a:t>방법 가능</a:t>
            </a:r>
            <a:endParaRPr lang="en-US" altLang="ko-KR" dirty="0" smtClean="0"/>
          </a:p>
          <a:p>
            <a:pPr lvl="2"/>
            <a:r>
              <a:rPr lang="ko-KR" altLang="en-US" dirty="0"/>
              <a:t>자회사 설립 시 수요에 따라 인력을 유연하게 운용할 수 있는 제도적 장치를 우선적으로 마련할 </a:t>
            </a:r>
            <a:r>
              <a:rPr lang="ko-KR" altLang="en-US" dirty="0" smtClean="0"/>
              <a:t>필요</a:t>
            </a:r>
            <a:endParaRPr lang="ko-KR" altLang="en-US" dirty="0"/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2057390" y="578378"/>
            <a:ext cx="6553200" cy="465667"/>
          </a:xfrm>
        </p:spPr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575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/>
              <a:t>사업별 최적화와 시너지 </a:t>
            </a:r>
            <a:r>
              <a:rPr lang="ko-KR" altLang="en-US" dirty="0" smtClean="0"/>
              <a:t>창출</a:t>
            </a:r>
            <a:endParaRPr lang="en-US" altLang="ko-KR" dirty="0" smtClean="0"/>
          </a:p>
          <a:p>
            <a:r>
              <a:rPr lang="ko-KR" altLang="en-US" dirty="0" smtClean="0"/>
              <a:t>통상우편 물량 감소에 요금 조정 및 새로운 서비스 제공을 통한 수요 창출로 대응하겠다는 방향은 올바른 것으로 평가</a:t>
            </a:r>
          </a:p>
          <a:p>
            <a:r>
              <a:rPr lang="ko-KR" altLang="en-US" dirty="0" smtClean="0"/>
              <a:t>사용자 중심 사고</a:t>
            </a:r>
            <a:r>
              <a:rPr lang="en-US" altLang="ko-KR" dirty="0" smtClean="0"/>
              <a:t>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가격탄력성을 고려한 요금조정</a:t>
            </a:r>
            <a:endParaRPr lang="en-US" altLang="ko-KR" dirty="0" smtClean="0"/>
          </a:p>
          <a:p>
            <a:pPr lvl="2"/>
            <a:r>
              <a:rPr lang="ko-KR" altLang="en-US" dirty="0"/>
              <a:t>고객유형별</a:t>
            </a:r>
            <a:r>
              <a:rPr lang="en-US" altLang="ko-KR" dirty="0"/>
              <a:t>, </a:t>
            </a:r>
            <a:r>
              <a:rPr lang="ko-KR" altLang="en-US" dirty="0" err="1"/>
              <a:t>서비스별</a:t>
            </a:r>
            <a:r>
              <a:rPr lang="en-US" altLang="ko-KR" dirty="0"/>
              <a:t>, </a:t>
            </a:r>
            <a:r>
              <a:rPr lang="ko-KR" altLang="en-US" dirty="0" smtClean="0"/>
              <a:t>내용별</a:t>
            </a:r>
            <a:r>
              <a:rPr lang="en-US" altLang="ko-KR" dirty="0" smtClean="0"/>
              <a:t> </a:t>
            </a:r>
            <a:r>
              <a:rPr lang="ko-KR" altLang="en-US" dirty="0"/>
              <a:t>가격탄력성 </a:t>
            </a:r>
            <a:r>
              <a:rPr lang="ko-KR" altLang="en-US" dirty="0" smtClean="0"/>
              <a:t>분석</a:t>
            </a:r>
            <a:endParaRPr lang="en-US" altLang="ko-KR" dirty="0" smtClean="0"/>
          </a:p>
          <a:p>
            <a:pPr lvl="2"/>
            <a:r>
              <a:rPr lang="ko-KR" altLang="en-US" dirty="0"/>
              <a:t>가격탄력성이 높을 경우 요금 조정은 수요 위축으로 이어질 것이며</a:t>
            </a:r>
            <a:r>
              <a:rPr lang="en-US" altLang="ko-KR" dirty="0"/>
              <a:t>, </a:t>
            </a:r>
            <a:r>
              <a:rPr lang="ko-KR" altLang="en-US" dirty="0"/>
              <a:t>따라서 기대수익 예측과정에 반영 필요</a:t>
            </a:r>
          </a:p>
          <a:p>
            <a:pPr lvl="2"/>
            <a:r>
              <a:rPr lang="ko-KR" altLang="en-US" dirty="0"/>
              <a:t>가격탄력성이 낮을 경우 서비스 성격 및 주요 수익자에 따라 차별화된 요금 조정을 고려해 볼 </a:t>
            </a:r>
            <a:r>
              <a:rPr lang="ko-KR" altLang="en-US" dirty="0" smtClean="0"/>
              <a:t>필요</a:t>
            </a:r>
            <a:endParaRPr lang="ko-KR" altLang="en-US" dirty="0"/>
          </a:p>
          <a:p>
            <a:pPr lvl="1"/>
            <a:r>
              <a:rPr lang="ko-KR" altLang="en-US" dirty="0"/>
              <a:t>주요 우체국 이용자들에 대한 선호도 </a:t>
            </a:r>
            <a:r>
              <a:rPr lang="ko-KR" altLang="en-US" dirty="0" smtClean="0"/>
              <a:t>분석 </a:t>
            </a:r>
            <a:r>
              <a:rPr lang="ko-KR" altLang="en-US" dirty="0"/>
              <a:t>마케팅 강화에 활용</a:t>
            </a:r>
          </a:p>
          <a:p>
            <a:pPr lvl="1"/>
            <a:r>
              <a:rPr lang="ko-KR" altLang="en-US" dirty="0"/>
              <a:t>고객의 다양한 </a:t>
            </a:r>
            <a:r>
              <a:rPr lang="ko-KR" altLang="en-US" dirty="0" err="1"/>
              <a:t>니즈를</a:t>
            </a:r>
            <a:r>
              <a:rPr lang="ko-KR" altLang="en-US" dirty="0"/>
              <a:t> 반영한 요금 세분화 </a:t>
            </a:r>
            <a:r>
              <a:rPr lang="ko-KR" altLang="en-US" dirty="0" smtClean="0"/>
              <a:t>고려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보편적 </a:t>
            </a:r>
            <a:r>
              <a:rPr lang="ko-KR" altLang="en-US" dirty="0"/>
              <a:t>서비스 재정립 및 감액기준 완화와 </a:t>
            </a:r>
            <a:r>
              <a:rPr lang="ko-KR" altLang="en-US" dirty="0" smtClean="0"/>
              <a:t>관련하여</a:t>
            </a:r>
            <a:r>
              <a:rPr lang="en-US" altLang="ko-KR" dirty="0" smtClean="0"/>
              <a:t> </a:t>
            </a:r>
            <a:r>
              <a:rPr lang="ko-KR" altLang="en-US" dirty="0"/>
              <a:t>수익자 위주의 요금 및 감액기준 검토 </a:t>
            </a:r>
            <a:r>
              <a:rPr lang="ko-KR" altLang="en-US" dirty="0" smtClean="0"/>
              <a:t>필요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1073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2882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/>
              <a:t>사업별 최적화와 시너지 </a:t>
            </a:r>
            <a:r>
              <a:rPr lang="ko-KR" altLang="en-US" dirty="0" smtClean="0"/>
              <a:t>창출</a:t>
            </a:r>
            <a:endParaRPr lang="en-US" altLang="ko-KR" dirty="0" smtClean="0"/>
          </a:p>
          <a:p>
            <a:pPr marL="228600" lvl="3" indent="-228600" latinLnBrk="0">
              <a:lnSpc>
                <a:spcPct val="120000"/>
              </a:lnSpc>
              <a:spcBef>
                <a:spcPts val="1000"/>
              </a:spcBef>
              <a:buFont typeface="-윤고딕130" panose="02030504000101010101" pitchFamily="18" charset="-127"/>
              <a:buChar char="□"/>
            </a:pPr>
            <a:r>
              <a:rPr lang="en-US" altLang="ko-K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성장하는 택배 시장에서 우체국 소포의 경쟁력을 강화하기 위한 다양한 접근이 이루어지고 있는 점은 높이 평가</a:t>
            </a:r>
            <a:endParaRPr lang="en-US" altLang="ko-KR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ko-KR" altLang="en-US" dirty="0" smtClean="0"/>
              <a:t>차별화된 택배 서비스 제공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경쟁사와의 차별화를 통한 우체국 택배 서비스의 고객 유치전략 보완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다양한 서비스 품질 요소 중 경쟁우위를 만들어내는 요소와 경쟁력 유지를 위해 반드시 필요한 요소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고객이 가치를 두지 않는 요소에 대해 정확히 파악하여 이를 차별화에 활용</a:t>
            </a:r>
          </a:p>
          <a:p>
            <a:pPr lvl="2" fontAlgn="base"/>
            <a:r>
              <a:rPr lang="ko-KR" altLang="en-US" dirty="0" smtClean="0"/>
              <a:t>물량이 증가될 것이라는 단순한 기대가 아니라 물량을 실제로 증가시킬 수 있는 수단에 대한 검토 포함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농어민 및 중소상공인의 유통 플랫폼으로서 우체국 택배 서비스가 생산자의 사업기회를 넓히고 소비자의 효용을 증대하는 방안 모색</a:t>
            </a:r>
          </a:p>
          <a:p>
            <a:pPr lvl="2" fontAlgn="base"/>
            <a:r>
              <a:rPr lang="ko-KR" altLang="en-US" dirty="0" smtClean="0"/>
              <a:t>민간과의 협력사업 적극적으로 고려</a:t>
            </a:r>
            <a:r>
              <a:rPr lang="en-US" altLang="ko-KR" dirty="0" smtClean="0"/>
              <a:t>: 3</a:t>
            </a:r>
            <a:r>
              <a:rPr lang="ko-KR" altLang="en-US" dirty="0" smtClean="0"/>
              <a:t>자 물류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08095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/>
              <a:t>사업별 최적화와 시너지 </a:t>
            </a:r>
            <a:r>
              <a:rPr lang="ko-KR" altLang="en-US" dirty="0" smtClean="0"/>
              <a:t>창출</a:t>
            </a:r>
            <a:endParaRPr lang="en-US" altLang="ko-KR" dirty="0" smtClean="0"/>
          </a:p>
          <a:p>
            <a:r>
              <a:rPr lang="ko-KR" altLang="en-US" dirty="0" smtClean="0"/>
              <a:t>사업간 공통적인 수익증대 및 비용절감 방안 마련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통상우편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택배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국제우편 모두를 자주 이용할 수 있는 고객들이 경쟁서비스 부문에서 우체국 서비스를 선택해야 할 유인을 제공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예금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보험을 통합한 전자상거래 통합솔루션 제공 방안 등 다양한 대안에 대한 탐구 필요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전사적 전략 조정기능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전사적 조정 및 서비스 간 시너지 창출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중장기전략의 평가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실행 및 환경변화에 따른 수정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전략 변화에 따른 조직 변화를 체계적이고 지속적으로 관리할 수 있는 조직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우정사업본부의 미래 방향에 관해 끊임없이 논의할 수 있도록 본부 내 다양한 부서의 구성원들 다수가 참여하는 네트워크를 구성하는 방안도 검토 가능</a:t>
            </a:r>
          </a:p>
          <a:p>
            <a:endParaRPr lang="ko-KR" alt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5157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라</a:t>
            </a:r>
            <a:r>
              <a:rPr lang="en-US" altLang="ko-KR" dirty="0" smtClean="0"/>
              <a:t>) </a:t>
            </a:r>
            <a:r>
              <a:rPr lang="ko-KR" altLang="en-US" dirty="0" smtClean="0"/>
              <a:t>수익 극대화를 위한 전략의 현실성 및 기대효과</a:t>
            </a:r>
            <a:endParaRPr lang="en-US" altLang="ko-KR" dirty="0" smtClean="0"/>
          </a:p>
          <a:p>
            <a:pPr fontAlgn="base" latinLnBrk="1"/>
            <a:r>
              <a:rPr lang="ko-KR" altLang="en-US" dirty="0" smtClean="0"/>
              <a:t>우정사업본부의 경제적</a:t>
            </a:r>
            <a:r>
              <a:rPr lang="en-US" altLang="ko-KR" dirty="0" smtClean="0"/>
              <a:t>·</a:t>
            </a:r>
            <a:r>
              <a:rPr lang="ko-KR" altLang="en-US" dirty="0" smtClean="0"/>
              <a:t>사회적 가치를 제고하기 위해 사업 다각화를 시도하는 것은 바람직한 방향</a:t>
            </a:r>
          </a:p>
          <a:p>
            <a:pPr lvl="1" fontAlgn="base" latinLnBrk="1"/>
            <a:r>
              <a:rPr lang="ko-KR" altLang="en-US" dirty="0" smtClean="0"/>
              <a:t>우정사업본부가 당면할 수 있는 규제 및 외부 이해관계자들의 반발 등에 대해 대응할 수 있는 방안 마련</a:t>
            </a:r>
          </a:p>
          <a:p>
            <a:pPr lvl="1" fontAlgn="base" latinLnBrk="1"/>
            <a:r>
              <a:rPr lang="ko-KR" altLang="en-US" dirty="0" smtClean="0"/>
              <a:t>사업 다각화를 위한 역량 개발 및 인프라 확보 방안 제시 필요</a:t>
            </a:r>
          </a:p>
          <a:p>
            <a:pPr lvl="1" fontAlgn="base" latinLnBrk="1"/>
            <a:endParaRPr lang="en-US" altLang="ko-KR" dirty="0" smtClean="0"/>
          </a:p>
          <a:p>
            <a:pPr lvl="0" fontAlgn="base" latinLnBrk="1"/>
            <a:r>
              <a:rPr lang="ko-KR" altLang="en-US" dirty="0" smtClean="0"/>
              <a:t>자원 배분 및 미래 성장 동력을 위한 사업 추진의 우선순위 설정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한정된 자원을 어디에 우선적으로 배분할 것인가에 관한 우선순위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다각화 추진의 간단하지만 명확한 원칙 설정</a:t>
            </a:r>
            <a:endParaRPr lang="en-US" altLang="ko-KR" dirty="0" smtClean="0"/>
          </a:p>
          <a:p>
            <a:pPr lvl="2" fontAlgn="base" latinLnBrk="1"/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우체국의 정체성에 부합하는 공익성 있는 사업일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기존 </a:t>
            </a:r>
            <a:endParaRPr lang="en-US" altLang="ko-KR" dirty="0" smtClean="0"/>
          </a:p>
          <a:p>
            <a:pPr lvl="2" fontAlgn="base" latinLnBrk="1"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인력의 생산성을 높일 것 등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1026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라</a:t>
            </a:r>
            <a:r>
              <a:rPr lang="en-US" altLang="ko-KR" dirty="0" smtClean="0"/>
              <a:t>) </a:t>
            </a:r>
            <a:r>
              <a:rPr lang="ko-KR" altLang="en-US" dirty="0" smtClean="0"/>
              <a:t>수익 극대화를 위한 전략의 현실성 및 기대효과</a:t>
            </a:r>
            <a:endParaRPr lang="en-US" altLang="ko-KR" dirty="0" smtClean="0"/>
          </a:p>
          <a:p>
            <a:pPr lvl="0" fontAlgn="base" latinLnBrk="1"/>
            <a:r>
              <a:rPr lang="ko-KR" altLang="en-US" dirty="0" smtClean="0"/>
              <a:t>우체국 네트워크의 플랫폼 기능을 강화하고 공공 및 민간기업과 제휴를 확대하여 부가가치를 창출하는 추진방향 적절</a:t>
            </a:r>
          </a:p>
          <a:p>
            <a:pPr lvl="1" fontAlgn="base" latinLnBrk="1"/>
            <a:r>
              <a:rPr lang="ko-KR" altLang="en-US" dirty="0" smtClean="0"/>
              <a:t>공공 및 민간사업과 제휴 확대로 우체국 </a:t>
            </a:r>
            <a:r>
              <a:rPr lang="ko-KR" altLang="en-US" dirty="0" err="1" smtClean="0"/>
              <a:t>창구망</a:t>
            </a:r>
            <a:r>
              <a:rPr lang="ko-KR" altLang="en-US" dirty="0" smtClean="0"/>
              <a:t> 가치 제고 방향 적절</a:t>
            </a:r>
          </a:p>
          <a:p>
            <a:pPr lvl="1" fontAlgn="base" latinLnBrk="1"/>
            <a:r>
              <a:rPr lang="ko-KR" altLang="en-US" dirty="0" smtClean="0"/>
              <a:t>스마트 물류시스템 관련 기진출한 민간사업자들과의 상생 고려 필요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임대수입 증대 관련 관광의 주요지점으로서 가능성 고려 가능</a:t>
            </a:r>
          </a:p>
          <a:p>
            <a:pPr lvl="1" fontAlgn="base" latinLnBrk="1"/>
            <a:endParaRPr lang="en-US" altLang="ko-KR" dirty="0" smtClean="0"/>
          </a:p>
          <a:p>
            <a:pPr fontAlgn="base" latinLnBrk="1"/>
            <a:r>
              <a:rPr lang="ko-KR" altLang="en-US" dirty="0" smtClean="0"/>
              <a:t>사업 다각화 적극적 추진을 위한 실행기반 마련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서비스 융합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프로젝트 중심 실험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우체국 정체성과 브랜드에 대한 홍보 및 소통 강화</a:t>
            </a:r>
            <a:endParaRPr lang="en-US" altLang="ko-KR" dirty="0" smtClean="0"/>
          </a:p>
          <a:p>
            <a:pPr lvl="2" fontAlgn="base" latinLnBrk="1"/>
            <a:r>
              <a:rPr lang="ko-KR" altLang="en-US" dirty="0" smtClean="0"/>
              <a:t>우체국 브랜드는 소비자가 갖고 있는 불안요소를 해결하여 거래를 활성화할 수 있는 자원이며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이를 활용한 서비스가 공유가치를 창출한다는 점을 강조하여 이해관계자들과 적극적 소통 필요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우체국 이용자들의 신규서비스 개발 참여 </a:t>
            </a:r>
            <a:r>
              <a:rPr lang="en-US" altLang="ko-KR" dirty="0" smtClean="0"/>
              <a:t>(product co-development)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1026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마</a:t>
            </a:r>
            <a:r>
              <a:rPr lang="en-US" altLang="ko-KR" dirty="0" smtClean="0"/>
              <a:t>) </a:t>
            </a:r>
            <a:r>
              <a:rPr lang="ko-KR" altLang="en-US" dirty="0" smtClean="0"/>
              <a:t>우체국의 미래상 제시</a:t>
            </a:r>
            <a:endParaRPr lang="en-US" altLang="ko-KR" dirty="0"/>
          </a:p>
          <a:p>
            <a:pPr lvl="0" fontAlgn="base"/>
            <a:r>
              <a:rPr lang="ko-KR" altLang="en-US" dirty="0" smtClean="0"/>
              <a:t>우정사업 생태계</a:t>
            </a:r>
            <a:r>
              <a:rPr lang="en-US" altLang="ko-KR" dirty="0" smtClean="0"/>
              <a:t> </a:t>
            </a:r>
            <a:r>
              <a:rPr lang="ko-KR" altLang="en-US" dirty="0" smtClean="0"/>
              <a:t>비전 제시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우체국 네트워크상에서 서비스를 제공하여 가치를 창출하고자 하는 참여자들을 유인하기 위한 플랫폼으로서 비전과 스토리가 필요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우체국이 갖고 있는 상세지역정보를 활용한 킬러 </a:t>
            </a:r>
            <a:r>
              <a:rPr lang="ko-KR" altLang="en-US" dirty="0" err="1" smtClean="0"/>
              <a:t>콘텐츠를</a:t>
            </a:r>
            <a:r>
              <a:rPr lang="ko-KR" altLang="en-US" dirty="0" smtClean="0"/>
              <a:t> 통한 참여 유도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우편사업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안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 및 개선방안</a:t>
            </a:r>
            <a:endParaRPr lang="ko-KR" alt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393898952" descr="EMB00001e846e3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0937" y="3636580"/>
            <a:ext cx="7420303" cy="244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39916" y="6117020"/>
            <a:ext cx="37529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/>
              <a:t>예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선진우정포럼</a:t>
            </a:r>
            <a:r>
              <a:rPr lang="en-US" altLang="ko-KR" sz="1100" dirty="0" smtClean="0"/>
              <a:t>(2011) </a:t>
            </a:r>
            <a:r>
              <a:rPr lang="ko-KR" altLang="en-US" sz="1100" dirty="0" smtClean="0"/>
              <a:t>우정사업 생태계 조성 및 진화방안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1196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535334" cy="4737630"/>
          </a:xfrm>
        </p:spPr>
        <p:txBody>
          <a:bodyPr>
            <a:normAutofit/>
          </a:bodyPr>
          <a:lstStyle/>
          <a:p>
            <a:pPr lvl="0" fontAlgn="base" latinLnBrk="1"/>
            <a:r>
              <a:rPr lang="ko-KR" altLang="en-US" dirty="0" smtClean="0"/>
              <a:t>전략의 가치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일관성 및 환경적합성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실행가능성 등을 고려할 때 이번 중장기전략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향후 우정사업본부 경영에 중요한 역할을 할 것으로 기대</a:t>
            </a:r>
          </a:p>
          <a:p>
            <a:pPr lvl="0" fontAlgn="base" latinLnBrk="1"/>
            <a:r>
              <a:rPr lang="ko-KR" altLang="en-US" dirty="0" smtClean="0"/>
              <a:t>전략은 수립보다 실행이 더 중요하며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수립된 전략을 잘 실행할 수 있는 체계를 구축하는 데에도 보다 많은 노력이 필요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전략이 수립된 배경 및 전략의 논리를 직원 뿐 아니라 다양한 </a:t>
            </a:r>
            <a:endParaRPr lang="en-US" altLang="ko-KR" dirty="0" smtClean="0"/>
          </a:p>
          <a:p>
            <a:pPr lvl="1" fontAlgn="base" latinLnBrk="1"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이해관계자들과 잘 소통하는 노력이 매우 중요</a:t>
            </a:r>
            <a:endParaRPr lang="en-US" altLang="ko-KR" dirty="0" smtClean="0"/>
          </a:p>
          <a:p>
            <a:pPr lvl="1" fontAlgn="base" latinLnBrk="1"/>
            <a:r>
              <a:rPr lang="ko-KR" altLang="en-US" dirty="0" smtClean="0"/>
              <a:t>전략이 잘 실행될 수 있도록 성과를 측정하고 이에 대한 피드백을 통해 </a:t>
            </a:r>
            <a:r>
              <a:rPr lang="ko-KR" altLang="en-US" spc="-150" dirty="0" smtClean="0"/>
              <a:t>전략 및 성과 향상에 적극 반영할 수 있는 시스템 구축에 특별한 노력 필요</a:t>
            </a:r>
            <a:endParaRPr lang="en-US" altLang="ko-KR" spc="-150" dirty="0" smtClean="0"/>
          </a:p>
          <a:p>
            <a:pPr lvl="1" fontAlgn="base" latinLnBrk="1"/>
            <a:r>
              <a:rPr lang="ko-KR" altLang="en-US" dirty="0" smtClean="0"/>
              <a:t>우정사업본부의 전략이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회성에 그치는 것이 아니라 본부장의 변화를 비롯한 내</a:t>
            </a:r>
            <a:r>
              <a:rPr lang="en-US" altLang="ko-KR" dirty="0" smtClean="0"/>
              <a:t>·</a:t>
            </a:r>
            <a:r>
              <a:rPr lang="ko-KR" altLang="en-US" dirty="0" smtClean="0"/>
              <a:t>외부 환경 변화에 끊임없이 진화할 수 있도록 전략에 대해 평가하고 전략을 발전시킬 수 있는 메커니즘을 </a:t>
            </a:r>
            <a:r>
              <a:rPr lang="ko-KR" altLang="en-US" spc="-150" dirty="0" smtClean="0"/>
              <a:t>구축할 수 있는 방안 강구</a:t>
            </a:r>
            <a:endParaRPr lang="ko-KR" altLang="en-US" spc="-15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29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및 </a:t>
            </a: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결론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7450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/>
        </p:nvSpPr>
        <p:spPr>
          <a:xfrm>
            <a:off x="3513666" y="809102"/>
            <a:ext cx="5300133" cy="34326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200000"/>
              </a:lnSpc>
            </a:pPr>
            <a: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/>
            </a:r>
            <a:b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</a:br>
            <a:r>
              <a:rPr lang="en-US" altLang="ko-KR" b="1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01. </a:t>
            </a:r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endParaRPr lang="en-US" altLang="ko-KR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200000"/>
              </a:lnSpc>
            </a:pP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1.1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</a:p>
          <a:p>
            <a:pPr marL="982663" lvl="0">
              <a:lnSpc>
                <a:spcPct val="200000"/>
              </a:lnSpc>
            </a:pP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1.2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우편사업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및 개선방안</a:t>
            </a:r>
          </a:p>
          <a:p>
            <a:pPr marL="982663" lvl="0">
              <a:lnSpc>
                <a:spcPct val="200000"/>
              </a:lnSpc>
            </a:pP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1.3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결론</a:t>
            </a:r>
            <a:endParaRPr lang="ko-KR" altLang="en-US" sz="2000" dirty="0">
              <a:solidFill>
                <a:prstClr val="black">
                  <a:lumMod val="75000"/>
                  <a:lumOff val="25000"/>
                </a:prst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09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513666" y="809102"/>
            <a:ext cx="5300133" cy="34326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200000"/>
              </a:lnSpc>
            </a:pPr>
            <a: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/>
            </a:r>
            <a:b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</a:br>
            <a:r>
              <a:rPr lang="en-US" altLang="ko-KR" b="1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02. </a:t>
            </a:r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endParaRPr lang="en-US" altLang="ko-KR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2.1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</a:p>
          <a:p>
            <a:pPr marL="982663" lvl="0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2.2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예금사업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및 개선방안</a:t>
            </a:r>
          </a:p>
          <a:p>
            <a:pPr marL="982663" lvl="0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2.3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결론</a:t>
            </a:r>
            <a:endParaRPr lang="ko-KR" altLang="en-US" sz="2000" dirty="0">
              <a:solidFill>
                <a:prstClr val="black">
                  <a:lumMod val="75000"/>
                  <a:lumOff val="25000"/>
                </a:prst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731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우체국예금 목표 및 추진전략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/>
          </p:nvPr>
        </p:nvGraphicFramePr>
        <p:xfrm>
          <a:off x="1828793" y="5531340"/>
          <a:ext cx="7053392" cy="6740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3348"/>
                <a:gridCol w="1763348"/>
                <a:gridCol w="1763348"/>
                <a:gridCol w="1763348"/>
              </a:tblGrid>
              <a:tr h="33703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수신고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자기자본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건전성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수익성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70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조원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조원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 13%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 0.6%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2" name="그룹 21"/>
          <p:cNvGrpSpPr/>
          <p:nvPr/>
        </p:nvGrpSpPr>
        <p:grpSpPr>
          <a:xfrm>
            <a:off x="1824893" y="1922587"/>
            <a:ext cx="7064908" cy="3520727"/>
            <a:chOff x="1824893" y="1985107"/>
            <a:chExt cx="7064908" cy="3520727"/>
          </a:xfrm>
        </p:grpSpPr>
        <p:sp>
          <p:nvSpPr>
            <p:cNvPr id="3" name="직사각형 2"/>
            <p:cNvSpPr/>
            <p:nvPr/>
          </p:nvSpPr>
          <p:spPr>
            <a:xfrm>
              <a:off x="2977653" y="1985107"/>
              <a:ext cx="5908431" cy="414216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/>
              <a:r>
                <a:rPr lang="ko-KR" altLang="en-US" sz="1600" dirty="0"/>
                <a:t>국민금융시대 선도 및 우편사업 안정적 지원</a:t>
              </a: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1828793" y="1985107"/>
              <a:ext cx="1070715" cy="41421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b="1" dirty="0" smtClean="0"/>
                <a:t>목 표</a:t>
              </a:r>
              <a:endParaRPr lang="ko-KR" altLang="en-US" sz="1600" b="1" dirty="0"/>
            </a:p>
          </p:txBody>
        </p:sp>
        <p:sp>
          <p:nvSpPr>
            <p:cNvPr id="6" name="이등변 삼각형 5"/>
            <p:cNvSpPr/>
            <p:nvPr/>
          </p:nvSpPr>
          <p:spPr>
            <a:xfrm flipV="1">
              <a:off x="1828793" y="2477487"/>
              <a:ext cx="7057292" cy="312615"/>
            </a:xfrm>
            <a:prstGeom prst="triangle">
              <a:avLst/>
            </a:prstGeom>
            <a:solidFill>
              <a:schemeClr val="accent4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828793" y="2868258"/>
              <a:ext cx="7057292" cy="406386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r>
                <a:rPr lang="en-US" altLang="ko-KR" sz="1600" b="1" dirty="0">
                  <a:solidFill>
                    <a:schemeClr val="tx1"/>
                  </a:solidFill>
                </a:rPr>
                <a:t>7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대 전략</a:t>
              </a:r>
              <a:r>
                <a:rPr lang="en-US" altLang="ko-KR" sz="1600" b="1" dirty="0">
                  <a:solidFill>
                    <a:schemeClr val="tx1"/>
                  </a:solidFill>
                </a:rPr>
                <a:t>, 18</a:t>
              </a:r>
              <a:r>
                <a:rPr lang="ko-KR" altLang="en-US" sz="1600" b="1" dirty="0">
                  <a:solidFill>
                    <a:schemeClr val="tx1"/>
                  </a:solidFill>
                </a:rPr>
                <a:t>개 세부과제 </a:t>
              </a:r>
              <a:r>
                <a:rPr lang="ko-KR" altLang="en-US" sz="1600" b="1" dirty="0" smtClean="0">
                  <a:solidFill>
                    <a:schemeClr val="tx1"/>
                  </a:solidFill>
                </a:rPr>
                <a:t>달성</a:t>
              </a:r>
              <a:endParaRPr lang="ko-KR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828793" y="3391887"/>
              <a:ext cx="476739" cy="1363204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b="1" dirty="0" smtClean="0">
                  <a:solidFill>
                    <a:schemeClr val="tx1"/>
                  </a:solidFill>
                </a:rPr>
                <a:t>7</a:t>
              </a:r>
              <a:r>
                <a:rPr lang="ko-KR" altLang="en-US" sz="1600" b="1" dirty="0" err="1" smtClean="0">
                  <a:solidFill>
                    <a:schemeClr val="tx1"/>
                  </a:solidFill>
                </a:rPr>
                <a:t>대전략</a:t>
              </a:r>
              <a:endParaRPr lang="ko-KR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2461849" y="3391886"/>
              <a:ext cx="1875692" cy="3673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tx1"/>
                  </a:solidFill>
                </a:rPr>
                <a:t>단기 과제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728306" y="3387993"/>
              <a:ext cx="1875692" cy="3673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tx1"/>
                  </a:solidFill>
                </a:rPr>
                <a:t>중기 과제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010393" y="3384100"/>
              <a:ext cx="1875692" cy="3673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tx1"/>
                  </a:solidFill>
                </a:rPr>
                <a:t>장기 과제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457949" y="3755291"/>
              <a:ext cx="1875692" cy="957404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① 고객</a:t>
              </a:r>
              <a:r>
                <a:rPr lang="en-US" altLang="ko-KR" sz="1200" dirty="0">
                  <a:solidFill>
                    <a:schemeClr val="tx1"/>
                  </a:solidFill>
                </a:rPr>
                <a:t>·</a:t>
              </a:r>
              <a:r>
                <a:rPr lang="ko-KR" altLang="en-US" sz="1200" dirty="0">
                  <a:solidFill>
                    <a:schemeClr val="tx1"/>
                  </a:solidFill>
                </a:rPr>
                <a:t>상품전략 고도화</a:t>
              </a:r>
            </a:p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② 종합금융서비스 제공</a:t>
              </a:r>
            </a:p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③ 자금운용 시스템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혁신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4728214" y="3759206"/>
              <a:ext cx="1875692" cy="957404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④ 금융거점 우체국 도입</a:t>
              </a:r>
            </a:p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⑤ 금융 차세대 </a:t>
              </a:r>
              <a:r>
                <a:rPr lang="en-US" altLang="ko-KR" sz="1200" dirty="0">
                  <a:solidFill>
                    <a:schemeClr val="tx1"/>
                  </a:solidFill>
                </a:rPr>
                <a:t>IT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구축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7014109" y="3747491"/>
              <a:ext cx="1875692" cy="957404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⑥ 우편재정지원 합리화</a:t>
              </a:r>
            </a:p>
            <a:p>
              <a:pPr fontAlgn="base">
                <a:lnSpc>
                  <a:spcPct val="114000"/>
                </a:lnSpc>
              </a:pPr>
              <a:r>
                <a:rPr lang="ko-KR" altLang="en-US" sz="1200" dirty="0">
                  <a:solidFill>
                    <a:schemeClr val="tx1"/>
                  </a:solidFill>
                </a:rPr>
                <a:t>⑦ </a:t>
              </a:r>
              <a:r>
                <a:rPr lang="ko-KR" altLang="en-US" sz="1200" dirty="0" err="1">
                  <a:solidFill>
                    <a:schemeClr val="tx1"/>
                  </a:solidFill>
                </a:rPr>
                <a:t>모바일중심은행</a:t>
              </a:r>
              <a:r>
                <a:rPr lang="ko-KR" altLang="en-US" sz="1200" dirty="0">
                  <a:solidFill>
                    <a:schemeClr val="tx1"/>
                  </a:solidFill>
                </a:rPr>
                <a:t>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전환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이등변 삼각형 16"/>
            <p:cNvSpPr/>
            <p:nvPr/>
          </p:nvSpPr>
          <p:spPr>
            <a:xfrm rot="5400000">
              <a:off x="3839594" y="3981661"/>
              <a:ext cx="1363208" cy="183662"/>
            </a:xfrm>
            <a:prstGeom prst="triangle">
              <a:avLst/>
            </a:prstGeom>
            <a:solidFill>
              <a:schemeClr val="accent4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이등변 삼각형 17"/>
            <p:cNvSpPr/>
            <p:nvPr/>
          </p:nvSpPr>
          <p:spPr>
            <a:xfrm rot="5400000">
              <a:off x="6117754" y="3971896"/>
              <a:ext cx="1363208" cy="183662"/>
            </a:xfrm>
            <a:prstGeom prst="triangle">
              <a:avLst/>
            </a:prstGeom>
            <a:solidFill>
              <a:schemeClr val="accent4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1824893" y="5099448"/>
              <a:ext cx="7057292" cy="406386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r>
                <a:rPr lang="en-US" altLang="ko-KR" sz="1600" b="1" dirty="0" smtClean="0">
                  <a:solidFill>
                    <a:schemeClr val="tx1"/>
                  </a:solidFill>
                </a:rPr>
                <a:t>2025</a:t>
              </a:r>
              <a:r>
                <a:rPr lang="ko-KR" altLang="en-US" sz="1600" b="1" dirty="0" smtClean="0">
                  <a:solidFill>
                    <a:schemeClr val="tx1"/>
                  </a:solidFill>
                </a:rPr>
                <a:t>년 경영목표</a:t>
              </a:r>
              <a:endParaRPr lang="ko-KR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2352439" y="4720525"/>
              <a:ext cx="597486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en-US" altLang="ko-KR" sz="1200" dirty="0"/>
                <a:t>※ </a:t>
              </a:r>
              <a:r>
                <a:rPr lang="ko-KR" altLang="en-US" sz="1200" dirty="0"/>
                <a:t>금융거점우체국 도입 등 </a:t>
              </a:r>
              <a:r>
                <a:rPr lang="en-US" altLang="ko-KR" sz="1200" dirty="0"/>
                <a:t>17</a:t>
              </a:r>
              <a:r>
                <a:rPr lang="ko-KR" altLang="en-US" sz="1200" dirty="0"/>
                <a:t>개 세부과제 추진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5704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346200"/>
            <a:ext cx="7455241" cy="4830763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추진전략</a:t>
            </a:r>
            <a:endParaRPr lang="en-US" altLang="ko-KR" dirty="0" smtClean="0"/>
          </a:p>
          <a:p>
            <a:pPr lvl="1"/>
            <a:r>
              <a:rPr lang="ko-KR" altLang="en-US" sz="1800" dirty="0" smtClean="0"/>
              <a:t>단계별 </a:t>
            </a:r>
            <a:r>
              <a:rPr lang="en-US" altLang="ko-KR" sz="1800" dirty="0" smtClean="0"/>
              <a:t>7</a:t>
            </a:r>
            <a:r>
              <a:rPr lang="ko-KR" altLang="en-US" sz="1800" dirty="0" smtClean="0"/>
              <a:t>대 </a:t>
            </a:r>
            <a:r>
              <a:rPr lang="ko-KR" altLang="en-US" dirty="0" smtClean="0"/>
              <a:t>전략</a:t>
            </a:r>
            <a:r>
              <a:rPr lang="ko-KR" altLang="en-US" sz="1800" dirty="0" smtClean="0"/>
              <a:t> 과제 이행 </a:t>
            </a:r>
            <a:r>
              <a:rPr lang="ko-KR" altLang="en-US" sz="1800" dirty="0" err="1" smtClean="0"/>
              <a:t>로드맵</a:t>
            </a:r>
            <a:endParaRPr lang="ko-KR" altLang="en-US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</a:t>
            </a:r>
            <a:r>
              <a:rPr lang="ko-KR" altLang="en-US" dirty="0" smtClean="0"/>
              <a:t> 요약</a:t>
            </a:r>
            <a:endParaRPr lang="ko-KR" alt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30667000" descr="EMB000023b846f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80492" y="2125785"/>
            <a:ext cx="6109629" cy="424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15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단기전략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고객</a:t>
            </a:r>
            <a:r>
              <a:rPr lang="en-US" altLang="ko-KR" dirty="0" smtClean="0"/>
              <a:t>·</a:t>
            </a:r>
            <a:r>
              <a:rPr lang="ko-KR" altLang="en-US" dirty="0" smtClean="0"/>
              <a:t>상품 전략 고도화 추진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/>
          </p:nvPr>
        </p:nvGraphicFramePr>
        <p:xfrm>
          <a:off x="1875364" y="2177317"/>
          <a:ext cx="6574368" cy="4029295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79253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고객분석과 상품개발 역량강화를 통한 현업관서 마케팅 지원 및 다양화된 고객 요구 반영 필요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1720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고객 분석 역량 강화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고객 평가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고객 분류 마케팅 타깃 정의에 필요한    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인프라 마련</a:t>
                      </a:r>
                      <a:endParaRPr lang="ko-KR" altLang="en-US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고객기반 확대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채널별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접촉 이력 공유 등 연계 영업 인프라 마련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④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상품개발 프로세스 개선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⑤ 상품 결합판매 역량 강화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향후 계획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고객분석 및 상품 개발 조직 강화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IT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시스템 개선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9318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단</a:t>
            </a:r>
            <a:r>
              <a:rPr lang="ko-KR" altLang="en-US" dirty="0"/>
              <a:t>기</a:t>
            </a:r>
            <a:r>
              <a:rPr lang="ko-KR" altLang="en-US" dirty="0" smtClean="0"/>
              <a:t>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종합금융서비스 제공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/>
          </p:nvPr>
        </p:nvGraphicFramePr>
        <p:xfrm>
          <a:off x="1875364" y="2177319"/>
          <a:ext cx="6574368" cy="3198391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75655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 산업의 복합화로 인해 단순 사업 모델인 우체국 경쟁력 약화 우려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75581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597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우체국펀드 판매 취급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주택도시기금 취급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청약저축 통장 및 주택도시기금 관련 대출상품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취급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외국환 사업 활성화 추진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해외송금 업무 확대 및 외화예금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상품 취급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96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단</a:t>
            </a:r>
            <a:r>
              <a:rPr lang="ko-KR" altLang="en-US" dirty="0"/>
              <a:t>기</a:t>
            </a:r>
            <a:r>
              <a:rPr lang="ko-KR" altLang="en-US" dirty="0" smtClean="0"/>
              <a:t>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자금운용시스템 혁신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897525"/>
              </p:ext>
            </p:extLst>
          </p:nvPr>
        </p:nvGraphicFramePr>
        <p:xfrm>
          <a:off x="1875364" y="2177315"/>
          <a:ext cx="6574368" cy="434932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26769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indent="-28575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맑은 고딕" panose="020B0503020000020004" pitchFamily="50" charset="-127"/>
                        <a:buChar char="–"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글로벌 경기침체 및 고령화 심화로 인한 저성장 고착화와 안정적 투자처 부족으로 운용 여건 악화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85750" marR="0" indent="-28575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맑은 고딕" panose="020B0503020000020004" pitchFamily="50" charset="-127"/>
                        <a:buChar char="–"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향후 자금운용 수익률 제고를 위해 추진 중인 시가자산과 해외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대체투자 비중 확대에 대비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3379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782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자산배분 고도화 및 투자 수익률 제고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중장기 자산배분 고도화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주식 투자 비중 확대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일정규모의 장기 국공채 투자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대체 투자 운용규모 확대      </a:t>
                      </a:r>
                      <a:endParaRPr lang="en-US" altLang="ko-KR" sz="14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및 투자 다변화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운용인력 전문성 강화추진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투자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네트워크 강화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경력직 채용 및 인력 보강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인사제도 </a:t>
                      </a:r>
                      <a:endParaRPr lang="en-US" altLang="ko-KR" sz="14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개선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자금운용 조직 확충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안정적 투자 관리 방안 마련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기 투자자산 사후관리 강화 추진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자금운용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리스크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관리 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강화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내부통제 강화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4935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중</a:t>
            </a:r>
            <a:r>
              <a:rPr lang="ko-KR" altLang="en-US" dirty="0" smtClean="0"/>
              <a:t>기전략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금융거점 우체국 도입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0053124"/>
              </p:ext>
            </p:extLst>
          </p:nvPr>
        </p:nvGraphicFramePr>
        <p:xfrm>
          <a:off x="1867549" y="2232025"/>
          <a:ext cx="6574368" cy="4118441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65185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 이용 거래 감소에 따라 수익성 하락과 금융사업 경쟁력 저하가 우려되어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운영전략 개편이 필요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4492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25209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8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8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개념</a:t>
                      </a:r>
                      <a:endParaRPr lang="en-US" altLang="ko-KR" sz="16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0000" marR="0" lvl="0" indent="-27000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투자비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인건비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운영비 일체를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부담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우편사업 수익 기여도에 따라 전출 입금 정산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역할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지역 내 영업현장의 금융업무를 총괄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지원하며 인근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소속국과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유기적 업무연계를 추진하는 금융허브 우체국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재원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(1)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사업비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(2)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이익잉여금</a:t>
                      </a: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(3)</a:t>
                      </a:r>
                      <a:r>
                        <a:rPr lang="ko-KR" altLang="en-US" sz="1400" b="0" kern="0" spc="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금융자산</a:t>
                      </a:r>
                      <a:endParaRPr lang="en-US" altLang="ko-KR" sz="14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④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복합점포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비은행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계열 증권사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신탁사와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우체국형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복합점포 도입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특수은행 여신 업무 대행으로 종합서비스 제공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396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중</a:t>
            </a:r>
            <a:r>
              <a:rPr lang="ko-KR" altLang="en-US" dirty="0" smtClean="0"/>
              <a:t>기전략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금융거점 우체국 도입</a:t>
            </a:r>
            <a:endParaRPr lang="en-US" altLang="ko-KR" dirty="0" smtClean="0"/>
          </a:p>
          <a:p>
            <a:pPr lvl="1"/>
            <a:endParaRPr lang="en-US" altLang="ko-KR" sz="800" b="1" dirty="0" smtClean="0"/>
          </a:p>
          <a:p>
            <a:pPr marL="363600" lvl="1" indent="0" algn="ctr">
              <a:buNone/>
            </a:pPr>
            <a:r>
              <a:rPr lang="en-US" altLang="ko-KR" dirty="0" smtClean="0"/>
              <a:t>&lt;</a:t>
            </a:r>
            <a:r>
              <a:rPr lang="en-US" altLang="ko-KR" dirty="0" err="1" smtClean="0"/>
              <a:t>금융거점</a:t>
            </a:r>
            <a:r>
              <a:rPr lang="en-US" altLang="ko-KR" dirty="0" smtClean="0"/>
              <a:t> </a:t>
            </a:r>
            <a:r>
              <a:rPr lang="en-US" altLang="ko-KR" dirty="0" err="1"/>
              <a:t>우체국</a:t>
            </a:r>
            <a:r>
              <a:rPr lang="en-US" altLang="ko-KR" dirty="0"/>
              <a:t> </a:t>
            </a:r>
            <a:r>
              <a:rPr lang="en-US" altLang="ko-KR" dirty="0" err="1"/>
              <a:t>유형별</a:t>
            </a:r>
            <a:r>
              <a:rPr lang="en-US" altLang="ko-KR" dirty="0"/>
              <a:t> </a:t>
            </a:r>
            <a:r>
              <a:rPr lang="en-US" altLang="ko-KR" dirty="0" err="1"/>
              <a:t>추진</a:t>
            </a:r>
            <a:r>
              <a:rPr lang="en-US" altLang="ko-KR" dirty="0"/>
              <a:t> </a:t>
            </a:r>
            <a:r>
              <a:rPr lang="en-US" altLang="ko-KR" dirty="0" err="1" smtClean="0"/>
              <a:t>방향</a:t>
            </a:r>
            <a:r>
              <a:rPr lang="en-US" altLang="ko-KR" dirty="0" smtClean="0"/>
              <a:t>&gt;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953068"/>
              </p:ext>
            </p:extLst>
          </p:nvPr>
        </p:nvGraphicFramePr>
        <p:xfrm>
          <a:off x="1694577" y="2768957"/>
          <a:ext cx="7063529" cy="3631843"/>
        </p:xfrm>
        <a:graphic>
          <a:graphicData uri="http://schemas.openxmlformats.org/drawingml/2006/table">
            <a:tbl>
              <a:tblPr/>
              <a:tblGrid>
                <a:gridCol w="1251555"/>
                <a:gridCol w="4218066"/>
                <a:gridCol w="1593908"/>
              </a:tblGrid>
              <a:tr h="4209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 분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대상 관서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방향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26445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제①유형</a:t>
                      </a: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0" indent="-12954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신도시</a:t>
                      </a: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혁신도시 등 금융수요가 강한 신설 대상국 중 중대형 </a:t>
                      </a:r>
                      <a:r>
                        <a:rPr lang="ko-KR" altLang="en-US" sz="1600" kern="0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무집배국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39700" marR="0" indent="-13970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-2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집배광역화로 </a:t>
                      </a:r>
                      <a:r>
                        <a:rPr lang="ko-KR" altLang="en-US" sz="1600" kern="0" spc="-2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무집배화된</a:t>
                      </a:r>
                      <a:r>
                        <a:rPr lang="ko-KR" altLang="en-US" sz="1600" kern="0" spc="-2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kern="0" spc="-2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총괄국</a:t>
                      </a:r>
                      <a:r>
                        <a:rPr lang="en-US" altLang="ko-KR" sz="1600" kern="0" spc="-2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kern="0" spc="-2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관내국</a:t>
                      </a:r>
                      <a:r>
                        <a:rPr lang="ko-KR" altLang="en-US" sz="1600" kern="0" spc="-2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중 마케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팅 강화 필요 우체국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복합점포화 </a:t>
                      </a: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마케팅 거점화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445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제②유형</a:t>
                      </a: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marR="0" indent="-12954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신도시</a:t>
                      </a: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혁신도시 등 금융수요가 강한 신설 대상국 중 소규모 관서</a:t>
                      </a:r>
                    </a:p>
                    <a:p>
                      <a:pPr marL="142240" marR="0" indent="-14224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우편적자로 폐국대상이나 금융사업 실적이 양호한 </a:t>
                      </a:r>
                      <a:r>
                        <a:rPr lang="ko-KR" altLang="en-US" sz="1600" kern="0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관내국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운영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971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제③유형</a:t>
                      </a: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  <a:endParaRPr lang="ko-KR" altLang="en-US" sz="16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8430" marR="0" indent="-13843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금융기능 강화가 필요하나 집배 기능 등으로 우편중심 운영이 불가피한 우체국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-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복합점포화 </a:t>
                      </a: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마케팅 </a:t>
                      </a:r>
                      <a:r>
                        <a:rPr lang="ko-KR" altLang="en-US" sz="16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거점화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1538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중</a:t>
            </a:r>
            <a:r>
              <a:rPr lang="ko-KR" altLang="en-US" dirty="0" smtClean="0"/>
              <a:t>기전략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차세대 금융</a:t>
            </a:r>
            <a:r>
              <a:rPr lang="en-US" altLang="ko-KR" dirty="0" smtClean="0"/>
              <a:t>IT </a:t>
            </a:r>
            <a:r>
              <a:rPr lang="ko-KR" altLang="en-US" dirty="0" smtClean="0"/>
              <a:t>시스템 구축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58452420"/>
              </p:ext>
            </p:extLst>
          </p:nvPr>
        </p:nvGraphicFramePr>
        <p:xfrm>
          <a:off x="1875364" y="2177317"/>
          <a:ext cx="6574368" cy="4257038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9268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스마트 기기 중심의 금융서비스 발달과 신기술 및 새로운 플랫폼에 유연하게 대응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.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마케팅 중심의 시스템으로 전환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7376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812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IT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자원 고도화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새로운 플랫폼을 수용할 수 있는 유연한 시스템으로 구축</a:t>
                      </a:r>
                      <a:endParaRPr lang="ko-KR" altLang="en-US" sz="7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ICT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서비스 기술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발전하는 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ICT 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기술과 결합한 금융</a:t>
                      </a: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실물 융합 서비스의 활성화에 선제적으로 대응</a:t>
                      </a:r>
                      <a:endParaRPr lang="en-US" altLang="ko-KR" sz="14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금융발전전략 지원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4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원스톱</a:t>
                      </a:r>
                      <a:r>
                        <a:rPr lang="ko-KR" altLang="en-US" sz="14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종합금융기관으로 우체국금융 발전 전략 실행 기반 조성</a:t>
                      </a:r>
                      <a:endParaRPr lang="ko-KR" altLang="en-US" sz="7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7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424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향후 계획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금융시스템 진단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),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정보화전략계획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(ISP) 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수립 및 차세대시스템 구축 추진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17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9496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장기전략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일반회계 및 우편재정지원 합리화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39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1875364" y="2177317"/>
          <a:ext cx="6574368" cy="3857856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738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국영금융의 원리금 국가전액 보장 특성 상 예금사업 적자 발생 시 국가재정 부담이 우려되므로 흑자발생시 경영이익 내부 유보 필요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98144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858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일반회계 전출기준 정률화</a:t>
                      </a:r>
                      <a:endParaRPr lang="en-US" altLang="ko-KR" sz="16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0000" marR="0" lvl="0" indent="-2700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당기순이익에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합리적 전출기준을 적용하여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0000" marR="0" lvl="0" indent="-2700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일반회계 전출하여 경영환경 예측 가능성 제고</a:t>
                      </a:r>
                      <a:endParaRPr lang="en-US" altLang="ko-KR" sz="1600" b="0" kern="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이익잉여금 활용으로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우특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투자재원 마련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예특회계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내 준비금 적립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예금사업 영업수익 또는 경영수지 중 일부를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우편사업 유지 목적으로 정해진 기준에 따라 매년 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적립</a:t>
                      </a:r>
                      <a:endParaRPr lang="ko-KR" altLang="en-US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244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우편사업의 목표 및 추진전략 체계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1474047"/>
              </p:ext>
            </p:extLst>
          </p:nvPr>
        </p:nvGraphicFramePr>
        <p:xfrm>
          <a:off x="1447800" y="1879890"/>
          <a:ext cx="7323669" cy="4386767"/>
        </p:xfrm>
        <a:graphic>
          <a:graphicData uri="http://schemas.openxmlformats.org/drawingml/2006/table">
            <a:tbl>
              <a:tblPr/>
              <a:tblGrid>
                <a:gridCol w="679716"/>
                <a:gridCol w="180028"/>
                <a:gridCol w="976222"/>
                <a:gridCol w="976222"/>
                <a:gridCol w="236265"/>
                <a:gridCol w="995026"/>
                <a:gridCol w="975874"/>
                <a:gridCol w="274568"/>
                <a:gridCol w="998159"/>
                <a:gridCol w="1031589"/>
              </a:tblGrid>
              <a:tr h="3624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목표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재정균형 달성 및 보편적 우편서비스의 안정적 제공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38893">
                <a:tc gridSpan="10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9301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전략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 서비스 안정적 제공기반 마련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우편서비스 경쟁력 강화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우편물류 네트워크 최적화 및 배달체계 획기적 개선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3131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>
                      <a:noFill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5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4338">
                <a:tc rowSpan="1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이행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과제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보편적서비스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기준조정 및 비효율 제거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통상우편서비스 범위 확장 및 특화상품 집중육성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  <a:tabLst>
                          <a:tab pos="177800" algn="l"/>
                        </a:tabLst>
                      </a:pP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back-bone 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물류시스템의 최적화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41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 </a:t>
                      </a: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network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의 효율화 및 배달체계의 재설계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 </a:t>
                      </a:r>
                      <a:r>
                        <a:rPr lang="ko-KR" altLang="en-US" sz="1400" b="0" kern="0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창구망의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합리적 운영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소포</a:t>
                      </a: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/EMS 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등 경쟁서비스 경쟁력 강화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0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535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합리적 요금 및 수수료 책정</a:t>
                      </a: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감액</a:t>
                      </a: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취급국수수료</a:t>
                      </a:r>
                      <a:r>
                        <a:rPr lang="en-US" altLang="ko-KR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분야별 인력의 합리적 운영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사업 다각화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454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48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임대수익 강화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고객지향 스마트 우편물류 구현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r>
                        <a:rPr lang="ko-KR" altLang="en-US" sz="1400" b="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재원보전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388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이등변 삼각형 3"/>
          <p:cNvSpPr/>
          <p:nvPr/>
        </p:nvSpPr>
        <p:spPr>
          <a:xfrm>
            <a:off x="3068107" y="2328334"/>
            <a:ext cx="4682067" cy="194733"/>
          </a:xfrm>
          <a:prstGeom prst="triangle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0000">
                <a:schemeClr val="tx1">
                  <a:lumMod val="50000"/>
                  <a:lumOff val="50000"/>
                  <a:alpha val="5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1413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장기전략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모바일</a:t>
            </a:r>
            <a:r>
              <a:rPr lang="ko-KR" altLang="en-US" dirty="0" smtClean="0"/>
              <a:t> 중심은행으로 전환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예금사업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1875364" y="2177317"/>
          <a:ext cx="6574368" cy="4067178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79253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선정 배경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고객의 대면채널 이용 감소에 대비 및 수익성 제고를 위해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모바일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중심은행으로 전환</a:t>
                      </a:r>
                      <a:endParaRPr lang="ko-KR" altLang="en-US" sz="14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925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오프라인 업무의 우편 위탁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기존 금융거점우체국에서 제공하던 기본적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예금창구 거래업무는 우편사업에 위탁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운영</a:t>
                      </a:r>
                      <a:endParaRPr lang="ko-KR" altLang="en-US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모바일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중심 채널 구축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포터블 및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태블릿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브랜치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도입 등 대면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비대면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금융서비스 연계 및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모바일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역량 강화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신규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핀테크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서비스 개발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: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소액외환이체업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도입 및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크라우드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펀딩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허용 등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 정책 변화와 신규 서비스 개발 검토</a:t>
                      </a:r>
                      <a:endParaRPr lang="ko-KR" altLang="en-US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8422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55241" cy="5053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en-US" altLang="ko-KR" dirty="0"/>
              <a:t>2025</a:t>
            </a:r>
            <a:r>
              <a:rPr lang="ko-KR" altLang="en-US" dirty="0"/>
              <a:t>년 미래상 및 중장기 재무성과 </a:t>
            </a:r>
            <a:r>
              <a:rPr lang="ko-KR" altLang="en-US" dirty="0" smtClean="0"/>
              <a:t>분석</a:t>
            </a:r>
            <a:endParaRPr lang="en-US" altLang="ko-KR" dirty="0" smtClean="0"/>
          </a:p>
          <a:p>
            <a:r>
              <a:rPr lang="ko-KR" altLang="en-US" sz="1800" dirty="0" smtClean="0"/>
              <a:t>평가</a:t>
            </a:r>
            <a:endParaRPr lang="en-US" altLang="ko-KR" sz="1800" dirty="0"/>
          </a:p>
          <a:p>
            <a:pPr marL="626400" lvl="1" indent="-262800"/>
            <a:r>
              <a:rPr lang="ko-KR" altLang="en-US" sz="1600" dirty="0"/>
              <a:t>중장기 재무성과 추정치와 </a:t>
            </a:r>
            <a:r>
              <a:rPr lang="en-US" altLang="ko-KR" sz="1600" dirty="0"/>
              <a:t>2025</a:t>
            </a:r>
            <a:r>
              <a:rPr lang="ko-KR" altLang="en-US" sz="1600" dirty="0"/>
              <a:t>년 </a:t>
            </a:r>
            <a:r>
              <a:rPr lang="ko-KR" altLang="en-US" sz="1600" dirty="0" err="1"/>
              <a:t>경영목표치</a:t>
            </a:r>
            <a:r>
              <a:rPr lang="ko-KR" altLang="en-US" sz="1600" dirty="0"/>
              <a:t> 간의 연결성 다소 </a:t>
            </a:r>
            <a:r>
              <a:rPr lang="ko-KR" altLang="en-US" sz="1600" dirty="0" smtClean="0"/>
              <a:t>미흡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중장기 재무성과는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가지 시나리오에 따라 연도별 수익 비용 경영수지를 예측 </a:t>
            </a:r>
          </a:p>
          <a:p>
            <a:pPr lvl="2"/>
            <a:r>
              <a:rPr lang="en-US" altLang="ko-KR" sz="1600" dirty="0" smtClean="0"/>
              <a:t>2025</a:t>
            </a:r>
            <a:r>
              <a:rPr lang="ko-KR" altLang="en-US" sz="1600" dirty="0" smtClean="0"/>
              <a:t>년 </a:t>
            </a:r>
            <a:r>
              <a:rPr lang="ko-KR" altLang="en-US" sz="1600" dirty="0" err="1" smtClean="0"/>
              <a:t>경영목표치는</a:t>
            </a:r>
            <a:r>
              <a:rPr lang="ko-KR" altLang="en-US" sz="1600" dirty="0" smtClean="0"/>
              <a:t> 중장기 재무성과 추정치를 근거로 산출 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미래상 중 일부 항목의 경우 구체적 산출 근거가 다소 부족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중장기 </a:t>
            </a:r>
            <a:r>
              <a:rPr lang="ko-KR" altLang="en-US" sz="1600" dirty="0"/>
              <a:t>재무성과 </a:t>
            </a:r>
            <a:r>
              <a:rPr lang="ko-KR" altLang="en-US" sz="1600" dirty="0" smtClean="0"/>
              <a:t>추정 시 </a:t>
            </a:r>
            <a:r>
              <a:rPr lang="ko-KR" altLang="en-US" sz="1600" dirty="0"/>
              <a:t>제한적 시나리오 활용과 개략적 </a:t>
            </a:r>
            <a:r>
              <a:rPr lang="ko-KR" altLang="en-US" sz="1600" dirty="0" smtClean="0"/>
              <a:t>가정 설정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시나리오 경우의 </a:t>
            </a:r>
            <a:r>
              <a:rPr lang="ko-KR" altLang="en-US" sz="1600" dirty="0"/>
              <a:t>수를 중립적 비관적 낙관적 등 </a:t>
            </a:r>
            <a:r>
              <a:rPr lang="en-US" altLang="ko-KR" sz="1600" dirty="0"/>
              <a:t>3</a:t>
            </a:r>
            <a:r>
              <a:rPr lang="ko-KR" altLang="en-US" sz="1600" dirty="0"/>
              <a:t>가지로 제한 </a:t>
            </a:r>
          </a:p>
          <a:p>
            <a:pPr lvl="2"/>
            <a:r>
              <a:rPr lang="ko-KR" altLang="en-US" sz="1600" dirty="0" smtClean="0"/>
              <a:t>시나리오 </a:t>
            </a:r>
            <a:r>
              <a:rPr lang="ko-KR" altLang="en-US" sz="1600" dirty="0"/>
              <a:t>분석결과 도출되어야 할 최종안 필요</a:t>
            </a:r>
          </a:p>
          <a:p>
            <a:pPr lvl="2"/>
            <a:r>
              <a:rPr lang="ko-KR" altLang="en-US" sz="1600" dirty="0" err="1" smtClean="0"/>
              <a:t>변수별</a:t>
            </a:r>
            <a:r>
              <a:rPr lang="ko-KR" altLang="en-US" sz="1600" dirty="0" smtClean="0"/>
              <a:t> </a:t>
            </a:r>
            <a:r>
              <a:rPr lang="ko-KR" altLang="en-US" sz="1600" dirty="0" err="1"/>
              <a:t>미래치</a:t>
            </a:r>
            <a:r>
              <a:rPr lang="ko-KR" altLang="en-US" sz="1600" dirty="0"/>
              <a:t> 예측 시 비교적 단순한 방법론 적용 및 다소 직관적인 가정 설정</a:t>
            </a:r>
          </a:p>
          <a:p>
            <a:pPr lvl="2"/>
            <a:r>
              <a:rPr lang="ko-KR" altLang="en-US" sz="1600" dirty="0" smtClean="0"/>
              <a:t>중장기 </a:t>
            </a:r>
            <a:r>
              <a:rPr lang="ko-KR" altLang="en-US" sz="1600" dirty="0" err="1"/>
              <a:t>자산배분안</a:t>
            </a:r>
            <a:r>
              <a:rPr lang="ko-KR" altLang="en-US" sz="1600" dirty="0"/>
              <a:t> 설정 시 기간경과에 따른 </a:t>
            </a:r>
            <a:r>
              <a:rPr lang="ko-KR" altLang="en-US" sz="1600" dirty="0" err="1"/>
              <a:t>자산별</a:t>
            </a:r>
            <a:r>
              <a:rPr lang="ko-KR" altLang="en-US" sz="1600" dirty="0"/>
              <a:t> 투자비중의 증감추이가 일정하지 </a:t>
            </a:r>
            <a:r>
              <a:rPr lang="ko-KR" altLang="en-US" sz="1600" dirty="0" smtClean="0"/>
              <a:t>않음</a:t>
            </a:r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405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en-US" altLang="ko-KR" dirty="0"/>
              <a:t>2025</a:t>
            </a:r>
            <a:r>
              <a:rPr lang="ko-KR" altLang="en-US" dirty="0"/>
              <a:t>년 미래상 및 중장기 재무성과 </a:t>
            </a:r>
            <a:r>
              <a:rPr lang="ko-KR" altLang="en-US" dirty="0" smtClean="0"/>
              <a:t>분석</a:t>
            </a:r>
            <a:endParaRPr lang="ko-KR" altLang="en-US" sz="1600" dirty="0">
              <a:solidFill>
                <a:schemeClr val="tx1"/>
              </a:solidFill>
            </a:endParaRPr>
          </a:p>
          <a:p>
            <a:r>
              <a:rPr lang="ko-KR" altLang="en-US" dirty="0"/>
              <a:t>개선방안</a:t>
            </a:r>
            <a:endParaRPr lang="ko-KR" altLang="en-US" sz="2000" dirty="0"/>
          </a:p>
          <a:p>
            <a:pPr lvl="1"/>
            <a:r>
              <a:rPr lang="ko-KR" altLang="en-US" sz="1600" dirty="0" smtClean="0"/>
              <a:t>분석대상 시나리오의 다양화 및 정교화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시나리오를 최소 </a:t>
            </a:r>
            <a:r>
              <a:rPr lang="en-US" altLang="ko-KR" sz="1600" dirty="0"/>
              <a:t>5</a:t>
            </a:r>
            <a:r>
              <a:rPr lang="ko-KR" altLang="en-US" sz="1600" dirty="0"/>
              <a:t>개 이상으로 증대시킬 </a:t>
            </a:r>
            <a:r>
              <a:rPr lang="ko-KR" altLang="en-US" sz="1600" dirty="0" smtClean="0"/>
              <a:t>필요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각 </a:t>
            </a:r>
            <a:r>
              <a:rPr lang="ko-KR" altLang="en-US" sz="1600" dirty="0"/>
              <a:t>변수가 결과에 미치는 영향 분석을 통해 가장 민감하게 반응하는 변수에 대한 정교한 분석 </a:t>
            </a:r>
            <a:r>
              <a:rPr lang="ko-KR" altLang="en-US" sz="1600" dirty="0" smtClean="0"/>
              <a:t>실시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각 </a:t>
            </a:r>
            <a:r>
              <a:rPr lang="ko-KR" altLang="en-US" sz="1600" dirty="0" err="1"/>
              <a:t>시나리오별</a:t>
            </a:r>
            <a:r>
              <a:rPr lang="ko-KR" altLang="en-US" sz="1600" dirty="0"/>
              <a:t> 발생 확률 추정을 통해 </a:t>
            </a:r>
            <a:r>
              <a:rPr lang="ko-KR" altLang="en-US" sz="1600" dirty="0" err="1"/>
              <a:t>단일안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도출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변수의 </a:t>
            </a:r>
            <a:r>
              <a:rPr lang="ko-KR" altLang="en-US" sz="1600" dirty="0" err="1"/>
              <a:t>미래치</a:t>
            </a:r>
            <a:r>
              <a:rPr lang="ko-KR" altLang="en-US" sz="1600" dirty="0"/>
              <a:t> 예측 시 정확도 향상을 위해 합리적 통계방법 </a:t>
            </a:r>
            <a:r>
              <a:rPr lang="ko-KR" altLang="en-US" sz="1600" dirty="0" smtClean="0"/>
              <a:t>활용</a:t>
            </a:r>
            <a:endParaRPr lang="en-US" altLang="ko-KR" sz="1600" dirty="0" smtClean="0"/>
          </a:p>
          <a:p>
            <a:pPr lvl="2"/>
            <a:endParaRPr lang="en-US" altLang="ko-KR" sz="1600" dirty="0" smtClean="0"/>
          </a:p>
          <a:p>
            <a:pPr lvl="1"/>
            <a:r>
              <a:rPr lang="ko-KR" altLang="en-US" sz="1600" dirty="0" smtClean="0"/>
              <a:t>제시된 목표치는 다소 낙관적인 것으로 소폭 하향 조정할 필요성 존재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각 </a:t>
            </a:r>
            <a:r>
              <a:rPr lang="ko-KR" altLang="en-US" sz="1600" dirty="0" err="1"/>
              <a:t>변수별</a:t>
            </a:r>
            <a:r>
              <a:rPr lang="ko-KR" altLang="en-US" sz="1600" dirty="0"/>
              <a:t> 전망치 예측 시 부정적 사건 발생 가능성을 증대시키는 미세조정 실시</a:t>
            </a:r>
          </a:p>
          <a:p>
            <a:pPr lvl="2"/>
            <a:r>
              <a:rPr lang="ko-KR" altLang="en-US" sz="1600" dirty="0" smtClean="0"/>
              <a:t>금융시장 </a:t>
            </a:r>
            <a:r>
              <a:rPr lang="ko-KR" altLang="en-US" sz="1600" dirty="0"/>
              <a:t>환경 변화를 다소 비관적으로 반영하여 목표치 </a:t>
            </a:r>
            <a:r>
              <a:rPr lang="ko-KR" altLang="en-US" sz="1600" dirty="0" smtClean="0"/>
              <a:t>조정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5569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en-US" altLang="ko-KR" dirty="0"/>
              <a:t>2025</a:t>
            </a:r>
            <a:r>
              <a:rPr lang="ko-KR" altLang="en-US" dirty="0"/>
              <a:t>년 미래상 및 중장기 재무성과 </a:t>
            </a:r>
            <a:r>
              <a:rPr lang="ko-KR" altLang="en-US" dirty="0" smtClean="0"/>
              <a:t>분석</a:t>
            </a:r>
            <a:endParaRPr lang="ko-KR" altLang="en-US" sz="1600" dirty="0">
              <a:solidFill>
                <a:schemeClr val="tx1"/>
              </a:solidFill>
            </a:endParaRPr>
          </a:p>
          <a:p>
            <a:r>
              <a:rPr lang="ko-KR" altLang="en-US" dirty="0"/>
              <a:t>개선방안</a:t>
            </a:r>
            <a:endParaRPr lang="ko-KR" altLang="en-US" sz="2000" dirty="0"/>
          </a:p>
          <a:p>
            <a:pPr lvl="1"/>
            <a:r>
              <a:rPr lang="ko-KR" altLang="en-US" sz="1600" dirty="0" smtClean="0"/>
              <a:t>재무성과 관련 변수들의 </a:t>
            </a:r>
            <a:r>
              <a:rPr lang="ko-KR" altLang="en-US" sz="1600" dirty="0" err="1" smtClean="0"/>
              <a:t>미래치</a:t>
            </a:r>
            <a:r>
              <a:rPr lang="ko-KR" altLang="en-US" sz="1600" dirty="0" smtClean="0"/>
              <a:t> 예측을 위한 예측시스템 구축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재무성과에 </a:t>
            </a:r>
            <a:r>
              <a:rPr lang="ko-KR" altLang="en-US" sz="1600" dirty="0"/>
              <a:t>영향을 미치는 변수에 대해 미래 </a:t>
            </a:r>
            <a:r>
              <a:rPr lang="ko-KR" altLang="en-US" sz="1600" dirty="0" err="1"/>
              <a:t>예측치</a:t>
            </a:r>
            <a:r>
              <a:rPr lang="ko-KR" altLang="en-US" sz="1600" dirty="0"/>
              <a:t> 추정을 위한 표준화된 시스템 </a:t>
            </a:r>
            <a:r>
              <a:rPr lang="ko-KR" altLang="en-US" sz="1600" dirty="0" smtClean="0"/>
              <a:t>구축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이들 </a:t>
            </a:r>
            <a:r>
              <a:rPr lang="ko-KR" altLang="en-US" sz="1600" dirty="0"/>
              <a:t>변수들의 상호작용에 의한 효과도 </a:t>
            </a:r>
            <a:r>
              <a:rPr lang="ko-KR" altLang="en-US" sz="1600" dirty="0" err="1"/>
              <a:t>미래치</a:t>
            </a:r>
            <a:r>
              <a:rPr lang="ko-KR" altLang="en-US" sz="1600" dirty="0"/>
              <a:t> 예측의 한 요인으로 </a:t>
            </a:r>
            <a:r>
              <a:rPr lang="ko-KR" altLang="en-US" sz="1600" dirty="0" smtClean="0"/>
              <a:t>포함</a:t>
            </a:r>
            <a:endParaRPr lang="en-US" altLang="ko-KR" sz="1600" dirty="0" smtClean="0"/>
          </a:p>
          <a:p>
            <a:pPr lvl="2"/>
            <a:r>
              <a:rPr lang="ko-KR" altLang="en-US" sz="1600" dirty="0" err="1" smtClean="0"/>
              <a:t>예측치와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실제치의 비교를 통해 예측모형의 변경을 위한 피드백 기능도 </a:t>
            </a:r>
            <a:r>
              <a:rPr lang="ko-KR" altLang="en-US" sz="1600" dirty="0" smtClean="0"/>
              <a:t>추가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금융환경 </a:t>
            </a:r>
            <a:r>
              <a:rPr lang="ko-KR" altLang="en-US" sz="1600" dirty="0"/>
              <a:t>변화와 다양하고 복잡한 주요 변수 등을 예측할 수 있는 중장기 수지 예측 모형 개발을 위한 다양한 추가 연구 필요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23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2"/>
          <p:cNvSpPr txBox="1">
            <a:spLocks/>
          </p:cNvSpPr>
          <p:nvPr/>
        </p:nvSpPr>
        <p:spPr>
          <a:xfrm>
            <a:off x="1447799" y="1439333"/>
            <a:ext cx="7455241" cy="4737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-윤고딕130" panose="02030504000101010101" pitchFamily="18" charset="-127"/>
              <a:buChar char="□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1pPr>
            <a:lvl2pPr marL="627063" indent="-2619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-윤고딕130" panose="02030504000101010101" pitchFamily="18" charset="-127"/>
              <a:buChar char="○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2pPr>
            <a:lvl3pPr marL="982663" indent="-246063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-윤고딕130" panose="02030504000101010101" pitchFamily="18" charset="-127"/>
              <a:buChar char="­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3pPr>
            <a:lvl4pPr marL="1371600" indent="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-윤고딕130" panose="02030504000101010101" pitchFamily="18" charset="-127"/>
                <a:ea typeface="-윤고딕130" panose="02030504000101010101" pitchFamily="18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buNone/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나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)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종합금융서비스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평가</a:t>
            </a:r>
            <a:endParaRPr lang="en-US" altLang="ko-KR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종합금융서비스는 은행 증권 보험 자산운용 여신전문 등 다양한 금융 업무를 총 망라하는 개념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>
              <a:lnSpc>
                <a:spcPct val="130000"/>
              </a:lnSpc>
            </a:pP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우체국은 여신과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신탁 등 기본적인 은행 업무를 수행할 수 없는 상황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관련 금융업계의 이해와 상충될 가능성 존재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펀드판매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업무 영역의 다양화 차원에서 상당히 </a:t>
            </a:r>
            <a:r>
              <a:rPr lang="ko-KR" altLang="en-U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바람직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하지만 최근 공모펀드의 성장세가 꺾인 상황이므로 판매 수익은 제한적일 가능성을 고려하여 사업 준비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2">
              <a:lnSpc>
                <a:spcPct val="13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펀드판매는 인력재배치 차원에서도 긍정적임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다만 판매 인력에 대한 교육 및 전문화는 필수적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932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종합금융서비스</a:t>
            </a:r>
            <a:endParaRPr lang="en-US" altLang="ko-KR" dirty="0" smtClean="0"/>
          </a:p>
          <a:p>
            <a:r>
              <a:rPr lang="ko-KR" altLang="en-US" dirty="0" smtClean="0"/>
              <a:t>평가</a:t>
            </a:r>
            <a:endParaRPr lang="en-US" altLang="ko-KR" sz="2000" dirty="0"/>
          </a:p>
          <a:p>
            <a:pPr lvl="1"/>
            <a:r>
              <a:rPr lang="ko-KR" altLang="en-US" sz="1600" dirty="0" smtClean="0"/>
              <a:t>외국환 사업 활성화</a:t>
            </a:r>
            <a:endParaRPr lang="ko-KR" altLang="en-US" sz="1600" dirty="0"/>
          </a:p>
          <a:p>
            <a:pPr lvl="2"/>
            <a:r>
              <a:rPr lang="ko-KR" altLang="en-US" sz="1600" dirty="0" smtClean="0"/>
              <a:t>해외 </a:t>
            </a:r>
            <a:r>
              <a:rPr lang="ko-KR" altLang="en-US" sz="1600" dirty="0"/>
              <a:t>송금업무 확대는 도서산간 지역의 외국인 근로자에 대한 서비스 확대를 의미</a:t>
            </a:r>
            <a:r>
              <a:rPr lang="en-US" altLang="ko-KR" sz="1600" dirty="0"/>
              <a:t>. </a:t>
            </a:r>
            <a:r>
              <a:rPr lang="ko-KR" altLang="en-US" sz="1600" dirty="0"/>
              <a:t>소외계층을 위한 공적 소매금융기관의 역할 수행 측면에서 의의가 </a:t>
            </a:r>
            <a:r>
              <a:rPr lang="ko-KR" altLang="en-US" sz="1600" dirty="0" smtClean="0"/>
              <a:t>있음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2"/>
            <a:r>
              <a:rPr lang="ko-KR" altLang="en-US" sz="1600" dirty="0" smtClean="0"/>
              <a:t>외국환 </a:t>
            </a:r>
            <a:r>
              <a:rPr lang="ko-KR" altLang="en-US" sz="1600" dirty="0"/>
              <a:t>사업 활성화를 통해 외화예금 상품 개발 및 독자적인 송금네트워크 구축은 우정사업본부의 업무확장 측면에서도 </a:t>
            </a:r>
            <a:r>
              <a:rPr lang="ko-KR" altLang="en-US" sz="1600" dirty="0" smtClean="0"/>
              <a:t>긍정적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주택도시기금 취급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서민을 </a:t>
            </a:r>
            <a:r>
              <a:rPr lang="ko-KR" altLang="en-US" sz="1600" dirty="0"/>
              <a:t>위한 서비스라는 측면에서 우체국이 적극적으로 제공할 수 있는 </a:t>
            </a:r>
            <a:r>
              <a:rPr lang="ko-KR" altLang="en-US" sz="1600" dirty="0" smtClean="0"/>
              <a:t>업무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다만 </a:t>
            </a:r>
            <a:r>
              <a:rPr lang="ko-KR" altLang="en-US" sz="1600" dirty="0"/>
              <a:t>경쟁관계에 있는 타 금융기관과의 이해관계 조정이 선결과제</a:t>
            </a:r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888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800" y="1439333"/>
            <a:ext cx="7332134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종합금융서비스</a:t>
            </a:r>
            <a:endParaRPr lang="en-US" altLang="ko-KR" dirty="0" smtClean="0"/>
          </a:p>
          <a:p>
            <a:r>
              <a:rPr lang="ko-KR" altLang="en-US" dirty="0" smtClean="0"/>
              <a:t>개선방안</a:t>
            </a:r>
            <a:endParaRPr lang="en-US" altLang="ko-KR" sz="2000" dirty="0"/>
          </a:p>
          <a:p>
            <a:pPr lvl="1"/>
            <a:r>
              <a:rPr lang="ko-KR" altLang="en-US" sz="1600" dirty="0" smtClean="0"/>
              <a:t>종합금융서비스 </a:t>
            </a:r>
            <a:r>
              <a:rPr lang="ko-KR" altLang="en-US" sz="1600" dirty="0"/>
              <a:t>전략을 ‘고객맞춤형 복합금융서비스’ 전략으로 용어 변경 또는 소폭 방향 </a:t>
            </a:r>
            <a:r>
              <a:rPr lang="ko-KR" altLang="en-US" sz="1600" dirty="0" smtClean="0"/>
              <a:t>전환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판매할 </a:t>
            </a:r>
            <a:r>
              <a:rPr lang="ko-KR" altLang="en-US" sz="1600" dirty="0"/>
              <a:t>펀드 상품 선택 시 전략적 접근 </a:t>
            </a:r>
            <a:r>
              <a:rPr lang="ko-KR" altLang="en-US" sz="1600" dirty="0" smtClean="0"/>
              <a:t>필요</a:t>
            </a:r>
            <a:endParaRPr lang="en-US" altLang="ko-KR" sz="1600" dirty="0" smtClean="0"/>
          </a:p>
          <a:p>
            <a:pPr lvl="2"/>
            <a:r>
              <a:rPr lang="ko-KR" altLang="en-US" sz="1600" dirty="0" err="1" smtClean="0"/>
              <a:t>저위험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상품을 우선적으로 판매하되 지수펀드</a:t>
            </a:r>
            <a:r>
              <a:rPr lang="en-US" altLang="ko-KR" sz="1600" dirty="0"/>
              <a:t>(index fund)</a:t>
            </a:r>
            <a:r>
              <a:rPr lang="ko-KR" altLang="en-US" sz="1600" dirty="0"/>
              <a:t>나 </a:t>
            </a:r>
            <a:r>
              <a:rPr lang="ko-KR" altLang="en-US" sz="1600" dirty="0" err="1"/>
              <a:t>재간접펀드</a:t>
            </a:r>
            <a:r>
              <a:rPr lang="en-US" altLang="ko-KR" sz="1600" dirty="0"/>
              <a:t>(fund of funds)</a:t>
            </a:r>
            <a:r>
              <a:rPr lang="ko-KR" altLang="en-US" sz="1600" dirty="0"/>
              <a:t>의 판매를 적극적으로 고려할 </a:t>
            </a:r>
            <a:r>
              <a:rPr lang="ko-KR" altLang="en-US" sz="1600" dirty="0" smtClean="0"/>
              <a:t>필요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상품성 </a:t>
            </a:r>
            <a:r>
              <a:rPr lang="ko-KR" altLang="en-US" sz="1600" dirty="0"/>
              <a:t>있는 펀드추천을 위한 펀드평가사와의 업무제휴 </a:t>
            </a:r>
            <a:r>
              <a:rPr lang="ko-KR" altLang="en-US" sz="1600" dirty="0" smtClean="0"/>
              <a:t>필요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외국환 사업</a:t>
            </a:r>
            <a:endParaRPr lang="en-US" altLang="ko-KR" sz="1600" dirty="0" smtClean="0"/>
          </a:p>
          <a:p>
            <a:pPr lvl="2"/>
            <a:r>
              <a:rPr lang="en-US" altLang="ko-KR" sz="1600" dirty="0" smtClean="0"/>
              <a:t>Swift </a:t>
            </a:r>
            <a:r>
              <a:rPr lang="ko-KR" altLang="en-US" sz="1600" dirty="0"/>
              <a:t>송금 이외에 유로지로나 국제환 등 다양한 형태의 우체국 송금 채널도 </a:t>
            </a:r>
            <a:r>
              <a:rPr lang="ko-KR" altLang="en-US" sz="1600" dirty="0" smtClean="0"/>
              <a:t>고려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환리스크에 </a:t>
            </a:r>
            <a:r>
              <a:rPr lang="ko-KR" altLang="en-US" sz="1600" dirty="0"/>
              <a:t>대한 </a:t>
            </a:r>
            <a:r>
              <a:rPr lang="ko-KR" altLang="en-US" sz="1600" dirty="0" err="1" smtClean="0"/>
              <a:t>헤지방안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마련 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금융업무 </a:t>
            </a:r>
            <a:r>
              <a:rPr lang="ko-KR" altLang="en-US" sz="1600" dirty="0"/>
              <a:t>확장을 위해 관련 부처와 지속적인 협상 필요</a:t>
            </a:r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324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55241" cy="4948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 smtClean="0"/>
              <a:t>금융거점 대상 우체국</a:t>
            </a:r>
            <a:endParaRPr lang="en-US" altLang="ko-KR" dirty="0" smtClean="0"/>
          </a:p>
          <a:p>
            <a:r>
              <a:rPr lang="ko-KR" altLang="en-US" dirty="0" smtClean="0"/>
              <a:t>평가</a:t>
            </a:r>
            <a:endParaRPr lang="en-US" altLang="ko-KR" sz="2000" dirty="0" smtClean="0"/>
          </a:p>
          <a:p>
            <a:pPr lvl="1"/>
            <a:r>
              <a:rPr lang="ko-KR" altLang="en-US" sz="1600" dirty="0" smtClean="0"/>
              <a:t>금융거점 </a:t>
            </a:r>
            <a:r>
              <a:rPr lang="ko-KR" altLang="en-US" sz="1600" dirty="0"/>
              <a:t>대상 우체국의 유형별 분류가 복잡하고 이에 따른 추진방향</a:t>
            </a:r>
            <a:r>
              <a:rPr lang="en-US" altLang="ko-KR" sz="1600" dirty="0"/>
              <a:t>, </a:t>
            </a:r>
            <a:r>
              <a:rPr lang="ko-KR" altLang="en-US" sz="1600" dirty="0"/>
              <a:t>설립방안 간의 연결성이 다소 </a:t>
            </a:r>
            <a:r>
              <a:rPr lang="ko-KR" altLang="en-US" sz="1600" dirty="0" smtClean="0"/>
              <a:t>미흡함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금융거점 </a:t>
            </a:r>
            <a:r>
              <a:rPr lang="ko-KR" altLang="en-US" sz="1600" dirty="0"/>
              <a:t>대상 </a:t>
            </a:r>
            <a:r>
              <a:rPr lang="ko-KR" altLang="en-US" sz="1600" dirty="0" smtClean="0"/>
              <a:t>우체국을 </a:t>
            </a:r>
            <a:r>
              <a:rPr lang="en-US" altLang="ko-KR" sz="1600" dirty="0"/>
              <a:t>5</a:t>
            </a:r>
            <a:r>
              <a:rPr lang="ko-KR" altLang="en-US" sz="1600" dirty="0"/>
              <a:t>가지 </a:t>
            </a:r>
            <a:r>
              <a:rPr lang="ko-KR" altLang="en-US" sz="1600" dirty="0" smtClean="0"/>
              <a:t>유형으로 </a:t>
            </a:r>
            <a:r>
              <a:rPr lang="ko-KR" altLang="en-US" sz="1600" dirty="0"/>
              <a:t>구분하였으나 추진방향은 </a:t>
            </a:r>
            <a:r>
              <a:rPr lang="ko-KR" altLang="en-US" sz="1600" dirty="0" smtClean="0"/>
              <a:t>대동소이</a:t>
            </a:r>
            <a:endParaRPr lang="ko-KR" altLang="en-US" sz="1600" dirty="0"/>
          </a:p>
          <a:p>
            <a:pPr lvl="1"/>
            <a:r>
              <a:rPr lang="ko-KR" altLang="en-US" dirty="0"/>
              <a:t>복합점포 도입은 대상 금융기관별로 단계적으로 </a:t>
            </a:r>
            <a:r>
              <a:rPr lang="ko-KR" altLang="en-US" dirty="0" smtClean="0"/>
              <a:t>이행할 </a:t>
            </a:r>
            <a:r>
              <a:rPr lang="ko-KR" altLang="en-US" dirty="0"/>
              <a:t>필요</a:t>
            </a:r>
            <a:endParaRPr lang="en-US" altLang="ko-KR" dirty="0"/>
          </a:p>
          <a:p>
            <a:pPr lvl="2"/>
            <a:r>
              <a:rPr lang="ko-KR" altLang="en-US" dirty="0"/>
              <a:t>인터넷 </a:t>
            </a:r>
            <a:r>
              <a:rPr lang="ko-KR" altLang="en-US" dirty="0" err="1"/>
              <a:t>모바일</a:t>
            </a:r>
            <a:r>
              <a:rPr lang="ko-KR" altLang="en-US" dirty="0"/>
              <a:t> </a:t>
            </a:r>
            <a:r>
              <a:rPr lang="ko-KR" altLang="en-US" dirty="0" err="1"/>
              <a:t>뱅킹</a:t>
            </a:r>
            <a:r>
              <a:rPr lang="ko-KR" altLang="en-US" dirty="0"/>
              <a:t> 증가로 금융기관들의 점포 </a:t>
            </a:r>
            <a:r>
              <a:rPr lang="ko-KR" altLang="en-US" dirty="0" smtClean="0"/>
              <a:t>수 감소 </a:t>
            </a:r>
            <a:r>
              <a:rPr lang="ko-KR" altLang="en-US" dirty="0"/>
              <a:t>추세</a:t>
            </a:r>
            <a:endParaRPr lang="en-US" altLang="ko-KR" dirty="0"/>
          </a:p>
          <a:p>
            <a:pPr lvl="2"/>
            <a:r>
              <a:rPr lang="ko-KR" altLang="en-US" dirty="0" smtClean="0"/>
              <a:t>복합점포로 </a:t>
            </a:r>
            <a:r>
              <a:rPr lang="ko-KR" altLang="en-US" dirty="0"/>
              <a:t>입점할 금융기관의 수요 창출이 사업 성공의 </a:t>
            </a:r>
            <a:r>
              <a:rPr lang="ko-KR" altLang="en-US" dirty="0" smtClean="0"/>
              <a:t>관건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금융거점우체국의 재원 방안은 </a:t>
            </a:r>
            <a:r>
              <a:rPr lang="en-US" altLang="ko-KR" dirty="0" smtClean="0"/>
              <a:t>③</a:t>
            </a:r>
            <a:r>
              <a:rPr lang="ko-KR" altLang="en-US" dirty="0" smtClean="0"/>
              <a:t>안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예특</a:t>
            </a:r>
            <a:r>
              <a:rPr lang="ko-KR" altLang="en-US" dirty="0" smtClean="0"/>
              <a:t> 금융자산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가장 적정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예특회계</a:t>
            </a:r>
            <a:r>
              <a:rPr lang="ko-KR" altLang="en-US" dirty="0" smtClean="0"/>
              <a:t> </a:t>
            </a:r>
            <a:r>
              <a:rPr lang="ko-KR" altLang="en-US" dirty="0"/>
              <a:t>이익잉여금은 원칙적으로 내부유보가 </a:t>
            </a:r>
            <a:r>
              <a:rPr lang="ko-KR" altLang="en-US" dirty="0" smtClean="0"/>
              <a:t>불가능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/>
              <a:t>수익창출 이전에 금융자산 형태의 투자자산으로 재원을 마련하는 것이 적정</a:t>
            </a:r>
            <a:endParaRPr lang="en-US" altLang="ko-KR" dirty="0"/>
          </a:p>
          <a:p>
            <a:pPr lvl="2"/>
            <a:r>
              <a:rPr lang="ko-KR" altLang="en-US" dirty="0"/>
              <a:t>수익성 보다 예금사업 활성화 중심으로 추진할 경우 ①안</a:t>
            </a:r>
            <a:r>
              <a:rPr lang="en-US" altLang="ko-KR" dirty="0"/>
              <a:t>(</a:t>
            </a:r>
            <a:r>
              <a:rPr lang="ko-KR" altLang="en-US" dirty="0" err="1"/>
              <a:t>예특</a:t>
            </a:r>
            <a:r>
              <a:rPr lang="ko-KR" altLang="en-US" dirty="0"/>
              <a:t> 사업비</a:t>
            </a:r>
            <a:r>
              <a:rPr lang="en-US" altLang="ko-KR" dirty="0" smtClean="0"/>
              <a:t>) </a:t>
            </a:r>
            <a:r>
              <a:rPr lang="ko-KR" altLang="en-US" dirty="0" smtClean="0"/>
              <a:t>고려</a:t>
            </a:r>
            <a:endParaRPr lang="en-US" altLang="ko-KR" dirty="0"/>
          </a:p>
          <a:p>
            <a:pPr lvl="2"/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8440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55241" cy="4948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 smtClean="0"/>
              <a:t>금융거점 대상 우체국</a:t>
            </a:r>
            <a:endParaRPr lang="en-US" altLang="ko-KR" dirty="0" smtClean="0"/>
          </a:p>
          <a:p>
            <a:r>
              <a:rPr lang="ko-KR" altLang="en-US" dirty="0" smtClean="0"/>
              <a:t>개선방안</a:t>
            </a:r>
            <a:endParaRPr lang="ko-KR" altLang="en-US" sz="1600" dirty="0" smtClean="0"/>
          </a:p>
          <a:p>
            <a:pPr lvl="1"/>
            <a:r>
              <a:rPr lang="ko-KR" altLang="en-US" sz="1600" dirty="0" smtClean="0"/>
              <a:t>금융거점우체국의 </a:t>
            </a:r>
            <a:r>
              <a:rPr lang="ko-KR" altLang="en-US" sz="1600" dirty="0"/>
              <a:t>추진방향 및 설립방안에 대한 명확화 및 이에 따른 </a:t>
            </a:r>
            <a:r>
              <a:rPr lang="ko-KR" altLang="en-US" sz="1600" dirty="0" err="1" smtClean="0"/>
              <a:t>인적역할의</a:t>
            </a:r>
            <a:r>
              <a:rPr lang="ko-KR" altLang="en-US" sz="1600" dirty="0" smtClean="0"/>
              <a:t> 구체화</a:t>
            </a:r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/>
          </a:p>
          <a:p>
            <a:pPr marL="365125" lvl="1" indent="0">
              <a:buNone/>
            </a:pPr>
            <a:endParaRPr lang="en-US" altLang="ko-KR" dirty="0" smtClean="0"/>
          </a:p>
          <a:p>
            <a:pPr lvl="1"/>
            <a:r>
              <a:rPr lang="ko-KR" altLang="en-US" dirty="0" smtClean="0"/>
              <a:t>금융거점우체국의 </a:t>
            </a:r>
            <a:r>
              <a:rPr lang="ko-KR" altLang="en-US" dirty="0"/>
              <a:t>유형을 단순화하고 유형에 대한 추진방향을 명확화</a:t>
            </a:r>
            <a:endParaRPr lang="en-US" altLang="ko-KR" dirty="0"/>
          </a:p>
          <a:p>
            <a:pPr lvl="2"/>
            <a:r>
              <a:rPr lang="ko-KR" altLang="en-US" dirty="0"/>
              <a:t>유형은 기존의 </a:t>
            </a:r>
            <a:r>
              <a:rPr lang="en-US" altLang="ko-KR" dirty="0"/>
              <a:t>5</a:t>
            </a:r>
            <a:r>
              <a:rPr lang="ko-KR" altLang="en-US" dirty="0"/>
              <a:t>가지 유형에서 </a:t>
            </a:r>
            <a:r>
              <a:rPr lang="en-US" altLang="ko-KR" dirty="0"/>
              <a:t>2~3</a:t>
            </a:r>
            <a:r>
              <a:rPr lang="ko-KR" altLang="en-US" dirty="0"/>
              <a:t>가지로 축소</a:t>
            </a:r>
          </a:p>
          <a:p>
            <a:pPr lvl="2"/>
            <a:r>
              <a:rPr lang="ko-KR" altLang="en-US" dirty="0"/>
              <a:t>추진방향 중 마케팅거점화는 모든 금융거점우체국에서 필수적으로 수행해야 </a:t>
            </a:r>
            <a:r>
              <a:rPr lang="ko-KR" altLang="en-US" dirty="0" smtClean="0"/>
              <a:t>할 방향 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7505548"/>
              </p:ext>
            </p:extLst>
          </p:nvPr>
        </p:nvGraphicFramePr>
        <p:xfrm>
          <a:off x="2164360" y="2972185"/>
          <a:ext cx="6484690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4651"/>
                <a:gridCol w="208280"/>
                <a:gridCol w="5071759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추진방향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마케팅거점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복합점포 등의 소프트웨어 개념으로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/>
                      </a:r>
                      <a:b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</a:b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금융거점우체국의 운영행태에 따라 구분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설립방안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청사이전 배치 또는 </a:t>
                      </a:r>
                      <a:r>
                        <a:rPr lang="ko-KR" altLang="en-US" sz="16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리모델링의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하드웨어 및 운영에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관한 재원조달 방안 등 설립형태에 따라 구분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인적역할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금융전담업무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금융마케팅업무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PB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업무 등 금융거점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우체국에서의 직원 역할에 따라 구분 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7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 smtClean="0"/>
              <a:t>금융거점 대상 우체국</a:t>
            </a:r>
            <a:endParaRPr lang="en-US" altLang="ko-KR" dirty="0" smtClean="0"/>
          </a:p>
          <a:p>
            <a:r>
              <a:rPr lang="ko-KR" altLang="en-US" dirty="0" smtClean="0"/>
              <a:t>개선방안</a:t>
            </a:r>
            <a:endParaRPr lang="ko-KR" altLang="en-US" sz="1400" dirty="0" smtClean="0"/>
          </a:p>
          <a:p>
            <a:pPr lvl="1"/>
            <a:r>
              <a:rPr lang="ko-KR" altLang="en-US" sz="1600" dirty="0" smtClean="0"/>
              <a:t>설립방안은 기본적으로 기존 시설을 이용하고 투자비 인건비 운영비 일체를 </a:t>
            </a:r>
            <a:r>
              <a:rPr lang="ko-KR" altLang="en-US" sz="1600" dirty="0" err="1" smtClean="0"/>
              <a:t>예특에서</a:t>
            </a:r>
            <a:r>
              <a:rPr lang="ko-KR" altLang="en-US" sz="1600" dirty="0" smtClean="0"/>
              <a:t> 부담하는 방향으로 추진</a:t>
            </a:r>
            <a:endParaRPr lang="en-US" altLang="ko-KR" sz="1600" dirty="0" smtClean="0"/>
          </a:p>
          <a:p>
            <a:pPr lvl="2"/>
            <a:r>
              <a:rPr lang="ko-KR" altLang="en-US" sz="1600" dirty="0" smtClean="0"/>
              <a:t>우편적자로 </a:t>
            </a:r>
            <a:r>
              <a:rPr lang="ko-KR" altLang="en-US" sz="1600" dirty="0"/>
              <a:t>폐국대상이나 집배광역화로 </a:t>
            </a:r>
            <a:r>
              <a:rPr lang="ko-KR" altLang="en-US" sz="1600" dirty="0" err="1"/>
              <a:t>무집배화된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총괄국</a:t>
            </a:r>
            <a:r>
              <a:rPr lang="ko-KR" altLang="en-US" sz="1600" dirty="0"/>
              <a:t> 또는 </a:t>
            </a:r>
            <a:r>
              <a:rPr lang="ko-KR" altLang="en-US" sz="1600" dirty="0" err="1"/>
              <a:t>관내국이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우선 대상</a:t>
            </a:r>
            <a:endParaRPr lang="ko-KR" altLang="en-US" sz="1600" dirty="0"/>
          </a:p>
          <a:p>
            <a:pPr lvl="2"/>
            <a:r>
              <a:rPr lang="ko-KR" altLang="en-US" sz="1600" dirty="0" smtClean="0"/>
              <a:t>폐국 </a:t>
            </a:r>
            <a:r>
              <a:rPr lang="ko-KR" altLang="en-US" sz="1600" dirty="0"/>
              <a:t>대상국 입지 등을 고려하여 사업 활성화가 어려울 경우 신설 및 임대국사도 병행 필요</a:t>
            </a:r>
          </a:p>
          <a:p>
            <a:pPr lvl="2"/>
            <a:r>
              <a:rPr lang="ko-KR" altLang="en-US" sz="1600" dirty="0" smtClean="0"/>
              <a:t>금융거점 </a:t>
            </a:r>
            <a:r>
              <a:rPr lang="ko-KR" altLang="en-US" sz="1600" dirty="0"/>
              <a:t>우체국의 재원은 전액 </a:t>
            </a:r>
            <a:r>
              <a:rPr lang="ko-KR" altLang="en-US" sz="1600" dirty="0" err="1" smtClean="0"/>
              <a:t>예특의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사업비나 금융자산 형태로 </a:t>
            </a:r>
            <a:r>
              <a:rPr lang="ko-KR" altLang="en-US" sz="1600" dirty="0" smtClean="0"/>
              <a:t>조달</a:t>
            </a:r>
            <a:endParaRPr lang="ko-KR" altLang="en-US" sz="1400" dirty="0"/>
          </a:p>
          <a:p>
            <a:pPr lvl="1"/>
            <a:r>
              <a:rPr lang="ko-KR" altLang="en-US" dirty="0"/>
              <a:t>복합점포는 업종이 상이한 금융기관을 중심으로 고려</a:t>
            </a:r>
            <a:endParaRPr lang="en-US" altLang="ko-KR" dirty="0"/>
          </a:p>
          <a:p>
            <a:pPr lvl="2"/>
            <a:r>
              <a:rPr lang="ko-KR" altLang="en-US" dirty="0"/>
              <a:t>타 은행이나 보험의 경우 우체국예금과 보험과의 </a:t>
            </a:r>
            <a:r>
              <a:rPr lang="ko-KR" altLang="en-US" dirty="0" err="1"/>
              <a:t>중복성</a:t>
            </a:r>
            <a:r>
              <a:rPr lang="ko-KR" altLang="en-US" dirty="0"/>
              <a:t> 여부로 인해 오히려 우체국 고객의 이탈 </a:t>
            </a:r>
            <a:r>
              <a:rPr lang="ko-KR" altLang="en-US" dirty="0" smtClean="0"/>
              <a:t>현상 가능</a:t>
            </a:r>
            <a:endParaRPr lang="ko-KR" altLang="en-US" dirty="0"/>
          </a:p>
          <a:p>
            <a:pPr lvl="2"/>
            <a:r>
              <a:rPr lang="ko-KR" altLang="en-US" dirty="0"/>
              <a:t>증권사나 자산운용사의 </a:t>
            </a:r>
            <a:r>
              <a:rPr lang="ko-KR" altLang="en-US" dirty="0" err="1"/>
              <a:t>입점은</a:t>
            </a:r>
            <a:r>
              <a:rPr lang="ko-KR" altLang="en-US" dirty="0"/>
              <a:t> 고려할 만함</a:t>
            </a:r>
            <a:endParaRPr lang="en-US" altLang="ko-KR" dirty="0"/>
          </a:p>
          <a:p>
            <a:pPr lvl="2"/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49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1102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1)</a:t>
            </a:r>
            <a:r>
              <a:rPr lang="ko-KR" altLang="en-US" dirty="0" err="1" smtClean="0"/>
              <a:t>보편적서비스</a:t>
            </a:r>
            <a:r>
              <a:rPr lang="ko-KR" altLang="en-US" dirty="0" smtClean="0"/>
              <a:t> 안정적 제공기반 마련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보편적서비스</a:t>
            </a:r>
            <a:r>
              <a:rPr lang="ko-KR" altLang="en-US" dirty="0" smtClean="0"/>
              <a:t> </a:t>
            </a:r>
            <a:r>
              <a:rPr lang="ko-KR" altLang="en-US" dirty="0"/>
              <a:t>기준 조정 및 비효율 </a:t>
            </a:r>
            <a:r>
              <a:rPr lang="ko-KR" altLang="en-US" dirty="0" smtClean="0"/>
              <a:t>제거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5176655"/>
              </p:ext>
            </p:extLst>
          </p:nvPr>
        </p:nvGraphicFramePr>
        <p:xfrm>
          <a:off x="1875364" y="2232022"/>
          <a:ext cx="6574368" cy="3516841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2651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보편적서비스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유지에 따른 국민 편익과 우편사업의 비용부담을 비교하여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보편적서비스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기준 조정 및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원가를 구성하는 요소의 합리화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생산성 개념 도입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8568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9659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</a:t>
                      </a:r>
                      <a:r>
                        <a:rPr lang="ko-KR" altLang="en-US" sz="1600" b="0" kern="0" spc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보편적서비스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유지비용 조달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읍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면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유지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총괄국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집배센터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 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배치기준 설정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위탁국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운영비율 확대 등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무인우편접수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배달 등 다양한 우편서비스 발굴 및   프로세스 개선 등 비용절감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5964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36934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라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중심은행으로 전환</a:t>
            </a:r>
            <a:endParaRPr lang="en-US" altLang="ko-KR" dirty="0" smtClean="0"/>
          </a:p>
          <a:p>
            <a:r>
              <a:rPr lang="ko-KR" altLang="en-US" dirty="0" smtClean="0"/>
              <a:t>평가</a:t>
            </a:r>
            <a:endParaRPr lang="en-US" altLang="ko-KR" sz="2000" dirty="0" smtClean="0"/>
          </a:p>
          <a:p>
            <a:pPr lvl="1"/>
            <a:r>
              <a:rPr lang="ko-KR" altLang="en-US" dirty="0" smtClean="0"/>
              <a:t>우체국 채널에 </a:t>
            </a:r>
            <a:r>
              <a:rPr lang="ko-KR" altLang="en-US" dirty="0"/>
              <a:t>대한 미래 방향으로는 </a:t>
            </a:r>
            <a:r>
              <a:rPr lang="ko-KR" altLang="en-US" dirty="0" smtClean="0"/>
              <a:t>적합하지만 현실적 여건 </a:t>
            </a:r>
            <a:r>
              <a:rPr lang="ko-KR" altLang="en-US" dirty="0"/>
              <a:t>고려할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2025</a:t>
            </a:r>
            <a:r>
              <a:rPr lang="ko-KR" altLang="en-US" dirty="0" smtClean="0"/>
              <a:t>년 우체국예금 창구거래 비중은 </a:t>
            </a:r>
            <a:r>
              <a:rPr lang="en-US" altLang="ko-KR" dirty="0" smtClean="0"/>
              <a:t>5.3%, </a:t>
            </a:r>
            <a:r>
              <a:rPr lang="ko-KR" altLang="en-US" dirty="0" err="1" smtClean="0"/>
              <a:t>비대면거래는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94.7%</a:t>
            </a:r>
            <a:r>
              <a:rPr lang="ko-KR" altLang="en-US" dirty="0" smtClean="0"/>
              <a:t>로 예측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우체국의 </a:t>
            </a:r>
            <a:r>
              <a:rPr lang="ko-KR" altLang="en-US" dirty="0"/>
              <a:t>주 </a:t>
            </a:r>
            <a:r>
              <a:rPr lang="ko-KR" altLang="en-US" dirty="0" smtClean="0"/>
              <a:t>고객층이 </a:t>
            </a:r>
            <a:r>
              <a:rPr lang="en-US" altLang="ko-KR" dirty="0"/>
              <a:t>50</a:t>
            </a:r>
            <a:r>
              <a:rPr lang="ko-KR" altLang="en-US" dirty="0"/>
              <a:t>대 이상</a:t>
            </a:r>
            <a:r>
              <a:rPr lang="en-US" altLang="ko-KR" dirty="0"/>
              <a:t>, </a:t>
            </a:r>
            <a:r>
              <a:rPr lang="ko-KR" altLang="en-US" dirty="0"/>
              <a:t>지방</a:t>
            </a:r>
            <a:r>
              <a:rPr lang="en-US" altLang="ko-KR" dirty="0"/>
              <a:t>, </a:t>
            </a:r>
            <a:r>
              <a:rPr lang="ko-KR" altLang="en-US" dirty="0"/>
              <a:t>여성임을 고려할 때 전면적인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중심은행으로의 </a:t>
            </a:r>
            <a:r>
              <a:rPr lang="ko-KR" altLang="en-US" dirty="0"/>
              <a:t>전환은 </a:t>
            </a:r>
            <a:r>
              <a:rPr lang="ko-KR" altLang="en-US" dirty="0" smtClean="0"/>
              <a:t>시기상조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우체국의 </a:t>
            </a:r>
            <a:r>
              <a:rPr lang="ko-KR" altLang="en-US" dirty="0"/>
              <a:t>주 </a:t>
            </a:r>
            <a:r>
              <a:rPr lang="ko-KR" altLang="en-US" dirty="0" smtClean="0"/>
              <a:t>고객층은 아직도 </a:t>
            </a:r>
            <a:r>
              <a:rPr lang="ko-KR" altLang="en-US" dirty="0" err="1"/>
              <a:t>비대면보다</a:t>
            </a:r>
            <a:r>
              <a:rPr lang="ko-KR" altLang="en-US" dirty="0"/>
              <a:t> 대면영업을 더 선호</a:t>
            </a:r>
            <a:endParaRPr lang="ko-KR" altLang="en-US" sz="1600" dirty="0" smtClean="0"/>
          </a:p>
          <a:p>
            <a:pPr lvl="2"/>
            <a:r>
              <a:rPr lang="ko-KR" altLang="en-US" dirty="0" smtClean="0"/>
              <a:t>우체국의 </a:t>
            </a:r>
            <a:r>
              <a:rPr lang="en-US" altLang="ko-KR" dirty="0"/>
              <a:t>50</a:t>
            </a:r>
            <a:r>
              <a:rPr lang="ko-KR" altLang="en-US" dirty="0"/>
              <a:t>대 이상 고객비율은 </a:t>
            </a:r>
            <a:r>
              <a:rPr lang="en-US" altLang="ko-KR" dirty="0"/>
              <a:t>50%</a:t>
            </a:r>
            <a:r>
              <a:rPr lang="ko-KR" altLang="en-US" dirty="0"/>
              <a:t>에 </a:t>
            </a:r>
            <a:r>
              <a:rPr lang="ko-KR" altLang="en-US" dirty="0" smtClean="0"/>
              <a:t>육박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농어촌 </a:t>
            </a:r>
            <a:r>
              <a:rPr lang="ko-KR" altLang="en-US" dirty="0"/>
              <a:t>지역에서는 </a:t>
            </a:r>
            <a:r>
              <a:rPr lang="ko-KR" altLang="en-US" dirty="0" err="1"/>
              <a:t>모바일</a:t>
            </a:r>
            <a:r>
              <a:rPr lang="ko-KR" altLang="en-US" dirty="0"/>
              <a:t> 등 대체 영업 수단이 증가하더라도 여전히 </a:t>
            </a:r>
            <a:r>
              <a:rPr lang="ko-KR" altLang="en-US" dirty="0" err="1"/>
              <a:t>창구망이</a:t>
            </a:r>
            <a:r>
              <a:rPr lang="ko-KR" altLang="en-US" dirty="0"/>
              <a:t> </a:t>
            </a:r>
            <a:r>
              <a:rPr lang="ko-KR" altLang="en-US" dirty="0" smtClean="0"/>
              <a:t>필요할 전망</a:t>
            </a:r>
            <a:endParaRPr lang="en-US" altLang="ko-KR" sz="2000" dirty="0" smtClean="0"/>
          </a:p>
          <a:p>
            <a:pPr lvl="2"/>
            <a:r>
              <a:rPr lang="ko-KR" altLang="en-US" dirty="0" smtClean="0"/>
              <a:t>금융서비스 </a:t>
            </a:r>
            <a:r>
              <a:rPr lang="ko-KR" altLang="en-US" dirty="0"/>
              <a:t>대면거래 비중은 지속적으로 하락하지 않고 일정수준에서 유지될 것으로 예상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6956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11534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/>
              <a:t>라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중심은행으로 전환</a:t>
            </a:r>
            <a:endParaRPr lang="en-US" altLang="ko-KR" dirty="0" smtClean="0"/>
          </a:p>
          <a:p>
            <a:r>
              <a:rPr lang="ko-KR" altLang="en-US" dirty="0" smtClean="0"/>
              <a:t>개선방안</a:t>
            </a:r>
            <a:endParaRPr lang="en-US" altLang="ko-KR" sz="2000" dirty="0" smtClean="0"/>
          </a:p>
          <a:p>
            <a:pPr lvl="1"/>
            <a:r>
              <a:rPr lang="ko-KR" altLang="en-US" dirty="0" smtClean="0"/>
              <a:t>네트워크를 </a:t>
            </a:r>
            <a:r>
              <a:rPr lang="ko-KR" altLang="en-US" dirty="0"/>
              <a:t>활용하는 방안으로 수정 </a:t>
            </a:r>
            <a:r>
              <a:rPr lang="ko-KR" altLang="en-US" dirty="0" smtClean="0"/>
              <a:t>보완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우체국의 </a:t>
            </a:r>
            <a:r>
              <a:rPr lang="ko-KR" altLang="en-US" dirty="0"/>
              <a:t>가장 큰 장점은 </a:t>
            </a:r>
            <a:r>
              <a:rPr lang="ko-KR" altLang="en-US" dirty="0" smtClean="0"/>
              <a:t>네트워크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즉</a:t>
            </a:r>
            <a:r>
              <a:rPr lang="en-US" altLang="ko-KR" dirty="0"/>
              <a:t>, </a:t>
            </a:r>
            <a:r>
              <a:rPr lang="ko-KR" altLang="en-US" dirty="0" err="1" smtClean="0"/>
              <a:t>창구망을</a:t>
            </a:r>
            <a:r>
              <a:rPr lang="ko-KR" altLang="en-US" dirty="0" smtClean="0"/>
              <a:t> 활용한 네트워크 강화 방안 강구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Ex) </a:t>
            </a:r>
            <a:r>
              <a:rPr lang="ko-KR" altLang="en-US" dirty="0" smtClean="0"/>
              <a:t>카카오뱅크의 오프라인 업무 대행 가능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우체국은 </a:t>
            </a:r>
            <a:r>
              <a:rPr lang="ko-KR" altLang="en-US" dirty="0"/>
              <a:t>온라인 채널을 홍보할 수 있는 충분한 오프라인 </a:t>
            </a:r>
            <a:r>
              <a:rPr lang="ko-KR" altLang="en-US" dirty="0" smtClean="0"/>
              <a:t>채널 보유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창구망을</a:t>
            </a:r>
            <a:r>
              <a:rPr lang="ko-KR" altLang="en-US" dirty="0" smtClean="0"/>
              <a:t> </a:t>
            </a:r>
            <a:r>
              <a:rPr lang="ko-KR" altLang="en-US" dirty="0"/>
              <a:t>중심으로 한 부가적 </a:t>
            </a:r>
            <a:r>
              <a:rPr lang="ko-KR" altLang="en-US" dirty="0" err="1"/>
              <a:t>모바일</a:t>
            </a:r>
            <a:r>
              <a:rPr lang="ko-KR" altLang="en-US" dirty="0"/>
              <a:t> 서비스 제공 형태로 </a:t>
            </a:r>
            <a:r>
              <a:rPr lang="ko-KR" altLang="en-US" dirty="0" smtClean="0"/>
              <a:t>진행</a:t>
            </a:r>
            <a:endParaRPr lang="en-US" altLang="ko-KR" sz="2000" dirty="0"/>
          </a:p>
          <a:p>
            <a:pPr lvl="1"/>
            <a:r>
              <a:rPr lang="ko-KR" altLang="en-US" dirty="0" err="1"/>
              <a:t>옴니채널</a:t>
            </a:r>
            <a:r>
              <a:rPr lang="ko-KR" altLang="en-US" dirty="0"/>
              <a:t> 도입 고려</a:t>
            </a:r>
            <a:endParaRPr lang="en-US" altLang="ko-KR" dirty="0"/>
          </a:p>
          <a:p>
            <a:pPr lvl="2"/>
            <a:r>
              <a:rPr lang="ko-KR" altLang="en-US" dirty="0" err="1"/>
              <a:t>옴니채널이란</a:t>
            </a:r>
            <a:r>
              <a:rPr lang="ko-KR" altLang="en-US" dirty="0"/>
              <a:t> </a:t>
            </a:r>
            <a:r>
              <a:rPr lang="ko-KR" altLang="en-US" dirty="0" smtClean="0"/>
              <a:t>오프라인</a:t>
            </a:r>
            <a:r>
              <a:rPr lang="en-US" altLang="ko-KR" dirty="0" smtClean="0"/>
              <a:t>, </a:t>
            </a:r>
            <a:r>
              <a:rPr lang="ko-KR" altLang="en-US" dirty="0"/>
              <a:t>인터넷</a:t>
            </a:r>
            <a:r>
              <a:rPr lang="en-US" altLang="ko-KR" dirty="0"/>
              <a:t>, </a:t>
            </a:r>
            <a:r>
              <a:rPr lang="ko-KR" altLang="en-US" dirty="0" err="1"/>
              <a:t>모바일</a:t>
            </a:r>
            <a:r>
              <a:rPr lang="ko-KR" altLang="en-US" dirty="0"/>
              <a:t> 등 </a:t>
            </a:r>
            <a:r>
              <a:rPr lang="ko-KR" altLang="en-US" dirty="0" smtClean="0"/>
              <a:t>모든 </a:t>
            </a:r>
            <a:r>
              <a:rPr lang="ko-KR" altLang="en-US" dirty="0"/>
              <a:t>채널을 융합해 </a:t>
            </a:r>
            <a:r>
              <a:rPr lang="ko-KR" altLang="en-US" dirty="0" smtClean="0"/>
              <a:t>활용하는 것</a:t>
            </a:r>
            <a:r>
              <a:rPr lang="en-US" altLang="ko-KR" dirty="0" smtClean="0"/>
              <a:t>.</a:t>
            </a:r>
            <a:r>
              <a:rPr lang="ko-KR" altLang="en-US" dirty="0" smtClean="0"/>
              <a:t> 대면 및 </a:t>
            </a:r>
            <a:r>
              <a:rPr lang="ko-KR" altLang="en-US" dirty="0" err="1"/>
              <a:t>비대면채널의</a:t>
            </a:r>
            <a:r>
              <a:rPr lang="ko-KR" altLang="en-US" dirty="0"/>
              <a:t> 통합을 통한 </a:t>
            </a:r>
            <a:r>
              <a:rPr lang="ko-KR" altLang="en-US" dirty="0" smtClean="0"/>
              <a:t>시너지 창출 가능</a:t>
            </a:r>
            <a:endParaRPr lang="en-US" altLang="ko-KR" dirty="0"/>
          </a:p>
          <a:p>
            <a:pPr lvl="2"/>
            <a:r>
              <a:rPr lang="ko-KR" altLang="en-US" dirty="0"/>
              <a:t>금융소비자들은 금융상담</a:t>
            </a:r>
            <a:r>
              <a:rPr lang="en-US" altLang="ko-KR" dirty="0"/>
              <a:t>, </a:t>
            </a:r>
            <a:r>
              <a:rPr lang="ko-KR" altLang="en-US" dirty="0" smtClean="0"/>
              <a:t>투자자문에 대해 </a:t>
            </a:r>
            <a:r>
              <a:rPr lang="ko-KR" altLang="en-US" dirty="0"/>
              <a:t>대면 </a:t>
            </a:r>
            <a:r>
              <a:rPr lang="ko-KR" altLang="en-US" dirty="0" smtClean="0"/>
              <a:t>채널 선호</a:t>
            </a:r>
            <a:endParaRPr lang="en-US" altLang="ko-KR" dirty="0"/>
          </a:p>
          <a:p>
            <a:pPr lvl="2"/>
            <a:r>
              <a:rPr lang="ko-KR" altLang="en-US" dirty="0" err="1"/>
              <a:t>옴니채널은</a:t>
            </a:r>
            <a:r>
              <a:rPr lang="ko-KR" altLang="en-US" dirty="0"/>
              <a:t> 현재 해외 금융기관에서 많이 활용하는 방법으로 고객 편의성 증대 차원에서 </a:t>
            </a:r>
            <a:r>
              <a:rPr lang="ko-KR" altLang="en-US" dirty="0" smtClean="0"/>
              <a:t>참고할 만함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751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마</a:t>
            </a:r>
            <a:r>
              <a:rPr lang="en-US" altLang="ko-KR" dirty="0" smtClean="0"/>
              <a:t>) </a:t>
            </a:r>
            <a:r>
              <a:rPr lang="ko-KR" altLang="en-US" dirty="0" smtClean="0"/>
              <a:t>기타</a:t>
            </a:r>
            <a:endParaRPr lang="en-US" altLang="ko-KR" dirty="0" smtClean="0"/>
          </a:p>
          <a:p>
            <a:r>
              <a:rPr lang="ko-KR" altLang="en-US" dirty="0" smtClean="0"/>
              <a:t>차세대 </a:t>
            </a:r>
            <a:r>
              <a:rPr lang="ko-KR" altLang="en-US" dirty="0"/>
              <a:t>금융 </a:t>
            </a:r>
            <a:r>
              <a:rPr lang="en-US" altLang="ko-KR" dirty="0"/>
              <a:t>IT </a:t>
            </a:r>
            <a:r>
              <a:rPr lang="ko-KR" altLang="en-US" dirty="0" smtClean="0"/>
              <a:t>시스템</a:t>
            </a:r>
            <a:endParaRPr lang="en-US" altLang="ko-KR" dirty="0" smtClean="0"/>
          </a:p>
          <a:p>
            <a:pPr lvl="1"/>
            <a:r>
              <a:rPr lang="ko-KR" altLang="en-US" dirty="0"/>
              <a:t>우체국 </a:t>
            </a:r>
            <a:r>
              <a:rPr lang="en-US" altLang="ko-KR" dirty="0"/>
              <a:t>IT</a:t>
            </a:r>
            <a:r>
              <a:rPr lang="ko-KR" altLang="en-US" dirty="0"/>
              <a:t>시스템은 최근 </a:t>
            </a:r>
            <a:r>
              <a:rPr lang="en-US" altLang="ko-KR" dirty="0"/>
              <a:t>IT</a:t>
            </a:r>
            <a:r>
              <a:rPr lang="ko-KR" altLang="en-US" dirty="0"/>
              <a:t>기술의 발달에 따라 시스템 진단을 통한 전면적인 최신화가 필요한 상황</a:t>
            </a:r>
            <a:endParaRPr lang="en-US" altLang="ko-KR" dirty="0"/>
          </a:p>
          <a:p>
            <a:pPr lvl="1"/>
            <a:r>
              <a:rPr lang="ko-KR" altLang="en-US" dirty="0" smtClean="0"/>
              <a:t>현재 </a:t>
            </a:r>
            <a:r>
              <a:rPr lang="ko-KR" altLang="en-US" dirty="0"/>
              <a:t>추진 중인 차세대 금융 </a:t>
            </a:r>
            <a:r>
              <a:rPr lang="en-US" altLang="ko-KR" dirty="0"/>
              <a:t>IT ISP </a:t>
            </a:r>
            <a:r>
              <a:rPr lang="ko-KR" altLang="en-US" dirty="0"/>
              <a:t>추진 중으로 연구용역 이후 보다 구체적인 시스템 </a:t>
            </a:r>
            <a:r>
              <a:rPr lang="en-US" altLang="ko-KR" dirty="0"/>
              <a:t>TO-BE</a:t>
            </a:r>
            <a:r>
              <a:rPr lang="ko-KR" altLang="en-US" dirty="0"/>
              <a:t>모델을 제시할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r>
              <a:rPr lang="ko-KR" altLang="en-US" dirty="0"/>
              <a:t>자금운용 시스템 혁신을 위한 운용인력 전문성 강화 및 안정적 투자관리 방안</a:t>
            </a:r>
            <a:endParaRPr lang="en-US" altLang="ko-KR" dirty="0"/>
          </a:p>
          <a:p>
            <a:pPr lvl="1"/>
            <a:r>
              <a:rPr lang="ko-KR" altLang="en-US" dirty="0"/>
              <a:t>경력직 채용과 인사제도 개선을 지속적으로 추진할 필요</a:t>
            </a:r>
            <a:endParaRPr lang="en-US" altLang="ko-KR" dirty="0"/>
          </a:p>
          <a:p>
            <a:pPr lvl="2"/>
            <a:r>
              <a:rPr lang="ko-KR" altLang="en-US" dirty="0" smtClean="0"/>
              <a:t>경력직 </a:t>
            </a:r>
            <a:r>
              <a:rPr lang="ko-KR" altLang="en-US" dirty="0"/>
              <a:t>비중은 </a:t>
            </a:r>
            <a:r>
              <a:rPr lang="en-US" altLang="ko-KR" dirty="0" smtClean="0"/>
              <a:t>18</a:t>
            </a:r>
            <a:r>
              <a:rPr lang="ko-KR" altLang="en-US" dirty="0" smtClean="0"/>
              <a:t>년 </a:t>
            </a:r>
            <a:r>
              <a:rPr lang="en-US" altLang="ko-KR" dirty="0"/>
              <a:t>60</a:t>
            </a:r>
            <a:r>
              <a:rPr lang="en-US" altLang="ko-KR" dirty="0" smtClean="0"/>
              <a:t>%</a:t>
            </a:r>
            <a:r>
              <a:rPr lang="ko-KR" altLang="en-US" dirty="0" smtClean="0"/>
              <a:t> 달성 </a:t>
            </a:r>
            <a:r>
              <a:rPr lang="ko-KR" altLang="en-US" dirty="0"/>
              <a:t>이후에도 지속적으로 확대할 필요</a:t>
            </a:r>
            <a:endParaRPr lang="en-US" altLang="ko-KR" dirty="0"/>
          </a:p>
          <a:p>
            <a:pPr lvl="1"/>
            <a:r>
              <a:rPr lang="ko-KR" altLang="en-US" dirty="0"/>
              <a:t>해외사무소는 중장기 해외투자를 확대해야 하는 상황에서 안정적인 해외 투자를 위해 확대가 필요하나 뉴욕 사무소 운영에 대한 평가 및 체계적 계획 수립 후 추진 필요</a:t>
            </a:r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예금사업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평가 및 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0997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ko-KR" altLang="en-US" dirty="0" smtClean="0"/>
              <a:t>우체국 예금 본연의 역할 상기</a:t>
            </a:r>
            <a:endParaRPr lang="en-US" altLang="ko-KR" dirty="0" smtClean="0"/>
          </a:p>
          <a:p>
            <a:r>
              <a:rPr lang="ko-KR" altLang="en-US" dirty="0" smtClean="0"/>
              <a:t>우체국 예금 본질 목적에 충실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우체국 </a:t>
            </a:r>
            <a:r>
              <a:rPr lang="ko-KR" altLang="en-US" dirty="0"/>
              <a:t>예금보험에 관한 법률 제</a:t>
            </a:r>
            <a:r>
              <a:rPr lang="en-US" altLang="ko-KR" dirty="0"/>
              <a:t>1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목적</a:t>
            </a:r>
            <a:r>
              <a:rPr lang="en-US" altLang="ko-KR" dirty="0"/>
              <a:t>)</a:t>
            </a:r>
            <a:r>
              <a:rPr lang="ko-KR" altLang="en-US" dirty="0"/>
              <a:t>에 의하면 예금은 금융의 대중화를 통해 국민의 저축의욕을 북돋음으로써 국민 경제생활의 안정을 도모하는 것을 목적으로 </a:t>
            </a:r>
            <a:r>
              <a:rPr lang="ko-KR" altLang="en-US" dirty="0" smtClean="0"/>
              <a:t>함</a:t>
            </a:r>
            <a:endParaRPr lang="en-US" altLang="ko-KR" dirty="0"/>
          </a:p>
          <a:p>
            <a:pPr lvl="1"/>
            <a:r>
              <a:rPr lang="ko-KR" altLang="en-US" dirty="0" smtClean="0"/>
              <a:t>우체국 </a:t>
            </a:r>
            <a:r>
              <a:rPr lang="ko-KR" altLang="en-US" dirty="0"/>
              <a:t>예금의 핵심가치는 보편적 서비스 유지를 위한 우편사업의 동반자로서의 역할과 민간 금융기관이 수행할 수 없는 공적 소매금융 업무를 수행하는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r>
              <a:rPr lang="ko-KR" altLang="en-US" dirty="0" smtClean="0"/>
              <a:t>주어진 상황에서 해답을 모색할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시니어</a:t>
            </a:r>
            <a:r>
              <a:rPr lang="en-US" altLang="ko-KR" dirty="0"/>
              <a:t>, </a:t>
            </a:r>
            <a:r>
              <a:rPr lang="ko-KR" altLang="en-US" dirty="0"/>
              <a:t>소액</a:t>
            </a:r>
            <a:r>
              <a:rPr lang="en-US" altLang="ko-KR" dirty="0"/>
              <a:t>, </a:t>
            </a:r>
            <a:r>
              <a:rPr lang="ko-KR" altLang="en-US" dirty="0"/>
              <a:t>지방이라는 핵심단어를 통해 예금부문의 중장기 발전전략 </a:t>
            </a:r>
            <a:r>
              <a:rPr lang="ko-KR" altLang="en-US" dirty="0" smtClean="0"/>
              <a:t>도출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2013</a:t>
            </a:r>
            <a:r>
              <a:rPr lang="ko-KR" altLang="en-US" dirty="0" smtClean="0"/>
              <a:t>년 기준 우체국 예금 고객 중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대 이상 </a:t>
            </a:r>
            <a:r>
              <a:rPr lang="en-US" altLang="ko-KR" dirty="0" smtClean="0"/>
              <a:t>49.8%</a:t>
            </a:r>
          </a:p>
          <a:p>
            <a:pPr lvl="2"/>
            <a:r>
              <a:rPr lang="ko-KR" altLang="en-US" dirty="0" smtClean="0"/>
              <a:t>계좌당 평균잔고는 </a:t>
            </a:r>
            <a:r>
              <a:rPr lang="en-US" altLang="ko-KR" dirty="0" smtClean="0"/>
              <a:t>298</a:t>
            </a:r>
            <a:r>
              <a:rPr lang="ko-KR" altLang="en-US" dirty="0" smtClean="0"/>
              <a:t>만원으로 민간은행의 </a:t>
            </a:r>
            <a:r>
              <a:rPr lang="en-US" altLang="ko-KR" dirty="0" smtClean="0"/>
              <a:t>62%</a:t>
            </a:r>
            <a:r>
              <a:rPr lang="ko-KR" altLang="en-US" dirty="0" smtClean="0"/>
              <a:t>에 불과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도시지역 자금 조달 비율은 </a:t>
            </a:r>
            <a:r>
              <a:rPr lang="en-US" altLang="ko-KR" dirty="0" smtClean="0"/>
              <a:t>50%</a:t>
            </a:r>
            <a:r>
              <a:rPr lang="ko-KR" altLang="en-US" dirty="0" smtClean="0"/>
              <a:t>로 민간은행에 비해 </a:t>
            </a:r>
            <a:r>
              <a:rPr lang="en-US" altLang="ko-KR" dirty="0" smtClean="0"/>
              <a:t>20% </a:t>
            </a:r>
            <a:r>
              <a:rPr lang="ko-KR" altLang="en-US" dirty="0" smtClean="0"/>
              <a:t>낮음</a:t>
            </a:r>
            <a:endParaRPr lang="en-US" altLang="ko-KR" dirty="0"/>
          </a:p>
          <a:p>
            <a:pPr marL="736600" lvl="2" indent="0">
              <a:buNone/>
            </a:pP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결론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3022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093291" cy="473763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ko-KR" altLang="en-US" dirty="0" smtClean="0"/>
              <a:t>우체국 예금 본연의 역할 상기</a:t>
            </a:r>
            <a:endParaRPr lang="en-US" altLang="ko-KR" dirty="0" smtClean="0"/>
          </a:p>
          <a:p>
            <a:r>
              <a:rPr lang="ko-KR" altLang="en-US" dirty="0" smtClean="0"/>
              <a:t>우체국예금을 </a:t>
            </a:r>
            <a:r>
              <a:rPr lang="ko-KR" altLang="en-US" dirty="0" err="1"/>
              <a:t>공적금융</a:t>
            </a:r>
            <a:r>
              <a:rPr lang="ko-KR" altLang="en-US" dirty="0"/>
              <a:t> 기능과 수익창출 기능으로 구분하여 운영하고 성과도 별도로 측정할 </a:t>
            </a:r>
            <a:r>
              <a:rPr lang="ko-KR" altLang="en-US" dirty="0" smtClean="0"/>
              <a:t>필요</a:t>
            </a:r>
            <a:endParaRPr lang="ko-KR" altLang="en-US" dirty="0"/>
          </a:p>
          <a:p>
            <a:pPr lvl="1"/>
            <a:r>
              <a:rPr lang="ko-KR" altLang="en-US" dirty="0" smtClean="0"/>
              <a:t>이자이익과 </a:t>
            </a:r>
            <a:r>
              <a:rPr lang="ko-KR" altLang="en-US" dirty="0" err="1"/>
              <a:t>비이자이익</a:t>
            </a:r>
            <a:r>
              <a:rPr lang="ko-KR" altLang="en-US" dirty="0"/>
              <a:t> 중 수수료손익 부문은 </a:t>
            </a:r>
            <a:r>
              <a:rPr lang="ko-KR" altLang="en-US" dirty="0" err="1"/>
              <a:t>공적금융</a:t>
            </a:r>
            <a:r>
              <a:rPr lang="ko-KR" altLang="en-US" dirty="0"/>
              <a:t> 기능으로</a:t>
            </a:r>
            <a:r>
              <a:rPr lang="en-US" altLang="ko-KR" dirty="0"/>
              <a:t>, </a:t>
            </a:r>
            <a:r>
              <a:rPr lang="ko-KR" altLang="en-US" dirty="0"/>
              <a:t>수수료손익을 제외한 </a:t>
            </a:r>
            <a:r>
              <a:rPr lang="ko-KR" altLang="en-US" dirty="0" err="1"/>
              <a:t>비이자이익</a:t>
            </a:r>
            <a:r>
              <a:rPr lang="ko-KR" altLang="en-US" dirty="0"/>
              <a:t> 부문은 수익창출 기능으로 구분 가능 </a:t>
            </a:r>
          </a:p>
          <a:p>
            <a:pPr lvl="1"/>
            <a:r>
              <a:rPr lang="ko-KR" altLang="en-US" dirty="0" err="1" smtClean="0"/>
              <a:t>공적금융</a:t>
            </a:r>
            <a:r>
              <a:rPr lang="en-US" altLang="ko-KR" dirty="0" smtClean="0"/>
              <a:t>/</a:t>
            </a:r>
            <a:r>
              <a:rPr lang="ko-KR" altLang="en-US" dirty="0" smtClean="0"/>
              <a:t>수익창출 업무 관련성과를 </a:t>
            </a:r>
            <a:r>
              <a:rPr lang="ko-KR" altLang="en-US" dirty="0"/>
              <a:t>동일한 기준으로 구분할 필요</a:t>
            </a:r>
          </a:p>
          <a:p>
            <a:pPr lvl="1"/>
            <a:r>
              <a:rPr lang="ko-KR" altLang="en-US" dirty="0" err="1" smtClean="0"/>
              <a:t>우특회계</a:t>
            </a:r>
            <a:r>
              <a:rPr lang="ko-KR" altLang="en-US" dirty="0" smtClean="0"/>
              <a:t> </a:t>
            </a:r>
            <a:r>
              <a:rPr lang="ko-KR" altLang="en-US" dirty="0"/>
              <a:t>적자보전</a:t>
            </a:r>
            <a:r>
              <a:rPr lang="en-US" altLang="ko-KR" dirty="0"/>
              <a:t>, </a:t>
            </a:r>
            <a:r>
              <a:rPr lang="ko-KR" altLang="en-US" dirty="0"/>
              <a:t>공자기금 출연</a:t>
            </a:r>
            <a:r>
              <a:rPr lang="en-US" altLang="ko-KR" dirty="0"/>
              <a:t>, </a:t>
            </a:r>
            <a:r>
              <a:rPr lang="ko-KR" altLang="en-US" dirty="0"/>
              <a:t>일반회계 전출 등은 </a:t>
            </a:r>
            <a:r>
              <a:rPr lang="ko-KR" altLang="en-US" dirty="0" err="1"/>
              <a:t>공적금융</a:t>
            </a:r>
            <a:r>
              <a:rPr lang="ko-KR" altLang="en-US" dirty="0"/>
              <a:t> 기능 결과로 산출된 이익을 통해 </a:t>
            </a:r>
            <a:r>
              <a:rPr lang="ko-KR" altLang="en-US" dirty="0" smtClean="0"/>
              <a:t>수행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수익창출 </a:t>
            </a:r>
            <a:r>
              <a:rPr lang="ko-KR" altLang="en-US" dirty="0"/>
              <a:t>업무를 통해 산출된 이익은 우편 예금 발전을 위한 재원으로 활용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결론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2173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269993"/>
            <a:ext cx="7455241" cy="473763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자산운용 수익률 제고</a:t>
            </a:r>
            <a:endParaRPr lang="en-US" altLang="ko-KR" dirty="0" smtClean="0"/>
          </a:p>
          <a:p>
            <a:pPr lvl="0" fontAlgn="base"/>
            <a:r>
              <a:rPr lang="ko-KR" altLang="en-US" dirty="0" smtClean="0"/>
              <a:t>일반 </a:t>
            </a:r>
            <a:r>
              <a:rPr lang="ko-KR" altLang="en-US" dirty="0"/>
              <a:t>상업은행이 수행하는 업무를 취급하지 못하는 우체국 예금의 특성 상 자산운용을 통한 수익률 제고는 필수적</a:t>
            </a:r>
          </a:p>
          <a:p>
            <a:r>
              <a:rPr lang="ko-KR" altLang="en-US" dirty="0" smtClean="0"/>
              <a:t>자산배분 고도화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단기</a:t>
            </a:r>
            <a:r>
              <a:rPr lang="en-US" altLang="ko-KR" dirty="0"/>
              <a:t>/</a:t>
            </a:r>
            <a:r>
              <a:rPr lang="ko-KR" altLang="en-US" dirty="0"/>
              <a:t>중장기자산 배분 및 세부자산간 배분비율을 결정하는 </a:t>
            </a:r>
            <a:r>
              <a:rPr lang="ko-KR" altLang="en-US" dirty="0" smtClean="0"/>
              <a:t>효율적 </a:t>
            </a:r>
            <a:r>
              <a:rPr lang="ko-KR" altLang="en-US" dirty="0" err="1" smtClean="0"/>
              <a:t>전략적자산배분</a:t>
            </a:r>
            <a:r>
              <a:rPr lang="en-US" altLang="ko-KR" dirty="0" smtClean="0"/>
              <a:t>(</a:t>
            </a:r>
            <a:r>
              <a:rPr lang="en-US" altLang="ko-KR" dirty="0"/>
              <a:t>SAA)</a:t>
            </a:r>
            <a:r>
              <a:rPr lang="ko-KR" altLang="en-US" dirty="0" smtClean="0"/>
              <a:t>은 </a:t>
            </a:r>
            <a:r>
              <a:rPr lang="ko-KR" altLang="en-US" dirty="0"/>
              <a:t>저금리 시대에 수익률 증대를 위해 </a:t>
            </a:r>
            <a:r>
              <a:rPr lang="ko-KR" altLang="en-US" dirty="0" smtClean="0"/>
              <a:t>필수 요소</a:t>
            </a:r>
            <a:endParaRPr lang="en-US" altLang="ko-KR" dirty="0"/>
          </a:p>
          <a:p>
            <a:pPr lvl="1"/>
            <a:r>
              <a:rPr lang="ko-KR" altLang="en-US" dirty="0" smtClean="0"/>
              <a:t>우정사업본부의 </a:t>
            </a:r>
            <a:r>
              <a:rPr lang="ko-KR" altLang="en-US" dirty="0"/>
              <a:t>자산운용수익률은 타 </a:t>
            </a:r>
            <a:r>
              <a:rPr lang="ko-KR" altLang="en-US" dirty="0" err="1"/>
              <a:t>연기금에</a:t>
            </a:r>
            <a:r>
              <a:rPr lang="ko-KR" altLang="en-US" dirty="0"/>
              <a:t> 비해 </a:t>
            </a:r>
            <a:r>
              <a:rPr lang="ko-KR" altLang="en-US" dirty="0" smtClean="0"/>
              <a:t>갈수록 열위</a:t>
            </a:r>
            <a:endParaRPr lang="en-US" altLang="ko-KR" dirty="0" smtClean="0"/>
          </a:p>
          <a:p>
            <a:pPr marL="363600" lvl="1" indent="0" algn="ctr">
              <a:buNone/>
            </a:pPr>
            <a:endParaRPr lang="en-US" altLang="ko-KR" sz="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결론</a:t>
            </a:r>
            <a:endParaRPr lang="ko-KR" altLang="en-US" dirty="0"/>
          </a:p>
          <a:p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1982826" y="3983942"/>
          <a:ext cx="6385186" cy="2846832"/>
        </p:xfrm>
        <a:graphic>
          <a:graphicData uri="http://schemas.openxmlformats.org/drawingml/2006/table">
            <a:tbl>
              <a:tblPr/>
              <a:tblGrid>
                <a:gridCol w="1277037"/>
                <a:gridCol w="1277037"/>
                <a:gridCol w="638519"/>
                <a:gridCol w="638519"/>
                <a:gridCol w="1277037"/>
                <a:gridCol w="1277037"/>
              </a:tblGrid>
              <a:tr h="275226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구분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우체국금융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국민연금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사학연금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2752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우체국예금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우체국보험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95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2011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3.86%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4.30%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2.31%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2.20%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5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2012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5.10%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6.20%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6.99%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6.42%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5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2013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3.93%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4.11%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4.19%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3.94%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5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2014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3.82%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4.42%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5.20%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2.65%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5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2015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3.33%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4.46%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4.60%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3.72%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65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8429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자산운용 수익률 제고</a:t>
            </a:r>
            <a:endParaRPr lang="en-US" altLang="ko-KR" dirty="0" smtClean="0"/>
          </a:p>
          <a:p>
            <a:pPr lvl="0"/>
            <a:r>
              <a:rPr lang="ko-KR" altLang="en-US" dirty="0"/>
              <a:t>대체 및 해외투자 확대</a:t>
            </a:r>
          </a:p>
          <a:p>
            <a:pPr lvl="1"/>
            <a:r>
              <a:rPr lang="ko-KR" altLang="en-US" dirty="0"/>
              <a:t>타 금융기관도 저금리 고착화로 새로운 수익창출 기회 모색</a:t>
            </a:r>
            <a:endParaRPr lang="en-US" altLang="ko-KR" dirty="0"/>
          </a:p>
          <a:p>
            <a:pPr lvl="2"/>
            <a:r>
              <a:rPr lang="ko-KR" altLang="en-US" dirty="0" err="1"/>
              <a:t>중위험</a:t>
            </a:r>
            <a:r>
              <a:rPr lang="en-US" altLang="ko-KR" dirty="0"/>
              <a:t> </a:t>
            </a:r>
            <a:r>
              <a:rPr lang="ko-KR" altLang="en-US" dirty="0" err="1"/>
              <a:t>중수익</a:t>
            </a:r>
            <a:r>
              <a:rPr lang="ko-KR" altLang="en-US" dirty="0"/>
              <a:t> 투자처 </a:t>
            </a:r>
            <a:r>
              <a:rPr lang="ko-KR" altLang="en-US" dirty="0" smtClean="0"/>
              <a:t>모색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대체투자나 해외주식이나 채권 부상</a:t>
            </a:r>
            <a:endParaRPr lang="ko-KR" altLang="en-US" dirty="0"/>
          </a:p>
          <a:p>
            <a:pPr lvl="1"/>
            <a:r>
              <a:rPr lang="ko-KR" altLang="en-US" dirty="0"/>
              <a:t>연기금의 경우 대체 및 해외투자 비율 </a:t>
            </a:r>
            <a:r>
              <a:rPr lang="ko-KR" altLang="en-US" dirty="0" smtClean="0"/>
              <a:t>확대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marL="363600" lvl="1" indent="0"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국내 </a:t>
            </a:r>
            <a:r>
              <a:rPr lang="ko-KR" altLang="en-US" dirty="0"/>
              <a:t>대체투자에 대해서도 </a:t>
            </a:r>
            <a:r>
              <a:rPr lang="ko-KR" altLang="en-US" dirty="0" smtClean="0"/>
              <a:t>고려</a:t>
            </a:r>
            <a:endParaRPr lang="en-US" altLang="ko-KR" dirty="0" smtClean="0"/>
          </a:p>
          <a:p>
            <a:pPr lvl="2"/>
            <a:r>
              <a:rPr lang="en-US" altLang="ko-KR" dirty="0"/>
              <a:t>SOC, </a:t>
            </a:r>
            <a:r>
              <a:rPr lang="ko-KR" altLang="en-US" dirty="0"/>
              <a:t>인프라</a:t>
            </a:r>
            <a:r>
              <a:rPr lang="en-US" altLang="ko-KR" dirty="0"/>
              <a:t>, </a:t>
            </a:r>
            <a:r>
              <a:rPr lang="ko-KR" altLang="en-US" dirty="0"/>
              <a:t>한국형 </a:t>
            </a:r>
            <a:r>
              <a:rPr lang="ko-KR" altLang="en-US" dirty="0" err="1"/>
              <a:t>헤지펀드</a:t>
            </a:r>
            <a:r>
              <a:rPr lang="ko-KR" altLang="en-US" dirty="0"/>
              <a:t> </a:t>
            </a:r>
            <a:r>
              <a:rPr lang="ko-KR" altLang="en-US" dirty="0" smtClean="0"/>
              <a:t>등</a:t>
            </a:r>
            <a:endParaRPr lang="en-US" altLang="ko-KR" dirty="0"/>
          </a:p>
          <a:p>
            <a:pPr lvl="1"/>
            <a:r>
              <a:rPr lang="ko-KR" altLang="en-US" dirty="0"/>
              <a:t>파생결합증권에 대한 투자도 적극적 </a:t>
            </a:r>
            <a:r>
              <a:rPr lang="ko-KR" altLang="en-US" dirty="0" smtClean="0"/>
              <a:t>고려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다만 이들 투자에 대한 선제적 </a:t>
            </a:r>
            <a:r>
              <a:rPr lang="ko-KR" altLang="en-US" dirty="0"/>
              <a:t>위험관리 대책 마련 필요</a:t>
            </a:r>
          </a:p>
          <a:p>
            <a:pPr lvl="2"/>
            <a:endParaRPr lang="ko-KR" altLang="en-US" dirty="0"/>
          </a:p>
          <a:p>
            <a:pPr marL="736600" lvl="2" indent="0">
              <a:buNone/>
            </a:pP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</a:t>
            </a: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결론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1805240" y="3378221"/>
          <a:ext cx="6916825" cy="2135124"/>
        </p:xfrm>
        <a:graphic>
          <a:graphicData uri="http://schemas.openxmlformats.org/drawingml/2006/table">
            <a:tbl>
              <a:tblPr/>
              <a:tblGrid>
                <a:gridCol w="651491"/>
                <a:gridCol w="939800"/>
                <a:gridCol w="887589"/>
                <a:gridCol w="887589"/>
                <a:gridCol w="887589"/>
                <a:gridCol w="887589"/>
                <a:gridCol w="887589"/>
                <a:gridCol w="887589"/>
              </a:tblGrid>
              <a:tr h="316002"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구분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예금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국민연금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삼성생명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CalPERS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24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하버드기금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89250"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자산규모</a:t>
                      </a:r>
                      <a:r>
                        <a:rPr lang="en-US" altLang="ko-KR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조원</a:t>
                      </a:r>
                      <a:r>
                        <a:rPr lang="en-US" altLang="ko-KR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62.1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45.3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426.4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192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327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30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250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비중</a:t>
                      </a:r>
                      <a:endParaRPr lang="en-US" altLang="ko-KR" sz="140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(%)</a:t>
                      </a:r>
                      <a:endParaRPr lang="ko-KR" altLang="en-US" sz="14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채권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38.7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67.8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64.3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46.5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15.6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10.4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주식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6.7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26.8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10.6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64.0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51.0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대체투자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3.1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4.1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10.2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23.6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423">
                <a:tc gridSpan="8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207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자산운용 수익률 제고</a:t>
            </a:r>
            <a:endParaRPr lang="en-US" altLang="ko-KR" dirty="0" smtClean="0"/>
          </a:p>
          <a:p>
            <a:pPr lvl="0" fontAlgn="base"/>
            <a:r>
              <a:rPr lang="ko-KR" altLang="en-US" dirty="0"/>
              <a:t>자산운용 조직과 업무 프로세스</a:t>
            </a:r>
            <a:r>
              <a:rPr lang="en-US" altLang="ko-KR" dirty="0"/>
              <a:t>, </a:t>
            </a:r>
            <a:r>
              <a:rPr lang="ko-KR" altLang="en-US" dirty="0"/>
              <a:t>운용인력에 대한 전면적 </a:t>
            </a:r>
            <a:r>
              <a:rPr lang="ko-KR" altLang="en-US" dirty="0" smtClean="0"/>
              <a:t>개편</a:t>
            </a:r>
            <a:endParaRPr lang="en-US" altLang="ko-KR" dirty="0"/>
          </a:p>
          <a:p>
            <a:pPr lvl="1" fontAlgn="base"/>
            <a:r>
              <a:rPr lang="ko-KR" altLang="en-US" dirty="0" smtClean="0"/>
              <a:t>운용인력 증원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우정사업본부의 </a:t>
            </a:r>
            <a:r>
              <a:rPr lang="ko-KR" altLang="en-US" dirty="0"/>
              <a:t>운용자산은 예금보험 포함 </a:t>
            </a:r>
            <a:r>
              <a:rPr lang="en-US" altLang="ko-KR" dirty="0"/>
              <a:t>105</a:t>
            </a:r>
            <a:r>
              <a:rPr lang="ko-KR" altLang="en-US" dirty="0"/>
              <a:t>조원으로 공공부문에서 국민연금에 이어 </a:t>
            </a:r>
            <a:r>
              <a:rPr lang="en-US" altLang="ko-KR" dirty="0"/>
              <a:t>2</a:t>
            </a:r>
            <a:r>
              <a:rPr lang="ko-KR" altLang="en-US" dirty="0" smtClean="0"/>
              <a:t>위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하지만 현재 운용인력은 </a:t>
            </a:r>
            <a:r>
              <a:rPr lang="en-US" altLang="ko-KR" dirty="0" smtClean="0"/>
              <a:t>60</a:t>
            </a:r>
            <a:r>
              <a:rPr lang="ko-KR" altLang="en-US" dirty="0" smtClean="0"/>
              <a:t>여명으로 </a:t>
            </a:r>
            <a:r>
              <a:rPr lang="en-US" altLang="ko-KR" dirty="0" smtClean="0"/>
              <a:t>1</a:t>
            </a:r>
            <a:r>
              <a:rPr lang="ko-KR" altLang="en-US" dirty="0"/>
              <a:t>인당 평균 운용금액은 </a:t>
            </a:r>
            <a:r>
              <a:rPr lang="en-US" altLang="ko-KR" dirty="0"/>
              <a:t>2</a:t>
            </a:r>
            <a:r>
              <a:rPr lang="ko-KR" altLang="en-US" dirty="0"/>
              <a:t>조원 </a:t>
            </a:r>
            <a:r>
              <a:rPr lang="ko-KR" altLang="en-US" dirty="0" smtClean="0"/>
              <a:t>이상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국민연금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자산규모</a:t>
            </a:r>
            <a:r>
              <a:rPr lang="en-US" altLang="ko-KR" dirty="0"/>
              <a:t> 519.7</a:t>
            </a:r>
            <a:r>
              <a:rPr lang="ko-KR" altLang="en-US" dirty="0" smtClean="0"/>
              <a:t>조원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운용인력 </a:t>
            </a:r>
            <a:r>
              <a:rPr lang="en-US" altLang="ko-KR" dirty="0" smtClean="0"/>
              <a:t>316</a:t>
            </a:r>
            <a:r>
              <a:rPr lang="ko-KR" altLang="en-US" dirty="0" smtClean="0"/>
              <a:t>명 </a:t>
            </a:r>
            <a:r>
              <a:rPr lang="en-US" altLang="ko-KR" dirty="0" smtClean="0"/>
              <a:t>(2016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</a:t>
            </a:r>
            <a:r>
              <a:rPr lang="en-US" altLang="ko-KR" dirty="0" smtClean="0"/>
              <a:t>)</a:t>
            </a:r>
          </a:p>
          <a:p>
            <a:pPr lvl="1" fontAlgn="base"/>
            <a:r>
              <a:rPr lang="ko-KR" altLang="en-US" dirty="0" smtClean="0"/>
              <a:t>운용조직 확대 </a:t>
            </a:r>
            <a:r>
              <a:rPr lang="ko-KR" altLang="en-US" dirty="0"/>
              <a:t>개편</a:t>
            </a:r>
            <a:endParaRPr lang="en-US" altLang="ko-KR" dirty="0"/>
          </a:p>
          <a:p>
            <a:pPr lvl="2" fontAlgn="base"/>
            <a:r>
              <a:rPr lang="ko-KR" altLang="en-US" dirty="0"/>
              <a:t>예금과 보험관련 자산운용부서를 각 사업단 별 </a:t>
            </a:r>
            <a:r>
              <a:rPr lang="ko-KR" altLang="en-US" dirty="0" err="1"/>
              <a:t>자산운용심의관</a:t>
            </a:r>
            <a:r>
              <a:rPr lang="ko-KR" altLang="en-US" dirty="0"/>
              <a:t> 산하로 분리시키는 것이 가장 바람직한 방향</a:t>
            </a:r>
          </a:p>
          <a:p>
            <a:pPr lvl="2" fontAlgn="base"/>
            <a:r>
              <a:rPr lang="ko-KR" altLang="en-US" dirty="0"/>
              <a:t>현 체제 상 </a:t>
            </a:r>
            <a:r>
              <a:rPr lang="ko-KR" altLang="en-US" dirty="0" err="1"/>
              <a:t>자산운용심의관</a:t>
            </a:r>
            <a:r>
              <a:rPr lang="ko-KR" altLang="en-US" dirty="0"/>
              <a:t> 신설이 불가능하다면 </a:t>
            </a:r>
            <a:r>
              <a:rPr lang="ko-KR" altLang="en-US" dirty="0" smtClean="0"/>
              <a:t>예금과 </a:t>
            </a:r>
            <a:r>
              <a:rPr lang="ko-KR" altLang="en-US" dirty="0"/>
              <a:t>보험의 자산운용을 총괄하는 </a:t>
            </a:r>
            <a:r>
              <a:rPr lang="ko-KR" altLang="en-US" dirty="0" smtClean="0"/>
              <a:t>자산운용담당관 직제</a:t>
            </a:r>
            <a:r>
              <a:rPr lang="en-US" altLang="ko-KR" dirty="0"/>
              <a:t>(</a:t>
            </a:r>
            <a:r>
              <a:rPr lang="ko-KR" altLang="en-US" dirty="0" smtClean="0"/>
              <a:t>부이사관</a:t>
            </a:r>
            <a:r>
              <a:rPr lang="en-US" altLang="ko-KR" dirty="0" smtClean="0"/>
              <a:t>) </a:t>
            </a:r>
            <a:r>
              <a:rPr lang="ko-KR" altLang="en-US" dirty="0" smtClean="0"/>
              <a:t>신설 </a:t>
            </a:r>
            <a:endParaRPr lang="ko-KR" altLang="en-US" dirty="0"/>
          </a:p>
          <a:p>
            <a:pPr lvl="1" fontAlgn="base"/>
            <a:endParaRPr lang="ko-KR" altLang="en-US" dirty="0"/>
          </a:p>
          <a:p>
            <a:pPr lvl="2" fontAlgn="base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</a:t>
            </a: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결론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662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자산운용 수익률 제고</a:t>
            </a:r>
            <a:endParaRPr lang="en-US" altLang="ko-KR" dirty="0" smtClean="0"/>
          </a:p>
          <a:p>
            <a:pPr lvl="0" fontAlgn="base"/>
            <a:r>
              <a:rPr lang="ko-KR" altLang="en-US" dirty="0"/>
              <a:t>자산운용 조직과 업무 프로세스</a:t>
            </a:r>
            <a:r>
              <a:rPr lang="en-US" altLang="ko-KR" dirty="0"/>
              <a:t>, </a:t>
            </a:r>
            <a:r>
              <a:rPr lang="ko-KR" altLang="en-US" dirty="0"/>
              <a:t>운용인력에 대한 전면적 </a:t>
            </a:r>
            <a:r>
              <a:rPr lang="ko-KR" altLang="en-US" dirty="0" smtClean="0"/>
              <a:t>개편</a:t>
            </a:r>
            <a:endParaRPr lang="en-US" altLang="ko-KR" dirty="0"/>
          </a:p>
          <a:p>
            <a:pPr lvl="1" fontAlgn="base"/>
            <a:r>
              <a:rPr lang="ko-KR" altLang="en-US" dirty="0" err="1" smtClean="0"/>
              <a:t>리스크</a:t>
            </a:r>
            <a:r>
              <a:rPr lang="ko-KR" altLang="en-US" dirty="0" smtClean="0"/>
              <a:t> </a:t>
            </a:r>
            <a:r>
              <a:rPr lang="ko-KR" altLang="en-US" dirty="0"/>
              <a:t>관리 대폭 </a:t>
            </a:r>
            <a:r>
              <a:rPr lang="ko-KR" altLang="en-US" dirty="0" smtClean="0"/>
              <a:t>강화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보다 </a:t>
            </a:r>
            <a:r>
              <a:rPr lang="ko-KR" altLang="en-US" dirty="0"/>
              <a:t>전문적인 위험관리를 위해서는 자산운용 전담 위험관리부서 존재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통계적 </a:t>
            </a:r>
            <a:r>
              <a:rPr lang="ko-KR" altLang="en-US" dirty="0"/>
              <a:t>방법을 통한 시장 </a:t>
            </a:r>
            <a:r>
              <a:rPr lang="en-US" altLang="ko-KR" dirty="0" err="1"/>
              <a:t>VaR</a:t>
            </a:r>
            <a:r>
              <a:rPr lang="en-US" altLang="ko-KR" dirty="0"/>
              <a:t> </a:t>
            </a:r>
            <a:r>
              <a:rPr lang="ko-KR" altLang="en-US" dirty="0"/>
              <a:t>설정 및 이에 대한 한도소진 여부에 대해 일일 모니터링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시장위험 이외에 신용</a:t>
            </a:r>
            <a:r>
              <a:rPr lang="en-US" altLang="ko-KR" dirty="0" smtClean="0"/>
              <a:t>/</a:t>
            </a:r>
            <a:r>
              <a:rPr lang="ko-KR" altLang="en-US" dirty="0" smtClean="0"/>
              <a:t>유동성</a:t>
            </a:r>
            <a:r>
              <a:rPr lang="en-US" altLang="ko-KR" dirty="0" smtClean="0"/>
              <a:t>/</a:t>
            </a:r>
            <a:r>
              <a:rPr lang="ko-KR" altLang="en-US" dirty="0" smtClean="0"/>
              <a:t>운영위험에 대한 체계적 관리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합리적 업무프로세스 진행을 </a:t>
            </a:r>
            <a:r>
              <a:rPr lang="ko-KR" altLang="en-US" dirty="0"/>
              <a:t>위해 보다 상세한 </a:t>
            </a:r>
            <a:r>
              <a:rPr lang="ko-KR" altLang="en-US" dirty="0" smtClean="0"/>
              <a:t>우체국예금자금운용지침 </a:t>
            </a:r>
            <a:r>
              <a:rPr lang="en-US" altLang="ko-KR" dirty="0" smtClean="0"/>
              <a:t>(</a:t>
            </a:r>
            <a:r>
              <a:rPr lang="ko-KR" altLang="en-US" dirty="0"/>
              <a:t>투자정책서</a:t>
            </a:r>
            <a:r>
              <a:rPr lang="en-US" altLang="ko-KR" dirty="0"/>
              <a:t>:IPS) </a:t>
            </a:r>
            <a:r>
              <a:rPr lang="ko-KR" altLang="en-US" dirty="0"/>
              <a:t>마련 및 이에 대한 엄격한 준수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기본적으로 </a:t>
            </a:r>
            <a:r>
              <a:rPr lang="ko-KR" altLang="en-US" dirty="0" err="1"/>
              <a:t>연기금들이</a:t>
            </a:r>
            <a:r>
              <a:rPr lang="ko-KR" altLang="en-US" dirty="0"/>
              <a:t> 시행하고 있는 수준의 </a:t>
            </a:r>
            <a:r>
              <a:rPr lang="en-US" altLang="ko-KR" dirty="0"/>
              <a:t>IPS</a:t>
            </a:r>
            <a:r>
              <a:rPr lang="ko-KR" altLang="en-US" dirty="0"/>
              <a:t>를 작성하고 이를 준용하는 업무 프로세스 필요</a:t>
            </a:r>
          </a:p>
          <a:p>
            <a:pPr lvl="1" fontAlgn="base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</a:t>
            </a: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결론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738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96201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 smtClean="0"/>
              <a:t>예금업무에 대한 이원화 추진</a:t>
            </a:r>
            <a:endParaRPr lang="en-US" altLang="ko-KR" dirty="0" smtClean="0"/>
          </a:p>
          <a:p>
            <a:pPr lvl="0"/>
            <a:r>
              <a:rPr lang="ko-KR" altLang="en-US" dirty="0"/>
              <a:t>예금업무를 </a:t>
            </a:r>
            <a:r>
              <a:rPr lang="ko-KR" altLang="en-US" dirty="0" smtClean="0"/>
              <a:t>우체국 본연의 업무인 </a:t>
            </a:r>
            <a:r>
              <a:rPr lang="ko-KR" altLang="en-US" dirty="0" err="1" smtClean="0"/>
              <a:t>공적금융과</a:t>
            </a:r>
            <a:r>
              <a:rPr lang="ko-KR" altLang="en-US" dirty="0" smtClean="0"/>
              <a:t> 수익창출 업무로 구분</a:t>
            </a:r>
            <a:endParaRPr lang="en-US" altLang="ko-KR" dirty="0" smtClean="0"/>
          </a:p>
          <a:p>
            <a:pPr lvl="0"/>
            <a:endParaRPr lang="en-US" altLang="ko-KR" sz="1600" dirty="0"/>
          </a:p>
          <a:p>
            <a:pPr lvl="0"/>
            <a:endParaRPr lang="en-US" altLang="ko-KR" sz="1600" dirty="0" smtClean="0"/>
          </a:p>
          <a:p>
            <a:endParaRPr lang="en-US" altLang="ko-KR" sz="700" dirty="0" smtClean="0"/>
          </a:p>
          <a:p>
            <a:endParaRPr lang="en-US" altLang="ko-KR" sz="200" dirty="0" smtClean="0"/>
          </a:p>
          <a:p>
            <a:r>
              <a:rPr lang="ko-KR" altLang="en-US" dirty="0" smtClean="0"/>
              <a:t>두 </a:t>
            </a:r>
            <a:r>
              <a:rPr lang="ko-KR" altLang="en-US" dirty="0"/>
              <a:t>업무에 대한 차등적 </a:t>
            </a:r>
            <a:r>
              <a:rPr lang="ko-KR" altLang="en-US" dirty="0" smtClean="0"/>
              <a:t>전략수립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공적금융</a:t>
            </a:r>
            <a:r>
              <a:rPr lang="ko-KR" altLang="en-US" dirty="0" smtClean="0"/>
              <a:t> 업무는 우체국금융 본래 목적 달성을 </a:t>
            </a:r>
            <a:r>
              <a:rPr lang="ko-KR" altLang="en-US" dirty="0"/>
              <a:t>위해 </a:t>
            </a:r>
            <a:r>
              <a:rPr lang="ko-KR" altLang="en-US" dirty="0" smtClean="0"/>
              <a:t>기존 전략대로 운영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수익창출 업무는 </a:t>
            </a:r>
            <a:r>
              <a:rPr lang="ko-KR" altLang="en-US" dirty="0"/>
              <a:t>적극적 운영을 통해 높은 투자 </a:t>
            </a:r>
            <a:r>
              <a:rPr lang="ko-KR" altLang="en-US" dirty="0" smtClean="0"/>
              <a:t>수익률 실현 </a:t>
            </a:r>
            <a:r>
              <a:rPr lang="ko-KR" altLang="en-US" dirty="0"/>
              <a:t>방향으로 관리</a:t>
            </a:r>
            <a:endParaRPr lang="en-US" altLang="ko-KR" dirty="0" smtClean="0"/>
          </a:p>
          <a:p>
            <a:r>
              <a:rPr lang="ko-KR" altLang="en-US" dirty="0" smtClean="0"/>
              <a:t>인력재편 </a:t>
            </a:r>
            <a:r>
              <a:rPr lang="ko-KR" altLang="en-US" dirty="0"/>
              <a:t>및 </a:t>
            </a:r>
            <a:r>
              <a:rPr lang="ko-KR" altLang="en-US" dirty="0" smtClean="0"/>
              <a:t>성과구분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기존 </a:t>
            </a:r>
            <a:r>
              <a:rPr lang="ko-KR" altLang="en-US" dirty="0"/>
              <a:t>금융업무 종사자는 </a:t>
            </a:r>
            <a:r>
              <a:rPr lang="ko-KR" altLang="en-US" dirty="0" err="1" smtClean="0"/>
              <a:t>공적금융</a:t>
            </a:r>
            <a:r>
              <a:rPr lang="ko-KR" altLang="en-US" dirty="0" smtClean="0"/>
              <a:t> 업무 </a:t>
            </a:r>
            <a:r>
              <a:rPr lang="ko-KR" altLang="en-US" dirty="0"/>
              <a:t>수행</a:t>
            </a:r>
            <a:r>
              <a:rPr lang="en-US" altLang="ko-KR" dirty="0"/>
              <a:t>, </a:t>
            </a:r>
            <a:r>
              <a:rPr lang="ko-KR" altLang="en-US" dirty="0" smtClean="0"/>
              <a:t>수익창출 업무는 </a:t>
            </a:r>
            <a:r>
              <a:rPr lang="ko-KR" altLang="en-US" dirty="0"/>
              <a:t>기존인력의 재교육이나 경력자를 통해 </a:t>
            </a:r>
            <a:r>
              <a:rPr lang="ko-KR" altLang="en-US" dirty="0" smtClean="0"/>
              <a:t>수혈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성과 </a:t>
            </a:r>
            <a:r>
              <a:rPr lang="ko-KR" altLang="en-US" dirty="0"/>
              <a:t>측정도 </a:t>
            </a:r>
            <a:r>
              <a:rPr lang="ko-KR" altLang="en-US" dirty="0" err="1"/>
              <a:t>공적금융과</a:t>
            </a:r>
            <a:r>
              <a:rPr lang="ko-KR" altLang="en-US" dirty="0"/>
              <a:t> </a:t>
            </a:r>
            <a:r>
              <a:rPr lang="ko-KR" altLang="en-US" dirty="0" smtClean="0"/>
              <a:t>수익창출 업무로 </a:t>
            </a:r>
            <a:r>
              <a:rPr lang="ko-KR" altLang="en-US" dirty="0"/>
              <a:t>구분하여 처리 </a:t>
            </a:r>
            <a:endParaRPr lang="en-US" altLang="ko-KR" dirty="0" smtClean="0"/>
          </a:p>
          <a:p>
            <a:pPr lvl="2"/>
            <a:endParaRPr lang="en-US" altLang="ko-KR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59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</a:t>
            </a:r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결론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096749"/>
              </p:ext>
            </p:extLst>
          </p:nvPr>
        </p:nvGraphicFramePr>
        <p:xfrm>
          <a:off x="1725548" y="2326407"/>
          <a:ext cx="6990613" cy="124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6619"/>
                <a:gridCol w="221032"/>
                <a:gridCol w="5262962"/>
              </a:tblGrid>
              <a:tr h="269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업무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설명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4576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공적금융업무</a:t>
                      </a:r>
                      <a:endParaRPr lang="ko-KR" alt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현재 시행하고 있는 예금업무와 </a:t>
                      </a:r>
                      <a:r>
                        <a:rPr lang="ko-KR" altLang="en-US" sz="1600" b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비이자수익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중 수수료 수입과 관련된 업무</a:t>
                      </a:r>
                      <a:endParaRPr lang="en-US" altLang="ko-KR" sz="16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수익창출업무</a:t>
                      </a:r>
                      <a:endParaRPr lang="ko-KR" alt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비이자수입업무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중 수수료 수입을 제외한 업무</a:t>
                      </a:r>
                      <a:endParaRPr lang="en-US" altLang="ko-KR" sz="16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9654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1)</a:t>
            </a:r>
            <a:r>
              <a:rPr lang="ko-KR" altLang="en-US" dirty="0" err="1" smtClean="0"/>
              <a:t>보편적서비스</a:t>
            </a:r>
            <a:r>
              <a:rPr lang="ko-KR" altLang="en-US" dirty="0" smtClean="0"/>
              <a:t> 안정적 제공기반 마련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우체국 </a:t>
            </a:r>
            <a:r>
              <a:rPr lang="ko-KR" altLang="en-US" dirty="0" err="1"/>
              <a:t>창구망의</a:t>
            </a:r>
            <a:r>
              <a:rPr lang="ko-KR" altLang="en-US" dirty="0"/>
              <a:t> 합리적 운영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1997312"/>
              </p:ext>
            </p:extLst>
          </p:nvPr>
        </p:nvGraphicFramePr>
        <p:xfrm>
          <a:off x="1875364" y="2240489"/>
          <a:ext cx="6574368" cy="372504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지역특성에 따라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취급국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확대 및 겸업허가 등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프랜차이즈를 통해 비용절감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우체국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설치기준 재정립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창구국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축소 및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위탁창구망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확대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총괄국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·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집배센터 현 수준 유지 등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비용절감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53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254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531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067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36934" cy="473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1600" dirty="0"/>
              <a:t>라</a:t>
            </a:r>
            <a:r>
              <a:rPr lang="en-US" altLang="ko-KR" sz="1600" dirty="0" smtClean="0"/>
              <a:t>) </a:t>
            </a:r>
            <a:r>
              <a:rPr lang="ko-KR" altLang="en-US" dirty="0" err="1" smtClean="0"/>
              <a:t>예특회계</a:t>
            </a:r>
            <a:r>
              <a:rPr lang="ko-KR" altLang="en-US" sz="1600" dirty="0" smtClean="0"/>
              <a:t> 운영에 대한 새로운 접근</a:t>
            </a:r>
            <a:endParaRPr lang="en-US" altLang="ko-KR" sz="1600" dirty="0" smtClean="0"/>
          </a:p>
          <a:p>
            <a:r>
              <a:rPr lang="ko-KR" altLang="en-US" dirty="0" err="1" smtClean="0"/>
              <a:t>예특회계</a:t>
            </a:r>
            <a:r>
              <a:rPr lang="ko-KR" altLang="en-US" dirty="0" smtClean="0"/>
              <a:t> </a:t>
            </a:r>
            <a:r>
              <a:rPr lang="ko-KR" altLang="en-US" dirty="0"/>
              <a:t>전반에 걸친 </a:t>
            </a:r>
            <a:r>
              <a:rPr lang="ko-KR" altLang="en-US" dirty="0" smtClean="0"/>
              <a:t>재점검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우편업무와 </a:t>
            </a:r>
            <a:r>
              <a:rPr lang="ko-KR" altLang="en-US" dirty="0"/>
              <a:t>예금업무 간에 명확한 </a:t>
            </a:r>
            <a:r>
              <a:rPr lang="ko-KR" altLang="en-US" dirty="0" smtClean="0"/>
              <a:t>구분회계 실현여부 파악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예특회계</a:t>
            </a:r>
            <a:r>
              <a:rPr lang="ko-KR" altLang="en-US" dirty="0" smtClean="0"/>
              <a:t> </a:t>
            </a:r>
            <a:r>
              <a:rPr lang="ko-KR" altLang="en-US" dirty="0"/>
              <a:t>내에서도 </a:t>
            </a:r>
            <a:r>
              <a:rPr lang="en-US" altLang="ko-KR" dirty="0"/>
              <a:t>2</a:t>
            </a:r>
            <a:r>
              <a:rPr lang="ko-KR" altLang="en-US" dirty="0"/>
              <a:t>차로 회계 또는 </a:t>
            </a:r>
            <a:r>
              <a:rPr lang="ko-KR" altLang="en-US" dirty="0" smtClean="0"/>
              <a:t>개정으로 구분 가능한 부문 파악</a:t>
            </a:r>
            <a:endParaRPr lang="en-US" altLang="ko-KR" dirty="0" smtClean="0"/>
          </a:p>
          <a:p>
            <a:r>
              <a:rPr lang="ko-KR" altLang="en-US" dirty="0" err="1" smtClean="0"/>
              <a:t>우특</a:t>
            </a:r>
            <a:r>
              <a:rPr lang="ko-KR" altLang="en-US" dirty="0" smtClean="0"/>
              <a:t> 적자 </a:t>
            </a:r>
            <a:r>
              <a:rPr lang="ko-KR" altLang="en-US" dirty="0" err="1" smtClean="0"/>
              <a:t>보전금</a:t>
            </a:r>
            <a:r>
              <a:rPr lang="en-US" altLang="ko-KR" dirty="0"/>
              <a:t>, </a:t>
            </a:r>
            <a:r>
              <a:rPr lang="ko-KR" altLang="en-US" dirty="0"/>
              <a:t>공자기금 </a:t>
            </a:r>
            <a:r>
              <a:rPr lang="ko-KR" altLang="en-US" dirty="0" smtClean="0"/>
              <a:t>출연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일반회계 </a:t>
            </a:r>
            <a:r>
              <a:rPr lang="ko-KR" altLang="en-US" dirty="0" err="1" smtClean="0"/>
              <a:t>전출금에</a:t>
            </a:r>
            <a:r>
              <a:rPr lang="ko-KR" altLang="en-US" dirty="0" smtClean="0"/>
              <a:t> 대한 재검토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공자기금 출연 비율 적정성 여부 검토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우특</a:t>
            </a:r>
            <a:r>
              <a:rPr lang="ko-KR" altLang="en-US" dirty="0" smtClean="0"/>
              <a:t> 적자 </a:t>
            </a:r>
            <a:r>
              <a:rPr lang="ko-KR" altLang="en-US" dirty="0" err="1" smtClean="0"/>
              <a:t>보전금</a:t>
            </a:r>
            <a:r>
              <a:rPr lang="ko-KR" altLang="en-US" dirty="0" smtClean="0"/>
              <a:t> 및 일반회계 </a:t>
            </a:r>
            <a:r>
              <a:rPr lang="ko-KR" altLang="en-US" dirty="0" err="1" smtClean="0"/>
              <a:t>전출금</a:t>
            </a:r>
            <a:r>
              <a:rPr lang="ko-KR" altLang="en-US" dirty="0" smtClean="0"/>
              <a:t> 규모에 대한 명확한 산정기준설정</a:t>
            </a:r>
            <a:endParaRPr lang="en-US" altLang="ko-KR" dirty="0" smtClean="0"/>
          </a:p>
          <a:p>
            <a:r>
              <a:rPr lang="ko-KR" altLang="en-US" dirty="0" smtClean="0"/>
              <a:t>우체국 예금 </a:t>
            </a:r>
            <a:r>
              <a:rPr lang="ko-KR" altLang="en-US" dirty="0"/>
              <a:t>이익잉여금의 </a:t>
            </a:r>
            <a:r>
              <a:rPr lang="ko-KR" altLang="en-US" dirty="0" smtClean="0"/>
              <a:t>사내유보 강화 및 </a:t>
            </a:r>
            <a:r>
              <a:rPr lang="ko-KR" altLang="en-US" dirty="0" err="1" smtClean="0"/>
              <a:t>전출금</a:t>
            </a:r>
            <a:r>
              <a:rPr lang="ko-KR" altLang="en-US" dirty="0" smtClean="0"/>
              <a:t> </a:t>
            </a:r>
            <a:r>
              <a:rPr lang="ko-KR" altLang="en-US" dirty="0"/>
              <a:t>축소 방안 모색</a:t>
            </a:r>
            <a:endParaRPr lang="en-US" altLang="ko-KR" dirty="0"/>
          </a:p>
          <a:p>
            <a:pPr lvl="1"/>
            <a:r>
              <a:rPr lang="ko-KR" altLang="en-US" dirty="0"/>
              <a:t>전출기준의 정률화 및 정액화를 통해 일반회계의 과도한 요구에 대처 </a:t>
            </a:r>
            <a:endParaRPr lang="en-US" altLang="ko-KR" dirty="0"/>
          </a:p>
          <a:p>
            <a:pPr lvl="1"/>
            <a:r>
              <a:rPr lang="ko-KR" altLang="en-US" dirty="0"/>
              <a:t>전출금액 축소방안</a:t>
            </a:r>
            <a:endParaRPr lang="en-US" altLang="ko-KR" dirty="0"/>
          </a:p>
          <a:p>
            <a:pPr lvl="2"/>
            <a:r>
              <a:rPr lang="ko-KR" altLang="en-US" dirty="0"/>
              <a:t>공익사업에 대한 대규모 투자를 통해 일자리 창출 </a:t>
            </a:r>
            <a:r>
              <a:rPr lang="ko-KR" altLang="en-US" dirty="0" smtClean="0"/>
              <a:t>기능 동시 </a:t>
            </a:r>
            <a:r>
              <a:rPr lang="ko-KR" altLang="en-US" dirty="0"/>
              <a:t>수행</a:t>
            </a:r>
            <a:endParaRPr lang="en-US" altLang="ko-KR" dirty="0"/>
          </a:p>
          <a:p>
            <a:pPr lvl="2"/>
            <a:r>
              <a:rPr lang="ko-KR" altLang="en-US" dirty="0"/>
              <a:t>서민금융을 위한 별도의 재원 </a:t>
            </a:r>
            <a:r>
              <a:rPr lang="ko-KR" altLang="en-US" dirty="0" smtClean="0"/>
              <a:t>마련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Ex</a:t>
            </a:r>
            <a:r>
              <a:rPr lang="en-US" altLang="ko-KR" dirty="0"/>
              <a:t>) </a:t>
            </a:r>
            <a:r>
              <a:rPr lang="ko-KR" altLang="en-US" dirty="0"/>
              <a:t>저소득자의 자립의지를 위한 </a:t>
            </a:r>
            <a:r>
              <a:rPr lang="ko-KR" altLang="en-US" dirty="0" err="1"/>
              <a:t>매칭펀드</a:t>
            </a:r>
            <a:endParaRPr lang="en-US" altLang="ko-KR" dirty="0"/>
          </a:p>
          <a:p>
            <a:pPr lvl="1"/>
            <a:endParaRPr lang="en-US" altLang="ko-KR" sz="1400" dirty="0"/>
          </a:p>
          <a:p>
            <a:pPr lvl="1"/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결론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178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2.3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96201" cy="5053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dirty="0" smtClean="0"/>
              <a:t>마</a:t>
            </a:r>
            <a:r>
              <a:rPr lang="en-US" altLang="ko-KR" dirty="0" smtClean="0"/>
              <a:t>) </a:t>
            </a:r>
            <a:r>
              <a:rPr lang="ko-KR" altLang="en-US" dirty="0" smtClean="0"/>
              <a:t>기타</a:t>
            </a:r>
            <a:endParaRPr lang="en-US" altLang="ko-KR" dirty="0" smtClean="0"/>
          </a:p>
          <a:p>
            <a:r>
              <a:rPr lang="ko-KR" altLang="en-US" dirty="0" smtClean="0"/>
              <a:t>공익사업 강화 방안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공익사업은 </a:t>
            </a:r>
            <a:r>
              <a:rPr lang="ko-KR" altLang="en-US" dirty="0"/>
              <a:t>공적 금융기관이라는 우체국의 존재 이유에도 부합하고 예금 부분의 이익을 활용한다는 측면에서도 적극적으로 고려할 만한 분야 </a:t>
            </a:r>
          </a:p>
          <a:p>
            <a:pPr lvl="1"/>
            <a:r>
              <a:rPr lang="ko-KR" altLang="en-US" dirty="0" smtClean="0"/>
              <a:t>연금지급 </a:t>
            </a:r>
            <a:r>
              <a:rPr lang="ko-KR" altLang="en-US" dirty="0"/>
              <a:t>또는 </a:t>
            </a:r>
            <a:r>
              <a:rPr lang="ko-KR" altLang="en-US" dirty="0" err="1"/>
              <a:t>바우처</a:t>
            </a:r>
            <a:r>
              <a:rPr lang="ko-KR" altLang="en-US" dirty="0"/>
              <a:t> 사업 등 정부지출의 접점역할 수행 가능</a:t>
            </a:r>
          </a:p>
          <a:p>
            <a:pPr lvl="1"/>
            <a:r>
              <a:rPr lang="ko-KR" altLang="en-US" dirty="0" smtClean="0"/>
              <a:t>공익사업을 </a:t>
            </a:r>
            <a:r>
              <a:rPr lang="ko-KR" altLang="en-US" dirty="0"/>
              <a:t>세분화하여 우체국이 담당할 수 있는 부문 </a:t>
            </a:r>
            <a:r>
              <a:rPr lang="ko-KR" altLang="en-US" dirty="0" smtClean="0"/>
              <a:t>발굴</a:t>
            </a:r>
            <a:endParaRPr lang="en-US" altLang="ko-KR" dirty="0" smtClean="0"/>
          </a:p>
          <a:p>
            <a:pPr lvl="0"/>
            <a:r>
              <a:rPr lang="ko-KR" altLang="en-US" dirty="0" smtClean="0"/>
              <a:t>우체국 </a:t>
            </a:r>
            <a:r>
              <a:rPr lang="ko-KR" altLang="en-US" dirty="0"/>
              <a:t>주 고객을 위한 상품 개발</a:t>
            </a:r>
            <a:endParaRPr lang="en-US" altLang="ko-KR" dirty="0"/>
          </a:p>
          <a:p>
            <a:pPr lvl="1"/>
            <a:r>
              <a:rPr lang="ko-KR" altLang="en-US" dirty="0"/>
              <a:t>세분화된 고객 분석을 통해 상품 전략의 고도화 필요</a:t>
            </a:r>
          </a:p>
          <a:p>
            <a:pPr lvl="1"/>
            <a:r>
              <a:rPr lang="ko-KR" altLang="en-US" dirty="0"/>
              <a:t>요구불예금 확대를 위한 상품 </a:t>
            </a:r>
            <a:r>
              <a:rPr lang="ko-KR" altLang="en-US" dirty="0" smtClean="0"/>
              <a:t>개발</a:t>
            </a:r>
            <a:endParaRPr lang="en-US" altLang="ko-KR" sz="800" dirty="0"/>
          </a:p>
          <a:p>
            <a:pPr lvl="0"/>
            <a:r>
              <a:rPr lang="ko-KR" altLang="en-US" dirty="0"/>
              <a:t>농협 상호저축은행 새마을금고 등 서민금융과의 차별화 방안 마련</a:t>
            </a:r>
            <a:endParaRPr lang="en-US" altLang="ko-KR" dirty="0"/>
          </a:p>
          <a:p>
            <a:pPr lvl="1"/>
            <a:r>
              <a:rPr lang="ko-KR" altLang="en-US" dirty="0"/>
              <a:t>보증보험을 활용한 </a:t>
            </a:r>
            <a:r>
              <a:rPr lang="ko-KR" altLang="en-US" dirty="0" err="1"/>
              <a:t>중금리</a:t>
            </a:r>
            <a:r>
              <a:rPr lang="ko-KR" altLang="en-US" dirty="0"/>
              <a:t> 대출로 서민금융 업무 검토</a:t>
            </a:r>
            <a:endParaRPr lang="en-US" altLang="ko-KR" dirty="0"/>
          </a:p>
          <a:p>
            <a:pPr lvl="1"/>
            <a:r>
              <a:rPr lang="ko-KR" altLang="en-US" dirty="0"/>
              <a:t>농협의 농어촌지역 독점을 방지하기 위한 경쟁자 역할 강화 </a:t>
            </a:r>
          </a:p>
          <a:p>
            <a:pPr lvl="1"/>
            <a:r>
              <a:rPr lang="ko-KR" altLang="en-US" dirty="0"/>
              <a:t>서민대상 소액상품 개발</a:t>
            </a:r>
          </a:p>
          <a:p>
            <a:pPr lvl="2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종합평가 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및 결론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451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513666" y="809102"/>
            <a:ext cx="5384801" cy="34326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200000"/>
              </a:lnSpc>
            </a:pPr>
            <a: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/>
            </a:r>
            <a:br>
              <a:rPr lang="en-US" altLang="ko-KR" sz="2000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</a:br>
            <a:r>
              <a:rPr lang="en-US" altLang="ko-KR" b="1" dirty="0" smtClean="0">
                <a:solidFill>
                  <a:srgbClr val="FF0D01"/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03. </a:t>
            </a:r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endParaRPr lang="en-US" altLang="ko-KR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 lvl="0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3.1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요약</a:t>
            </a:r>
          </a:p>
          <a:p>
            <a:pPr marL="982663" lvl="0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3.2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보험사업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안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)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평가 및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개선방안</a:t>
            </a:r>
            <a:endParaRPr lang="en-US" altLang="ko-KR" sz="2000" dirty="0" smtClean="0">
              <a:solidFill>
                <a:prstClr val="black">
                  <a:lumMod val="75000"/>
                  <a:lumOff val="25000"/>
                </a:prst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982663">
              <a:lnSpc>
                <a:spcPct val="200000"/>
              </a:lnSpc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3.3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종합평가 및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xmlns="" val="419507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800" y="1253066"/>
            <a:ext cx="7067550" cy="4737630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/>
              <a:t>가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우체국보험의 목표 및 추진전략</a:t>
            </a:r>
            <a:endParaRPr lang="en-US" altLang="ko-KR" b="1" dirty="0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8779217"/>
              </p:ext>
            </p:extLst>
          </p:nvPr>
        </p:nvGraphicFramePr>
        <p:xfrm>
          <a:off x="1447800" y="1754268"/>
          <a:ext cx="7112000" cy="4967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93260"/>
                <a:gridCol w="1604685"/>
                <a:gridCol w="1604685"/>
                <a:gridCol w="1604685"/>
                <a:gridCol w="1604685"/>
              </a:tblGrid>
              <a:tr h="4743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경영 목표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건실한 국영보험 구현 및 서민 생활안정 도모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자산 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70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조원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</a:t>
                      </a:r>
                      <a:r>
                        <a:rPr lang="en-US" altLang="ko-KR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시장점유율 </a:t>
                      </a:r>
                      <a:r>
                        <a:rPr lang="en-US" altLang="ko-KR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5%, RBC </a:t>
                      </a:r>
                      <a:r>
                        <a:rPr lang="ko-KR" alt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비율 </a:t>
                      </a:r>
                      <a:r>
                        <a:rPr lang="en-US" altLang="ko-KR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220%)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</a:tr>
              <a:tr h="674128">
                <a:tc>
                  <a:txBody>
                    <a:bodyPr/>
                    <a:lstStyle/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미래 지속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성장기반 구축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지속성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수익구조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안정화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수익성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자산운용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리스크관리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전문화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건전성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공적역할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강화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공익성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8830">
                <a:tc rowSpan="4">
                  <a:txBody>
                    <a:bodyPr/>
                    <a:lstStyle/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중점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과제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1. 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미래 지속 성장기반 구축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영업 채널 최적화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상품개발 능력 강화</a:t>
                      </a:r>
                      <a:endParaRPr lang="en-US" altLang="ko-KR" sz="14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보험심사 체계 최적화</a:t>
                      </a:r>
                      <a:endParaRPr lang="en-US" altLang="ko-KR" sz="14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보험사업 지원 인프라 선진화</a:t>
                      </a:r>
                      <a:endParaRPr lang="en-US" altLang="ko-KR" sz="14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소비자 권익보호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</a:tr>
              <a:tr h="59920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2. 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수익구조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342900" indent="-342900" algn="ctr" latinLnBrk="1">
                        <a:buNone/>
                      </a:pP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안정화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손익관리 패러다임 전환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장기 손익중심의 중장기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KPI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발굴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보험회계 신뢰성 제고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</a:tr>
              <a:tr h="7740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</a:t>
                      </a:r>
                      <a:r>
                        <a:rPr lang="en-US" altLang="ko-KR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자산운용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리스크관리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전문화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운용조직 확충 및 전문성 강화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자산배분 체계 고도화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보험자산 투자 다변화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리스크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관리 선진화</a:t>
                      </a:r>
                      <a:endParaRPr lang="en-US" altLang="ko-KR" sz="14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</a:tr>
              <a:tr h="59920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91268" marR="91268" marT="45634" marB="4563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</a:t>
                      </a:r>
                      <a:r>
                        <a:rPr lang="en-US" altLang="ko-KR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서민보험의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정체성 확립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공적역할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제고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공익보험 보급 활성화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just" latinLnBrk="1">
                        <a:buFont typeface="Arial" pitchFamily="34" charset="0"/>
                        <a:buChar char="•"/>
                      </a:pP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사회적 책임경영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(CSR)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강화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91268" marR="91268" marT="45634" marB="456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91268" marR="91268" marT="45634" marB="456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036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ko-KR" altLang="en-US" b="1" dirty="0" smtClean="0"/>
              <a:t>나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중점 추진과제</a:t>
            </a:r>
            <a:endParaRPr lang="en-US" altLang="ko-KR" b="1" dirty="0" smtClean="0"/>
          </a:p>
          <a:p>
            <a:pPr>
              <a:lnSpc>
                <a:spcPct val="140000"/>
              </a:lnSpc>
            </a:pPr>
            <a:r>
              <a:rPr lang="ko-KR" altLang="en-US" dirty="0" smtClean="0"/>
              <a:t>시장점유율</a:t>
            </a:r>
            <a:r>
              <a:rPr lang="en-US" altLang="ko-KR" dirty="0" smtClean="0"/>
              <a:t>(</a:t>
            </a:r>
            <a:r>
              <a:rPr lang="ko-KR" altLang="en-US" dirty="0" smtClean="0"/>
              <a:t>수입보험료 기준</a:t>
            </a:r>
            <a:r>
              <a:rPr lang="en-US" altLang="ko-KR" dirty="0" smtClean="0"/>
              <a:t>) 5% </a:t>
            </a:r>
            <a:r>
              <a:rPr lang="ko-KR" altLang="en-US" dirty="0" smtClean="0"/>
              <a:t>이상 달성</a:t>
            </a:r>
            <a:endParaRPr lang="en-US" altLang="ko-KR" dirty="0" smtClean="0"/>
          </a:p>
          <a:p>
            <a:pPr marL="271463" lvl="1" indent="93663">
              <a:lnSpc>
                <a:spcPct val="140000"/>
              </a:lnSpc>
            </a:pPr>
            <a:r>
              <a:rPr lang="ko-KR" altLang="en-US" dirty="0" smtClean="0"/>
              <a:t>상품개발 조직 강화를 통해 경쟁력 있는 보험상품 개발</a:t>
            </a:r>
            <a:endParaRPr lang="en-US" altLang="ko-KR" dirty="0" smtClean="0"/>
          </a:p>
          <a:p>
            <a:pPr marL="719138" lvl="2">
              <a:lnSpc>
                <a:spcPct val="140000"/>
              </a:lnSpc>
            </a:pPr>
            <a:r>
              <a:rPr lang="ko-KR" altLang="en-US" dirty="0" smtClean="0"/>
              <a:t>우체국보험의 본원적 강점을 확대하고 서민들이 쉽게 가입할 수 있는 간편보험 전략을 통해 </a:t>
            </a:r>
            <a:r>
              <a:rPr lang="ko-KR" altLang="en-US" dirty="0" err="1" smtClean="0"/>
              <a:t>민영사와의</a:t>
            </a:r>
            <a:r>
              <a:rPr lang="ko-KR" altLang="en-US" dirty="0" smtClean="0"/>
              <a:t> 차별화 추진</a:t>
            </a:r>
            <a:endParaRPr lang="en-US" altLang="ko-KR" dirty="0" smtClean="0"/>
          </a:p>
          <a:p>
            <a:pPr marL="719138" lvl="2">
              <a:lnSpc>
                <a:spcPct val="140000"/>
              </a:lnSpc>
            </a:pPr>
            <a:r>
              <a:rPr lang="ko-KR" altLang="en-US" dirty="0" smtClean="0"/>
              <a:t>매년 </a:t>
            </a:r>
            <a:r>
              <a:rPr lang="en-US" altLang="ko-KR" dirty="0" smtClean="0"/>
              <a:t>2~3</a:t>
            </a:r>
            <a:r>
              <a:rPr lang="ko-KR" altLang="en-US" dirty="0" smtClean="0"/>
              <a:t>개의 신규 상품을 개발하여 </a:t>
            </a:r>
            <a:r>
              <a:rPr lang="en-US" altLang="ko-KR" dirty="0" smtClean="0"/>
              <a:t>2025</a:t>
            </a:r>
            <a:r>
              <a:rPr lang="ko-KR" altLang="en-US" dirty="0" smtClean="0"/>
              <a:t>년까지 민영보험사 수준의 상품 포트폴리오 구성</a:t>
            </a:r>
            <a:endParaRPr lang="en-US" altLang="ko-KR" dirty="0" smtClean="0"/>
          </a:p>
          <a:p>
            <a:pPr marL="719138" lvl="2">
              <a:lnSpc>
                <a:spcPct val="140000"/>
              </a:lnSpc>
            </a:pPr>
            <a:r>
              <a:rPr lang="ko-KR" altLang="en-US" dirty="0" err="1" smtClean="0"/>
              <a:t>고객니즈</a:t>
            </a:r>
            <a:r>
              <a:rPr lang="ko-KR" altLang="en-US" dirty="0" smtClean="0"/>
              <a:t> 및 </a:t>
            </a:r>
            <a:r>
              <a:rPr lang="ko-KR" altLang="en-US" dirty="0" err="1" smtClean="0"/>
              <a:t>트렌드를</a:t>
            </a:r>
            <a:r>
              <a:rPr lang="ko-KR" altLang="en-US" dirty="0" smtClean="0"/>
              <a:t> 적시 반영한 상품 기획∙개발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보유상품 유지∙관리를 위해 상품개발 조직체계 정비</a:t>
            </a:r>
            <a:endParaRPr lang="en-US" altLang="ko-KR" dirty="0" smtClean="0"/>
          </a:p>
          <a:p>
            <a:pPr marL="719138" lvl="3">
              <a:lnSpc>
                <a:spcPct val="140000"/>
              </a:lnSpc>
              <a:buFont typeface="Arial" pitchFamily="34" charset="0"/>
              <a:buChar char="•"/>
            </a:pPr>
            <a:r>
              <a:rPr lang="ko-KR" altLang="en-US" dirty="0" smtClean="0"/>
              <a:t> 보험상품과 신설</a:t>
            </a:r>
            <a:endParaRPr lang="en-US" altLang="ko-KR" dirty="0" smtClean="0"/>
          </a:p>
          <a:p>
            <a:pPr>
              <a:lnSpc>
                <a:spcPct val="140000"/>
              </a:lnSpc>
              <a:buNone/>
            </a:pP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425876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영업 채널 최적화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인터넷 및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보험영업 강화로 </a:t>
            </a:r>
            <a:r>
              <a:rPr lang="ko-KR" altLang="en-US" dirty="0" err="1" smtClean="0"/>
              <a:t>접근성</a:t>
            </a:r>
            <a:r>
              <a:rPr lang="ko-KR" altLang="en-US" dirty="0" smtClean="0"/>
              <a:t> 및 편리성 제공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직원 </a:t>
            </a:r>
            <a:r>
              <a:rPr lang="en-US" altLang="ko-KR" dirty="0" smtClean="0"/>
              <a:t>FC, TM </a:t>
            </a:r>
            <a:r>
              <a:rPr lang="ko-KR" altLang="en-US" dirty="0" smtClean="0"/>
              <a:t>조직 활성화 및 전문성 제고 등을 통한 영업 경쟁력 강화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마케팅 강화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빅데이터</a:t>
            </a:r>
            <a:r>
              <a:rPr lang="ko-KR" altLang="en-US" dirty="0" smtClean="0"/>
              <a:t> 분석 시스템을 활용한 고객 확대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서민∙저소득 고객 대상으로 종합재무설계 서비스 제공</a:t>
            </a:r>
            <a:endParaRPr lang="en-US" altLang="ko-KR" dirty="0" smtClean="0"/>
          </a:p>
          <a:p>
            <a:pPr marL="982663" lvl="3">
              <a:lnSpc>
                <a:spcPct val="120000"/>
              </a:lnSpc>
              <a:buFont typeface="Arial" pitchFamily="34" charset="0"/>
              <a:buChar char="•"/>
            </a:pPr>
            <a:r>
              <a:rPr lang="ko-KR" altLang="en-US" dirty="0" smtClean="0"/>
              <a:t> </a:t>
            </a:r>
            <a:r>
              <a:rPr lang="ko-KR" altLang="en-US" dirty="0" err="1" smtClean="0"/>
              <a:t>금융원</a:t>
            </a:r>
            <a:r>
              <a:rPr lang="ko-KR" altLang="en-US" dirty="0" smtClean="0"/>
              <a:t> 마케팅 강사를 활용하여 </a:t>
            </a:r>
            <a:r>
              <a:rPr lang="ko-KR" altLang="en-US" dirty="0" err="1" smtClean="0"/>
              <a:t>총괄국</a:t>
            </a:r>
            <a:r>
              <a:rPr lang="ko-KR" altLang="en-US" dirty="0" smtClean="0"/>
              <a:t> 고객상담실 우선 시행</a:t>
            </a:r>
            <a:endParaRPr lang="en-US" altLang="ko-KR" dirty="0" smtClean="0"/>
          </a:p>
          <a:p>
            <a:pPr marL="982663" lvl="3">
              <a:lnSpc>
                <a:spcPct val="120000"/>
              </a:lnSpc>
              <a:buFont typeface="Arial" pitchFamily="34" charset="0"/>
              <a:buChar char="•"/>
            </a:pPr>
            <a:r>
              <a:rPr lang="ko-KR" altLang="en-US" dirty="0" smtClean="0"/>
              <a:t> 향후 금융거점우체국</a:t>
            </a:r>
            <a:r>
              <a:rPr lang="en-US" altLang="ko-KR" dirty="0" smtClean="0"/>
              <a:t>(</a:t>
            </a:r>
            <a:r>
              <a:rPr lang="ko-KR" altLang="en-US" dirty="0" smtClean="0"/>
              <a:t>복합점포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연계 추진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78712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253059"/>
            <a:ext cx="7455241" cy="4737630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금융당국 규제 대응</a:t>
            </a:r>
            <a:endParaRPr lang="en-US" altLang="ko-KR" dirty="0" smtClean="0"/>
          </a:p>
          <a:p>
            <a:pPr lvl="1"/>
            <a:r>
              <a:rPr lang="ko-KR" altLang="en-US" sz="1800" dirty="0" smtClean="0"/>
              <a:t> </a:t>
            </a:r>
            <a:r>
              <a:rPr lang="ko-KR" altLang="en-US" dirty="0" smtClean="0"/>
              <a:t>재무건전성 강화 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RBC </a:t>
            </a:r>
            <a:r>
              <a:rPr lang="ko-KR" altLang="en-US" dirty="0" smtClean="0"/>
              <a:t>비율</a:t>
            </a:r>
            <a:r>
              <a:rPr lang="en-US" altLang="ko-KR" dirty="0" smtClean="0"/>
              <a:t>(220%) </a:t>
            </a:r>
            <a:r>
              <a:rPr lang="ko-KR" altLang="en-US" dirty="0" smtClean="0"/>
              <a:t>개선과제 발굴∙시행</a:t>
            </a:r>
            <a:endParaRPr lang="en-US" altLang="ko-KR" dirty="0" smtClean="0"/>
          </a:p>
          <a:p>
            <a:pPr lvl="2" algn="ctr">
              <a:buNone/>
            </a:pPr>
            <a:endParaRPr lang="en-US" altLang="ko-KR" b="1" u="sng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4465545"/>
              </p:ext>
            </p:extLst>
          </p:nvPr>
        </p:nvGraphicFramePr>
        <p:xfrm>
          <a:off x="1278467" y="2988835"/>
          <a:ext cx="7625088" cy="352202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7666"/>
                <a:gridCol w="900000"/>
                <a:gridCol w="900000"/>
                <a:gridCol w="900000"/>
                <a:gridCol w="900000"/>
                <a:gridCol w="493422"/>
                <a:gridCol w="900000"/>
                <a:gridCol w="1404000"/>
              </a:tblGrid>
              <a:tr h="34285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KPI </a:t>
                      </a:r>
                    </a:p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과제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연도별 목표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손익개선효과</a:t>
                      </a:r>
                      <a:r>
                        <a:rPr lang="en-US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연평균</a:t>
                      </a:r>
                      <a:r>
                        <a:rPr lang="en-US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</a:tr>
              <a:tr h="43635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2017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2018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2019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2020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…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2025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116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손해율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88.5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88.0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87.5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87.0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…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85.0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587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9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사업비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집행률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83.4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83.1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82.8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82.5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81.0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310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9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정산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초회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보험료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1,300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1,350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1,400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1,450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1,700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74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9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평균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예정이율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4.12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4.05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3.98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3.91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3.47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205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9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운용자산</a:t>
                      </a:r>
                      <a:endParaRPr lang="en-US" altLang="ko-KR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이익률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3.79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3.74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3.67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3.50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3.12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116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대출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30,236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32,236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34,236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36,236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41,236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124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285999" y="2614992"/>
            <a:ext cx="52493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None/>
            </a:pPr>
            <a:r>
              <a:rPr lang="ko-KR" altLang="en-US" b="1" u="sng" dirty="0">
                <a:latin typeface="-윤고딕130" panose="02030504000101010101" pitchFamily="18" charset="-127"/>
                <a:ea typeface="-윤고딕130" panose="02030504000101010101" pitchFamily="18" charset="-127"/>
              </a:rPr>
              <a:t>중장기 핵심성과지표</a:t>
            </a:r>
            <a:r>
              <a:rPr lang="en-US" altLang="ko-KR" b="1" u="sng" dirty="0">
                <a:latin typeface="-윤고딕130" panose="02030504000101010101" pitchFamily="18" charset="-127"/>
                <a:ea typeface="-윤고딕130" panose="02030504000101010101" pitchFamily="18" charset="-127"/>
              </a:rPr>
              <a:t>(KPI) </a:t>
            </a:r>
            <a:r>
              <a:rPr lang="ko-KR" altLang="en-US" b="1" u="sng" dirty="0">
                <a:latin typeface="-윤고딕130" panose="02030504000101010101" pitchFamily="18" charset="-127"/>
                <a:ea typeface="-윤고딕130" panose="02030504000101010101" pitchFamily="18" charset="-127"/>
              </a:rPr>
              <a:t>선정 및 목표</a:t>
            </a:r>
            <a:endParaRPr lang="en-US" altLang="ko-KR" b="1" u="sng" dirty="0"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25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425267" cy="4737630"/>
          </a:xfrm>
        </p:spPr>
        <p:txBody>
          <a:bodyPr>
            <a:noAutofit/>
          </a:bodyPr>
          <a:lstStyle/>
          <a:p>
            <a:pPr lvl="2"/>
            <a:r>
              <a:rPr lang="ko-KR" altLang="en-US" dirty="0" smtClean="0"/>
              <a:t>장기손익</a:t>
            </a:r>
            <a:r>
              <a:rPr lang="en-US" altLang="ko-KR" dirty="0" smtClean="0"/>
              <a:t>(EV: Embedded Value) </a:t>
            </a:r>
            <a:r>
              <a:rPr lang="ko-KR" altLang="en-US" dirty="0" smtClean="0"/>
              <a:t>중심의 내실경영을 통해 우체국보험의 지속 성장 및 고객의 신뢰도 제고</a:t>
            </a:r>
            <a:endParaRPr lang="en-US" altLang="ko-KR" dirty="0" smtClean="0"/>
          </a:p>
          <a:p>
            <a:pPr marL="1080000" lvl="3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dirty="0" smtClean="0"/>
              <a:t> </a:t>
            </a:r>
            <a:r>
              <a:rPr lang="ko-KR" altLang="en-US" dirty="0" smtClean="0"/>
              <a:t>우체국보험의 내재가치</a:t>
            </a:r>
            <a:r>
              <a:rPr lang="en-US" altLang="ko-KR" dirty="0" smtClean="0"/>
              <a:t>(EV) </a:t>
            </a:r>
            <a:r>
              <a:rPr lang="ko-KR" altLang="en-US" dirty="0" smtClean="0"/>
              <a:t>산출기준 정립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산출결과를 활용한    </a:t>
            </a:r>
            <a:endParaRPr lang="en-US" altLang="ko-KR" dirty="0" smtClean="0"/>
          </a:p>
          <a:p>
            <a:pPr marL="1080000" lvl="3">
              <a:lnSpc>
                <a:spcPct val="120000"/>
              </a:lnSpc>
            </a:pPr>
            <a:r>
              <a:rPr lang="en-US" altLang="ko-KR" dirty="0" smtClean="0"/>
              <a:t>  </a:t>
            </a:r>
            <a:r>
              <a:rPr lang="ko-KR" altLang="en-US" dirty="0" smtClean="0"/>
              <a:t>경영수지 목표 및 중장기 전략 도출</a:t>
            </a:r>
            <a:endParaRPr lang="en-US" altLang="ko-KR" dirty="0" smtClean="0"/>
          </a:p>
          <a:p>
            <a:pPr lvl="3">
              <a:lnSpc>
                <a:spcPct val="120000"/>
              </a:lnSpc>
            </a:pPr>
            <a:endParaRPr lang="en-US" altLang="ko-KR" dirty="0" smtClean="0"/>
          </a:p>
          <a:p>
            <a:pPr lvl="1"/>
            <a:r>
              <a:rPr lang="ko-KR" altLang="en-US" dirty="0" smtClean="0"/>
              <a:t>보험사간 경쟁촉진 정책에 효과적으로 대응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1997</a:t>
            </a:r>
            <a:r>
              <a:rPr lang="ko-KR" altLang="en-US" dirty="0" smtClean="0"/>
              <a:t>년 이후 동결된 가입한도액 현실화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국민 생활안정 지원 도모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소비자 </a:t>
            </a:r>
            <a:r>
              <a:rPr lang="ko-KR" altLang="en-US" dirty="0" err="1" smtClean="0"/>
              <a:t>알권리</a:t>
            </a:r>
            <a:r>
              <a:rPr lang="ko-KR" altLang="en-US" dirty="0" smtClean="0"/>
              <a:t> 보장을 위해 우체국보험 안내 전용사이트를 개설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국내 민영상보사의 국제회계기준</a:t>
            </a:r>
            <a:r>
              <a:rPr lang="en-US" altLang="ko-KR" dirty="0" smtClean="0"/>
              <a:t>(IFRS4 2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) </a:t>
            </a:r>
            <a:r>
              <a:rPr lang="ko-KR" altLang="en-US" dirty="0" smtClean="0"/>
              <a:t>도입에 대응하여 자체 도입방안 검토∙마련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37867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27668" y="1405467"/>
            <a:ext cx="7743106" cy="473763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민영사와의</a:t>
            </a:r>
            <a:r>
              <a:rPr lang="ko-KR" altLang="en-US" dirty="0" smtClean="0"/>
              <a:t> 차별화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ko-KR" altLang="en-US" dirty="0" err="1" smtClean="0"/>
              <a:t>생애주기별</a:t>
            </a:r>
            <a:r>
              <a:rPr lang="ko-KR" altLang="en-US" dirty="0" smtClean="0"/>
              <a:t> 공익보험 체계 구축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기초생활수급자</a:t>
            </a:r>
            <a:r>
              <a:rPr lang="ko-KR" altLang="en-US" dirty="0" smtClean="0"/>
              <a:t> 대상</a:t>
            </a:r>
            <a:r>
              <a:rPr lang="en-US" altLang="ko-KR" dirty="0" smtClean="0"/>
              <a:t>)</a:t>
            </a:r>
          </a:p>
          <a:p>
            <a:pPr lvl="2">
              <a:lnSpc>
                <a:spcPct val="140000"/>
              </a:lnSpc>
            </a:pPr>
            <a:r>
              <a:rPr lang="ko-KR" altLang="en-US" dirty="0" smtClean="0"/>
              <a:t>보험혜택의 사각지대에 놓인 취약계층 대상 우체국보험의 </a:t>
            </a:r>
            <a:r>
              <a:rPr lang="ko-KR" altLang="en-US" dirty="0" err="1" smtClean="0"/>
              <a:t>공적기능</a:t>
            </a:r>
            <a:r>
              <a:rPr lang="ko-KR" altLang="en-US" dirty="0" smtClean="0"/>
              <a:t> 강화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ko-KR" altLang="en-US" dirty="0" err="1" smtClean="0"/>
              <a:t>유배당보험</a:t>
            </a:r>
            <a:r>
              <a:rPr lang="ko-KR" altLang="en-US" dirty="0" smtClean="0"/>
              <a:t> 개발∙유지</a:t>
            </a:r>
            <a:endParaRPr lang="en-US" altLang="ko-KR" dirty="0" smtClean="0"/>
          </a:p>
          <a:p>
            <a:pPr lvl="2">
              <a:lnSpc>
                <a:spcPct val="140000"/>
              </a:lnSpc>
            </a:pPr>
            <a:r>
              <a:rPr lang="ko-KR" altLang="en-US" dirty="0" err="1" smtClean="0"/>
              <a:t>유배당보험</a:t>
            </a:r>
            <a:r>
              <a:rPr lang="ko-KR" altLang="en-US" dirty="0" smtClean="0"/>
              <a:t> 판매를 통한 우체국보험의 차별성 부각 및 사업의 안정성 제고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ko-KR" altLang="en-US" dirty="0" smtClean="0"/>
              <a:t>건강검진서비스 제공</a:t>
            </a:r>
            <a:endParaRPr lang="en-US" altLang="ko-KR" dirty="0" smtClean="0"/>
          </a:p>
          <a:p>
            <a:pPr lvl="2">
              <a:lnSpc>
                <a:spcPct val="140000"/>
              </a:lnSpc>
            </a:pPr>
            <a:r>
              <a:rPr lang="ko-KR" altLang="en-US" dirty="0" smtClean="0"/>
              <a:t>전국 주요 지역에 건강검진센터 운영 검토</a:t>
            </a:r>
            <a:endParaRPr lang="en-US" altLang="ko-KR" dirty="0" smtClean="0"/>
          </a:p>
          <a:p>
            <a:pPr marL="1079500" lvl="3" indent="-96838">
              <a:lnSpc>
                <a:spcPct val="140000"/>
              </a:lnSpc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유배당보험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배당금을 활용하거나 저렴한 비용으로 이용토록 구축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40000"/>
              </a:lnSpc>
            </a:pPr>
            <a:r>
              <a:rPr lang="ko-KR" altLang="en-US" dirty="0" smtClean="0"/>
              <a:t>저소득∙고령자 등 취약계층 대상 상품 개발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177808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145867" cy="473763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altLang="ko-KR" dirty="0" smtClean="0"/>
              <a:t> </a:t>
            </a:r>
            <a:r>
              <a:rPr lang="ko-KR" altLang="en-US" dirty="0" smtClean="0"/>
              <a:t>보험 프로세스 선진화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ko-KR" altLang="en-US" dirty="0" smtClean="0"/>
              <a:t>고객의 창구방문 없이 보험가입에서 심사∙지급까지 </a:t>
            </a:r>
            <a:r>
              <a:rPr lang="ko-KR" altLang="en-US" dirty="0" err="1" smtClean="0"/>
              <a:t>원스톱</a:t>
            </a:r>
            <a:r>
              <a:rPr lang="ko-KR" altLang="en-US" dirty="0" smtClean="0"/>
              <a:t> 프로세스 구현</a:t>
            </a:r>
            <a:endParaRPr lang="en-US" altLang="ko-KR" dirty="0" smtClean="0"/>
          </a:p>
          <a:p>
            <a:pPr lvl="2">
              <a:lnSpc>
                <a:spcPct val="140000"/>
              </a:lnSpc>
            </a:pPr>
            <a:r>
              <a:rPr lang="ko-KR" altLang="en-US" dirty="0" smtClean="0"/>
              <a:t>인터넷 홈페이지를 통한 보험 판매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자동청약심사시스템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 전용 </a:t>
            </a:r>
            <a:r>
              <a:rPr lang="ko-KR" altLang="en-US" dirty="0" err="1" smtClean="0"/>
              <a:t>스마트폰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앱</a:t>
            </a:r>
            <a:r>
              <a:rPr lang="ko-KR" altLang="en-US" dirty="0" smtClean="0"/>
              <a:t> 구축 등 추진</a:t>
            </a:r>
            <a:endParaRPr lang="en-US" altLang="ko-KR" dirty="0" smtClean="0"/>
          </a:p>
          <a:p>
            <a:pPr lvl="2">
              <a:lnSpc>
                <a:spcPct val="140000"/>
              </a:lnSpc>
            </a:pPr>
            <a:r>
              <a:rPr lang="ko-KR" altLang="en-US" dirty="0" smtClean="0"/>
              <a:t>비대면 실명제 도입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기반의 서류접수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방문 서비스 등 우체국 방문이 필요 없는</a:t>
            </a:r>
            <a:r>
              <a:rPr lang="en-US" altLang="ko-KR" dirty="0" smtClean="0"/>
              <a:t>(No Visit) </a:t>
            </a:r>
            <a:r>
              <a:rPr lang="ko-KR" altLang="en-US" dirty="0" smtClean="0"/>
              <a:t>서비스 제공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ICT</a:t>
            </a:r>
            <a:r>
              <a:rPr lang="ko-KR" altLang="en-US" dirty="0" smtClean="0"/>
              <a:t>를 활용한 인터넷∙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보험 활성화</a:t>
            </a:r>
            <a:endParaRPr lang="en-US" altLang="ko-KR" dirty="0" smtClean="0"/>
          </a:p>
          <a:p>
            <a:pPr lvl="2">
              <a:lnSpc>
                <a:spcPct val="140000"/>
              </a:lnSpc>
            </a:pPr>
            <a:r>
              <a:rPr lang="ko-KR" altLang="en-US" dirty="0" err="1" smtClean="0"/>
              <a:t>모바일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인터넷 전용상품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우체국 </a:t>
            </a:r>
            <a:r>
              <a:rPr lang="ko-KR" altLang="en-US" dirty="0" err="1" smtClean="0"/>
              <a:t>다이렉트</a:t>
            </a:r>
            <a:r>
              <a:rPr lang="ko-KR" altLang="en-US" dirty="0" smtClean="0"/>
              <a:t> 보험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개발 운영</a:t>
            </a:r>
            <a:endParaRPr lang="en-US" altLang="ko-KR" dirty="0" smtClean="0"/>
          </a:p>
          <a:p>
            <a:pPr lvl="1">
              <a:lnSpc>
                <a:spcPct val="140000"/>
              </a:lnSpc>
            </a:pPr>
            <a:r>
              <a:rPr lang="ko-KR" altLang="en-US" dirty="0" smtClean="0"/>
              <a:t>차세대보험정보시스템 구축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69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331019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1)</a:t>
            </a:r>
            <a:r>
              <a:rPr lang="ko-KR" altLang="en-US" dirty="0" err="1" smtClean="0"/>
              <a:t>보편적서비스</a:t>
            </a:r>
            <a:r>
              <a:rPr lang="ko-KR" altLang="en-US" dirty="0" smtClean="0"/>
              <a:t> 안정적 제공기반 마련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합리적인 </a:t>
            </a:r>
            <a:r>
              <a:rPr lang="ko-KR" altLang="en-US" dirty="0"/>
              <a:t>요금 및 수수료 정책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9281466"/>
              </p:ext>
            </p:extLst>
          </p:nvPr>
        </p:nvGraphicFramePr>
        <p:xfrm>
          <a:off x="1875364" y="2232022"/>
          <a:ext cx="6574368" cy="372504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비용과 원가주의를 반영한 요금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수수료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체계 개편 및 요금 현실화를 통해 수지개선 및 투자재원 확보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원가산정 방식 조정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전년도 집행실적 → 전년도 집행실적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+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금년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물가인상률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감액률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축소 조정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원가보상율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100%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범위 내에서 조정주기 확립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1,101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2,614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3,627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2916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ko-KR" dirty="0" smtClean="0"/>
              <a:t> </a:t>
            </a:r>
            <a:r>
              <a:rPr lang="ko-KR" altLang="en-US" dirty="0" smtClean="0"/>
              <a:t>자산운용∙</a:t>
            </a:r>
            <a:r>
              <a:rPr lang="ko-KR" altLang="en-US" dirty="0" err="1" smtClean="0"/>
              <a:t>리스크관리</a:t>
            </a:r>
            <a:r>
              <a:rPr lang="ko-KR" altLang="en-US" dirty="0" smtClean="0"/>
              <a:t> 선진화</a:t>
            </a:r>
            <a:endParaRPr lang="en-US" altLang="ko-KR" dirty="0" smtClean="0"/>
          </a:p>
          <a:p>
            <a:pPr marL="365125" lvl="1" indent="0">
              <a:lnSpc>
                <a:spcPct val="130000"/>
              </a:lnSpc>
              <a:buNone/>
            </a:pPr>
            <a:endParaRPr lang="en-US" altLang="ko-KR" dirty="0" smtClean="0"/>
          </a:p>
          <a:p>
            <a:pPr lvl="1">
              <a:lnSpc>
                <a:spcPct val="130000"/>
              </a:lnSpc>
            </a:pPr>
            <a:r>
              <a:rPr lang="ko-KR" altLang="en-US" dirty="0" smtClean="0"/>
              <a:t>자산운용조직 확충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r>
              <a:rPr lang="ko-KR" altLang="en-US" dirty="0" smtClean="0"/>
              <a:t>자산운용 조직∙인력 단계적 확충</a:t>
            </a:r>
            <a:r>
              <a:rPr lang="en-US" altLang="ko-KR" dirty="0" smtClean="0"/>
              <a:t>, </a:t>
            </a:r>
            <a:r>
              <a:rPr lang="ko-KR" altLang="en-US" dirty="0" smtClean="0"/>
              <a:t>투자전략∙자산군별 인력 확충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endParaRPr lang="en-US" altLang="ko-KR" dirty="0" smtClean="0"/>
          </a:p>
          <a:p>
            <a:pPr lvl="1">
              <a:lnSpc>
                <a:spcPct val="130000"/>
              </a:lnSpc>
            </a:pPr>
            <a:r>
              <a:rPr lang="ko-KR" altLang="en-US" dirty="0" smtClean="0"/>
              <a:t>민간 전문인력 채용 및 전문직위 확대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r>
              <a:rPr lang="ko-KR" altLang="en-US" dirty="0" smtClean="0"/>
              <a:t>변호사∙회계사∙계리사∙자산운용 전문가 등 민간 전문인력 채용 확대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endParaRPr lang="en-US" altLang="ko-KR" dirty="0" smtClean="0"/>
          </a:p>
          <a:p>
            <a:pPr lvl="1">
              <a:lnSpc>
                <a:spcPct val="130000"/>
              </a:lnSpc>
            </a:pPr>
            <a:r>
              <a:rPr lang="ko-KR" altLang="en-US" dirty="0" smtClean="0"/>
              <a:t>중장기 자산배분계획 수립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r>
              <a:rPr lang="en-US" altLang="ko-KR" dirty="0" smtClean="0"/>
              <a:t>5</a:t>
            </a:r>
            <a:r>
              <a:rPr lang="ko-KR" altLang="en-US" dirty="0" smtClean="0"/>
              <a:t>년 단위 중장기 전략적 자산배분 계획 수립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78122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130000"/>
              </a:lnSpc>
            </a:pPr>
            <a:r>
              <a:rPr lang="ko-KR" altLang="en-US" dirty="0" smtClean="0"/>
              <a:t>해외∙대체투자 확대</a:t>
            </a:r>
            <a:endParaRPr lang="en-US" altLang="ko-KR" dirty="0" smtClean="0"/>
          </a:p>
          <a:p>
            <a:pPr lvl="2">
              <a:lnSpc>
                <a:spcPct val="130000"/>
              </a:lnSpc>
            </a:pPr>
            <a:r>
              <a:rPr lang="en-US" altLang="ko-KR" dirty="0" smtClean="0"/>
              <a:t>2025</a:t>
            </a:r>
            <a:r>
              <a:rPr lang="ko-KR" altLang="en-US" dirty="0" smtClean="0"/>
              <a:t>년까지 대체투자 비중 확대</a:t>
            </a:r>
            <a:r>
              <a:rPr lang="en-US" altLang="ko-KR" dirty="0" smtClean="0"/>
              <a:t>(4.5%→10%), </a:t>
            </a:r>
            <a:r>
              <a:rPr lang="ko-KR" altLang="en-US" dirty="0" smtClean="0"/>
              <a:t>업무제휴로 투자 효율화</a:t>
            </a:r>
            <a:endParaRPr lang="en-US" altLang="ko-KR" dirty="0" smtClean="0"/>
          </a:p>
          <a:p>
            <a:pPr lvl="2" algn="ctr">
              <a:lnSpc>
                <a:spcPct val="130000"/>
              </a:lnSpc>
              <a:buNone/>
            </a:pPr>
            <a:r>
              <a:rPr lang="ko-KR" altLang="en-US" sz="1800" b="1" u="sng" dirty="0" smtClean="0"/>
              <a:t>대체투자 </a:t>
            </a:r>
            <a:r>
              <a:rPr lang="ko-KR" altLang="en-US" sz="1800" b="1" u="sng" dirty="0" err="1" smtClean="0"/>
              <a:t>점유비</a:t>
            </a:r>
            <a:endParaRPr lang="en-US" altLang="ko-KR" sz="1800" b="1" u="sng" dirty="0" smtClean="0"/>
          </a:p>
          <a:p>
            <a:pPr lvl="2" algn="ctr">
              <a:lnSpc>
                <a:spcPct val="130000"/>
              </a:lnSpc>
              <a:buNone/>
            </a:pPr>
            <a:endParaRPr lang="en-US" altLang="ko-KR" sz="1800" b="1" u="sng" dirty="0" smtClean="0"/>
          </a:p>
          <a:p>
            <a:pPr lvl="2" algn="ctr">
              <a:lnSpc>
                <a:spcPct val="130000"/>
              </a:lnSpc>
              <a:buNone/>
            </a:pPr>
            <a:endParaRPr lang="en-US" altLang="ko-KR" u="sng" dirty="0" smtClean="0"/>
          </a:p>
          <a:p>
            <a:pPr lvl="2" algn="ctr">
              <a:lnSpc>
                <a:spcPct val="130000"/>
              </a:lnSpc>
              <a:buNone/>
            </a:pPr>
            <a:endParaRPr lang="en-US" altLang="ko-KR" u="sng" dirty="0" smtClean="0"/>
          </a:p>
          <a:p>
            <a:pPr lvl="2" algn="just">
              <a:lnSpc>
                <a:spcPct val="130000"/>
              </a:lnSpc>
            </a:pPr>
            <a:r>
              <a:rPr lang="en-US" altLang="ko-KR" dirty="0" smtClean="0"/>
              <a:t>2025</a:t>
            </a:r>
            <a:r>
              <a:rPr lang="ko-KR" altLang="en-US" dirty="0" smtClean="0"/>
              <a:t>년까지 해외투자 비중 확대</a:t>
            </a:r>
            <a:r>
              <a:rPr lang="en-US" altLang="ko-KR" dirty="0" smtClean="0"/>
              <a:t>(23.2%→46.1%), </a:t>
            </a:r>
            <a:r>
              <a:rPr lang="ko-KR" altLang="en-US" dirty="0" smtClean="0"/>
              <a:t>해외주식 및 </a:t>
            </a:r>
            <a:r>
              <a:rPr lang="ko-KR" altLang="en-US" dirty="0" err="1" smtClean="0"/>
              <a:t>구조화채권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해외 부동산∙인프라 등을 중심으로 투자 확대</a:t>
            </a:r>
            <a:endParaRPr lang="en-US" altLang="ko-KR" dirty="0" smtClean="0"/>
          </a:p>
          <a:p>
            <a:pPr lvl="2" algn="ctr">
              <a:lnSpc>
                <a:spcPct val="130000"/>
              </a:lnSpc>
              <a:buNone/>
            </a:pPr>
            <a:r>
              <a:rPr lang="ko-KR" altLang="en-US" sz="1800" b="1" u="sng" dirty="0" smtClean="0"/>
              <a:t>해외투자 </a:t>
            </a:r>
            <a:r>
              <a:rPr lang="ko-KR" altLang="en-US" sz="1800" b="1" u="sng" dirty="0" err="1" smtClean="0"/>
              <a:t>점유비</a:t>
            </a:r>
            <a:endParaRPr lang="en-US" altLang="ko-KR" sz="1800" b="1" u="sng" dirty="0" smtClean="0"/>
          </a:p>
          <a:p>
            <a:pPr lvl="2" algn="ctr">
              <a:lnSpc>
                <a:spcPct val="130000"/>
              </a:lnSpc>
              <a:buNone/>
            </a:pPr>
            <a:endParaRPr lang="en-US" altLang="ko-KR" dirty="0" smtClean="0"/>
          </a:p>
          <a:p>
            <a:pPr lvl="2" algn="ctr">
              <a:lnSpc>
                <a:spcPct val="130000"/>
              </a:lnSpc>
            </a:pPr>
            <a:endParaRPr lang="en-US" altLang="ko-KR" dirty="0" smtClean="0"/>
          </a:p>
          <a:p>
            <a:pPr lvl="2" algn="ctr">
              <a:lnSpc>
                <a:spcPct val="130000"/>
              </a:lnSpc>
            </a:pPr>
            <a:endParaRPr lang="en-US" altLang="ko-KR" dirty="0" smtClean="0"/>
          </a:p>
          <a:p>
            <a:pPr lvl="2" algn="ctr">
              <a:lnSpc>
                <a:spcPct val="130000"/>
              </a:lnSpc>
            </a:pPr>
            <a:endParaRPr lang="en-US" altLang="ko-KR" dirty="0" smtClean="0"/>
          </a:p>
          <a:p>
            <a:pPr lvl="2" algn="ctr">
              <a:lnSpc>
                <a:spcPct val="130000"/>
              </a:lnSpc>
            </a:pP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43445434"/>
              </p:ext>
            </p:extLst>
          </p:nvPr>
        </p:nvGraphicFramePr>
        <p:xfrm>
          <a:off x="2319130" y="2947136"/>
          <a:ext cx="6095999" cy="1127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9603"/>
                <a:gridCol w="1356599"/>
                <a:gridCol w="1356599"/>
                <a:gridCol w="1356599"/>
                <a:gridCol w="1356599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말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단기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(‘16~’17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중기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(‘18~’20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장기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(‘21~’25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대체투자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2.2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(4.5%)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3.4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(6.8%)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5.0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(8.3%)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7.07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(10.1%)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2575083"/>
              </p:ext>
            </p:extLst>
          </p:nvPr>
        </p:nvGraphicFramePr>
        <p:xfrm>
          <a:off x="2319130" y="5228591"/>
          <a:ext cx="6095999" cy="1127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9603"/>
                <a:gridCol w="1356599"/>
                <a:gridCol w="1356599"/>
                <a:gridCol w="1356599"/>
                <a:gridCol w="1356599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말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단기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(‘16~’17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중기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(‘18~’20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장기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(‘21~’25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해외투자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11.4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(23.2%)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16.7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(33.4%)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23.3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(38.3%)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32.3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조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(46.1%)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987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고객 편의성 제고</a:t>
            </a:r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ko-KR" altLang="en-US" dirty="0" smtClean="0"/>
              <a:t>보험료 신용카드 결제 도입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납입채널 다양화를 통한 고객 편의 제고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1"/>
            <a:r>
              <a:rPr lang="ko-KR" altLang="en-US" dirty="0" smtClean="0"/>
              <a:t>보험고객센터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콜센터</a:t>
            </a:r>
            <a:r>
              <a:rPr lang="en-US" altLang="ko-KR" dirty="0" smtClean="0"/>
              <a:t>) </a:t>
            </a:r>
            <a:r>
              <a:rPr lang="ko-KR" altLang="en-US" dirty="0" smtClean="0"/>
              <a:t>확충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실시간 보험료 납입 등 </a:t>
            </a:r>
            <a:r>
              <a:rPr lang="en-US" altLang="ko-KR" dirty="0" smtClean="0"/>
              <a:t>ARS </a:t>
            </a:r>
            <a:r>
              <a:rPr lang="ko-KR" altLang="en-US" dirty="0" smtClean="0"/>
              <a:t>업무범위 확대</a:t>
            </a:r>
            <a:r>
              <a:rPr lang="en-US" altLang="ko-KR" dirty="0" smtClean="0"/>
              <a:t>,‘</a:t>
            </a:r>
            <a:r>
              <a:rPr lang="ko-KR" altLang="en-US" dirty="0" smtClean="0"/>
              <a:t>보는 </a:t>
            </a:r>
            <a:r>
              <a:rPr lang="en-US" altLang="ko-KR" dirty="0" smtClean="0"/>
              <a:t>ARS’</a:t>
            </a:r>
            <a:r>
              <a:rPr lang="ko-KR" altLang="en-US" dirty="0" smtClean="0"/>
              <a:t>도입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상담사</a:t>
            </a:r>
            <a:r>
              <a:rPr lang="ko-KR" altLang="en-US" dirty="0" smtClean="0"/>
              <a:t> 증원 및 역량 강화를 통해 고객센터 응답률 향상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1"/>
            <a:r>
              <a:rPr lang="ko-KR" altLang="en-US" dirty="0" smtClean="0"/>
              <a:t>보험민원 감축 프로세스 도입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모집단계에서 완전판매 모니터링 대상 확대로 민원요인을 원천 차단하고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발생된 민원은 신속∙공정하게 처리하여 재발 방지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</p:spTree>
    <p:extLst>
      <p:ext uri="{BB962C8B-B14F-4D97-AF65-F5344CB8AC3E}">
        <p14:creationId xmlns:p14="http://schemas.microsoft.com/office/powerpoint/2010/main" xmlns="" val="235786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b="1" dirty="0" smtClean="0"/>
              <a:t>다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중장기 경영 목표</a:t>
            </a:r>
            <a:endParaRPr lang="en-US" altLang="ko-KR" b="1" dirty="0" smtClean="0"/>
          </a:p>
          <a:p>
            <a:pPr lvl="1">
              <a:buNone/>
            </a:pPr>
            <a:endParaRPr lang="en-US" altLang="ko-KR" dirty="0" smtClean="0"/>
          </a:p>
          <a:p>
            <a:pPr lvl="1" algn="ctr">
              <a:buNone/>
            </a:pPr>
            <a:r>
              <a:rPr lang="ko-KR" altLang="en-US" b="1" u="sng" dirty="0" smtClean="0"/>
              <a:t>보험사업 경영목표</a:t>
            </a:r>
            <a:endParaRPr lang="en-US" altLang="ko-KR" b="1" u="sng" dirty="0" smtClean="0"/>
          </a:p>
          <a:p>
            <a:pPr lvl="1" algn="ctr">
              <a:buNone/>
            </a:pPr>
            <a:endParaRPr lang="en-US" altLang="ko-KR" u="sng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2921904"/>
              </p:ext>
            </p:extLst>
          </p:nvPr>
        </p:nvGraphicFramePr>
        <p:xfrm>
          <a:off x="1524000" y="2629452"/>
          <a:ext cx="7257832" cy="31141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14458"/>
                <a:gridCol w="1814458"/>
                <a:gridCol w="1814458"/>
                <a:gridCol w="1814458"/>
              </a:tblGrid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구분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현  재 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 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10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 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200"/>
                    </a:solidFill>
                  </a:tcPr>
                </a:tc>
              </a:tr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보험총자산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조원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60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70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시장점유율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(%,</a:t>
                      </a:r>
                      <a:r>
                        <a:rPr lang="en-US" altLang="ko-KR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</a:t>
                      </a:r>
                      <a:r>
                        <a:rPr lang="en-US" altLang="ko-KR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4.6% - 5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5% - 5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5% - 5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위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당기순이익</a:t>
                      </a:r>
                      <a:endParaRPr lang="en-US" altLang="ko-KR" sz="16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억원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2,200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2,100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2,300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RBC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비율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(%</a:t>
                      </a:r>
                      <a:r>
                        <a:rPr lang="en-US" altLang="ko-KR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</a:t>
                      </a:r>
                      <a:r>
                        <a:rPr lang="ko-KR" altLang="en-US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이상</a:t>
                      </a:r>
                      <a:r>
                        <a:rPr lang="en-US" altLang="ko-KR" sz="16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220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195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220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5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공익보험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개</a:t>
                      </a:r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4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5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7</a:t>
                      </a:r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08867" marR="108867" marT="54434" marB="54434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1067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sz="1800" b="1" dirty="0" smtClean="0"/>
              <a:t>가</a:t>
            </a:r>
            <a:r>
              <a:rPr lang="en-US" altLang="ko-KR" sz="1800" b="1" dirty="0" smtClean="0"/>
              <a:t>. </a:t>
            </a:r>
            <a:r>
              <a:rPr lang="ko-KR" altLang="en-US" sz="1800" b="1" dirty="0" smtClean="0"/>
              <a:t>경영환경 분석 및 전망</a:t>
            </a:r>
            <a:endParaRPr lang="en-US" altLang="ko-KR" sz="1800" b="1" dirty="0" smtClean="0"/>
          </a:p>
          <a:p>
            <a:r>
              <a:rPr lang="ko-KR" altLang="en-US" sz="1800" dirty="0" smtClean="0"/>
              <a:t>그간 우체국보험은 서민보험으로서 저렴한 보험료로 국민 생활 보험보장에 기여해 왔을 뿐 아니라 우편사업의 보편적 서비스 지속에 일조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그러나 우체국보험을 둘러싼 대내외 환경은 예전과는 다른 매우 험난한 상황으로 앞으로가 문제</a:t>
            </a:r>
            <a:endParaRPr lang="en-US" altLang="ko-KR" sz="1800" dirty="0" smtClean="0"/>
          </a:p>
          <a:p>
            <a:pPr lvl="1"/>
            <a:r>
              <a:rPr lang="en-US" altLang="ko-KR" sz="1600" dirty="0" smtClean="0"/>
              <a:t> </a:t>
            </a:r>
            <a:r>
              <a:rPr lang="ko-KR" altLang="en-US" sz="1600" dirty="0" smtClean="0"/>
              <a:t>저금리로 </a:t>
            </a:r>
            <a:r>
              <a:rPr lang="ko-KR" altLang="en-US" sz="1600" dirty="0" err="1" smtClean="0"/>
              <a:t>이차역마진</a:t>
            </a:r>
            <a:r>
              <a:rPr lang="ko-KR" altLang="en-US" sz="1600" dirty="0" smtClean="0"/>
              <a:t> 발생과 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미 </a:t>
            </a:r>
            <a:r>
              <a:rPr lang="en-US" altLang="ko-KR" sz="1600" dirty="0" smtClean="0"/>
              <a:t>FTA </a:t>
            </a:r>
            <a:r>
              <a:rPr lang="ko-KR" altLang="en-US" sz="1600" dirty="0" smtClean="0"/>
              <a:t>체결에 따른 신상품 개발 제한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가입한도 규제 등 경쟁제한 요소를 떠안은 상황에서 보험영업환경마저 악화</a:t>
            </a:r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r>
              <a:rPr lang="ko-KR" altLang="en-US" sz="1800" dirty="0" smtClean="0"/>
              <a:t>이러한 상황에서 우체국보험의 경영환경 진단과 경쟁력 유지를 위한 </a:t>
            </a:r>
            <a:r>
              <a:rPr lang="ko-KR" altLang="en-US" sz="1800" dirty="0" err="1" smtClean="0"/>
              <a:t>대책안</a:t>
            </a:r>
            <a:r>
              <a:rPr lang="ko-KR" altLang="en-US" sz="1800" dirty="0" smtClean="0"/>
              <a:t> 모색은 적절</a:t>
            </a:r>
            <a:endParaRPr lang="en-US" altLang="ko-KR" sz="18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74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</a:t>
            </a:r>
            <a:r>
              <a:rPr lang="ko-KR" altLang="en-US" dirty="0" smtClean="0"/>
              <a:t>개선방안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3954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332133" cy="473763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ko-KR" altLang="en-US" sz="1800" dirty="0" smtClean="0"/>
              <a:t>다만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급변하는 대내외 경영환경을 좀 더 냉철하게 바라볼 필요</a:t>
            </a:r>
            <a:endParaRPr lang="en-US" altLang="ko-KR" sz="1800" dirty="0"/>
          </a:p>
          <a:p>
            <a:pPr>
              <a:lnSpc>
                <a:spcPct val="140000"/>
              </a:lnSpc>
            </a:pPr>
            <a:endParaRPr lang="en-US" altLang="ko-KR" sz="1800" dirty="0" smtClean="0"/>
          </a:p>
          <a:p>
            <a:pPr lvl="0"/>
            <a:r>
              <a:rPr lang="ko-KR" altLang="en-US" sz="1800" dirty="0" smtClean="0"/>
              <a:t>특히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인구고령화 급진전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초저금리</a:t>
            </a:r>
            <a:r>
              <a:rPr lang="ko-KR" altLang="en-US" sz="1800" dirty="0" smtClean="0"/>
              <a:t> 및 저성장 기조</a:t>
            </a:r>
            <a:r>
              <a:rPr lang="en-US" altLang="ko-KR" sz="1800" dirty="0" smtClean="0"/>
              <a:t>, IFRS 4 </a:t>
            </a:r>
            <a:r>
              <a:rPr lang="en-US" altLang="ko-KR" sz="1800" dirty="0" err="1" smtClean="0"/>
              <a:t>PhaseⅡ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도입 등 보험시장을 둘러싼 환경 변화에 초점</a:t>
            </a:r>
            <a:endParaRPr lang="en-US" altLang="ko-KR" sz="1800" dirty="0" smtClean="0"/>
          </a:p>
          <a:p>
            <a:pPr lvl="1"/>
            <a:r>
              <a:rPr lang="en-US" altLang="ko-KR" sz="1600" dirty="0" smtClean="0"/>
              <a:t> </a:t>
            </a:r>
            <a:r>
              <a:rPr lang="ko-KR" altLang="en-US" sz="1600" dirty="0" smtClean="0"/>
              <a:t>보험경영에 비우호적인 거시경제 및 규제환경 조성으로 앞으로 우체국보험의 활로가 예상보다 더욱 험난해질 수 있음을 보다 직시할 필요</a:t>
            </a:r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r>
              <a:rPr lang="ko-KR" altLang="en-US" sz="1800" dirty="0" err="1" smtClean="0"/>
              <a:t>저출산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고령화 진척으로 실질 </a:t>
            </a:r>
            <a:r>
              <a:rPr lang="ko-KR" altLang="en-US" sz="1800" dirty="0" err="1" smtClean="0"/>
              <a:t>보험가입자층이</a:t>
            </a:r>
            <a:r>
              <a:rPr lang="ko-KR" altLang="en-US" sz="1800" dirty="0" smtClean="0"/>
              <a:t> 빠르게 </a:t>
            </a:r>
            <a:r>
              <a:rPr lang="ko-KR" altLang="en-US" sz="1800" dirty="0" err="1" smtClean="0"/>
              <a:t>엷어져가고</a:t>
            </a:r>
            <a:r>
              <a:rPr lang="ko-KR" altLang="en-US" sz="1800" dirty="0" smtClean="0"/>
              <a:t> 있는 추세로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향후 전반적 보험수요기반 축소 불가피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비대해지는 고령층에 대한 </a:t>
            </a:r>
            <a:r>
              <a:rPr lang="ko-KR" altLang="en-US" sz="1600" dirty="0" err="1" smtClean="0"/>
              <a:t>젊은층의</a:t>
            </a:r>
            <a:r>
              <a:rPr lang="ko-KR" altLang="en-US" sz="1600" dirty="0" smtClean="0"/>
              <a:t> 부양비 지출 확대로 보험시장 나아가 금융시장에 유입되는 자금 총량이 줄어들 가능성 </a:t>
            </a:r>
            <a:r>
              <a:rPr lang="ko-KR" altLang="en-US" sz="1600" dirty="0" err="1" smtClean="0"/>
              <a:t>다분</a:t>
            </a:r>
            <a:endParaRPr lang="en-US" altLang="ko-KR" sz="1600" dirty="0" smtClean="0"/>
          </a:p>
          <a:p>
            <a:pPr lvl="2"/>
            <a:r>
              <a:rPr lang="ko-KR" altLang="en-US" dirty="0" smtClean="0"/>
              <a:t>고령화로 경제성장률 하락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생산과 소비 위축으로 보험수요 둔화로 연결</a:t>
            </a:r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75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5505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pic>
        <p:nvPicPr>
          <p:cNvPr id="6" name="내용 개체 틀 5" descr="noname01.bmp"/>
          <p:cNvPicPr>
            <a:picLocks noGrp="1" noChangeAspect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066" y="2139975"/>
            <a:ext cx="7328129" cy="3769758"/>
          </a:xfrm>
        </p:spPr>
      </p:pic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91300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800" y="1439333"/>
            <a:ext cx="7213600" cy="4737630"/>
          </a:xfrm>
        </p:spPr>
        <p:txBody>
          <a:bodyPr>
            <a:noAutofit/>
          </a:bodyPr>
          <a:lstStyle/>
          <a:p>
            <a:r>
              <a:rPr lang="ko-KR" altLang="en-US" sz="1800" dirty="0" smtClean="0"/>
              <a:t>또한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저금리기조 고착화로 보험자산운용수익률 하락과 이로 인한 </a:t>
            </a:r>
            <a:r>
              <a:rPr lang="ko-KR" altLang="en-US" sz="1800" dirty="0" err="1" smtClean="0"/>
              <a:t>이차역마진</a:t>
            </a:r>
            <a:r>
              <a:rPr lang="ko-KR" altLang="en-US" sz="1800" dirty="0" smtClean="0"/>
              <a:t> 확대는 무엇보다 가장 경계해야 할 사항으로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저금리세</a:t>
            </a:r>
            <a:r>
              <a:rPr lang="ko-KR" altLang="en-US" sz="1800" dirty="0" smtClean="0"/>
              <a:t> 극복 여부가 최대 관건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err="1" smtClean="0"/>
              <a:t>이차역마진</a:t>
            </a:r>
            <a:r>
              <a:rPr lang="ko-KR" altLang="en-US" sz="1800" dirty="0" smtClean="0"/>
              <a:t> 발생 예측 시나리오를 </a:t>
            </a:r>
            <a:r>
              <a:rPr lang="ko-KR" altLang="en-US" sz="1800" dirty="0" err="1" smtClean="0"/>
              <a:t>극보수적</a:t>
            </a:r>
            <a:r>
              <a:rPr lang="ko-KR" altLang="en-US" sz="1800" dirty="0" smtClean="0"/>
              <a:t> 가정 하에 재분석하고 이를 토대로 경영수지 전망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보험손익 가정 시 수입보험료 </a:t>
            </a:r>
            <a:r>
              <a:rPr lang="en-US" altLang="ko-KR" sz="1600" dirty="0" smtClean="0"/>
              <a:t>2%</a:t>
            </a:r>
            <a:r>
              <a:rPr lang="ko-KR" altLang="en-US" sz="1600" dirty="0" smtClean="0"/>
              <a:t>대 하락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중도해약에 따른 </a:t>
            </a:r>
            <a:r>
              <a:rPr lang="ko-KR" altLang="en-US" sz="1600" dirty="0" err="1" smtClean="0"/>
              <a:t>해약환급금</a:t>
            </a:r>
            <a:r>
              <a:rPr lang="ko-KR" altLang="en-US" sz="1600" dirty="0" smtClean="0"/>
              <a:t> 지급을 고려한 지급보험금 규모 적용</a:t>
            </a:r>
            <a:endParaRPr lang="en-US" altLang="ko-KR" sz="1600" dirty="0" smtClean="0"/>
          </a:p>
          <a:p>
            <a:pPr lvl="1"/>
            <a:r>
              <a:rPr lang="ko-KR" altLang="en-US" sz="1600" dirty="0" err="1" smtClean="0"/>
              <a:t>보장성보험계약</a:t>
            </a:r>
            <a:r>
              <a:rPr lang="ko-KR" altLang="en-US" sz="1600" dirty="0" smtClean="0"/>
              <a:t> 비중 하락과 보험금 지급 증가에 따른 </a:t>
            </a:r>
            <a:r>
              <a:rPr lang="ko-KR" altLang="en-US" sz="1600" dirty="0" err="1" smtClean="0"/>
              <a:t>손해율</a:t>
            </a:r>
            <a:r>
              <a:rPr lang="ko-KR" altLang="en-US" sz="1600" dirty="0" smtClean="0"/>
              <a:t> 상승요인도 포함해 설정</a:t>
            </a:r>
            <a:endParaRPr lang="en-US" altLang="ko-KR" sz="1600" dirty="0" smtClean="0"/>
          </a:p>
          <a:p>
            <a:pPr lvl="1"/>
            <a:r>
              <a:rPr lang="ko-KR" altLang="en-US" sz="1600" dirty="0" err="1" smtClean="0"/>
              <a:t>이자율차</a:t>
            </a:r>
            <a:r>
              <a:rPr lang="ko-KR" altLang="en-US" sz="1600" dirty="0" smtClean="0"/>
              <a:t> 가정도 </a:t>
            </a:r>
            <a:r>
              <a:rPr lang="ko-KR" altLang="en-US" sz="1600" dirty="0" err="1" smtClean="0"/>
              <a:t>국고채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10</a:t>
            </a:r>
            <a:r>
              <a:rPr lang="ko-KR" altLang="en-US" sz="1600" dirty="0" smtClean="0"/>
              <a:t>년 금리</a:t>
            </a:r>
            <a:r>
              <a:rPr lang="en-US" altLang="ko-KR" sz="1600" dirty="0" smtClean="0"/>
              <a:t>(1.76%)</a:t>
            </a:r>
            <a:r>
              <a:rPr lang="ko-KR" altLang="en-US" sz="1600" dirty="0" smtClean="0"/>
              <a:t>보다 더 보수적으로 적용</a:t>
            </a:r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68327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399867" cy="4737630"/>
          </a:xfrm>
        </p:spPr>
        <p:txBody>
          <a:bodyPr>
            <a:noAutofit/>
          </a:bodyPr>
          <a:lstStyle/>
          <a:p>
            <a:r>
              <a:rPr lang="ko-KR" altLang="en-US" sz="1800" dirty="0" smtClean="0"/>
              <a:t>보험부채시가평가가 골자인 </a:t>
            </a:r>
            <a:r>
              <a:rPr lang="en-US" altLang="ko-KR" sz="1800" dirty="0" smtClean="0"/>
              <a:t>IFRS 4 </a:t>
            </a:r>
            <a:r>
              <a:rPr lang="en-US" altLang="ko-KR" sz="1800" dirty="0" err="1" smtClean="0"/>
              <a:t>PhaseⅡ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도입과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금융당국의 보험산업 경쟁력강화 </a:t>
            </a:r>
            <a:r>
              <a:rPr lang="ko-KR" altLang="en-US" sz="1800" dirty="0" err="1" smtClean="0"/>
              <a:t>로드맵</a:t>
            </a:r>
            <a:r>
              <a:rPr lang="ko-KR" altLang="en-US" sz="1800" dirty="0" smtClean="0"/>
              <a:t> 추진 등 규제변화에 대한 보다 치밀한 전략적 대응 전개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무엇보다 보험부채시가평가는 막대한 자본금 확충을 요구하는바</a:t>
            </a:r>
            <a:r>
              <a:rPr lang="en-US" altLang="ko-KR" sz="1600" dirty="0" smtClean="0"/>
              <a:t>, IFRS 4 </a:t>
            </a:r>
            <a:r>
              <a:rPr lang="en-US" altLang="ko-KR" sz="1600" dirty="0" err="1" smtClean="0"/>
              <a:t>PhaseⅡ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도입은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가능한 잠정적으로 연기하는 방안도 진중히 검토할 필요</a:t>
            </a:r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r>
              <a:rPr lang="ko-KR" altLang="en-US" sz="1800" dirty="0" smtClean="0"/>
              <a:t>이와 함께 금융위의 보험상품 및 보험가격 규제 완화로 보험시장 내 경쟁이 격화될 것에 대비해 현 시점에서 우체국보험의 시장우위요소에 대한 재점검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예컨대</a:t>
            </a:r>
            <a:r>
              <a:rPr lang="en-US" altLang="ko-KR" sz="1600" dirty="0" smtClean="0"/>
              <a:t>, 2015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월 자체 우체국보험 분야별 경쟁력 평가에서 총자산과 수입보험료 규모에 대해 상위 점수를 부여한 것은 현재 </a:t>
            </a:r>
            <a:r>
              <a:rPr lang="ko-KR" altLang="en-US" sz="1600" dirty="0" err="1" smtClean="0"/>
              <a:t>생보시장</a:t>
            </a:r>
            <a:r>
              <a:rPr lang="ko-KR" altLang="en-US" sz="1600" dirty="0" smtClean="0"/>
              <a:t> 변화가 반영되지 않은 평가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시장 환경 변화로 우체국보험의 시장 내 </a:t>
            </a:r>
            <a:r>
              <a:rPr lang="en-US" altLang="ko-KR" sz="1600" dirty="0" smtClean="0"/>
              <a:t>5</a:t>
            </a:r>
            <a:r>
              <a:rPr lang="ko-KR" altLang="en-US" sz="1600" dirty="0" smtClean="0"/>
              <a:t>위 유지가 어려울 가능성</a:t>
            </a:r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55416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800" y="1439333"/>
            <a:ext cx="7366000" cy="47376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o-KR" altLang="en-US" b="1" dirty="0" smtClean="0"/>
              <a:t>나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미래 지속성장 구축</a:t>
            </a:r>
            <a:endParaRPr lang="en-US" altLang="ko-KR" b="1" dirty="0" smtClean="0"/>
          </a:p>
          <a:p>
            <a:pPr marL="457200" indent="-45720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채널다각화</a:t>
            </a:r>
            <a:endParaRPr lang="en-US" altLang="ko-KR" dirty="0" smtClean="0"/>
          </a:p>
          <a:p>
            <a:r>
              <a:rPr lang="ko-KR" altLang="en-US" dirty="0" smtClean="0"/>
              <a:t>채널 다양화로 고객접점 확대를 통한 보험영업 강화 추진은 긍정적으로 평가되나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몇 가지는 숙고 필요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먼저 </a:t>
            </a:r>
            <a:r>
              <a:rPr lang="en-US" altLang="ko-KR" dirty="0" smtClean="0"/>
              <a:t>ICT </a:t>
            </a:r>
            <a:r>
              <a:rPr lang="ko-KR" altLang="en-US" dirty="0" smtClean="0"/>
              <a:t>채널 활성화는 </a:t>
            </a:r>
            <a:r>
              <a:rPr lang="ko-KR" altLang="en-US" dirty="0" err="1" smtClean="0"/>
              <a:t>민영사와의</a:t>
            </a:r>
            <a:r>
              <a:rPr lang="ko-KR" altLang="en-US" dirty="0" smtClean="0"/>
              <a:t> 시장경쟁에서 필요한 포석이나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관련 시스템 구축에 따른 사업비 증가와 기존 채널과의 마찰 해소 방안이 전제 사안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인터넷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이용 고객에 대한 포인트 부여가 실제 시장에서 어느 정도 매력도가 있을지 의문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동일 또는 유사 보장상품에 대한 </a:t>
            </a:r>
            <a:r>
              <a:rPr lang="en-US" altLang="ko-KR" dirty="0" smtClean="0"/>
              <a:t>ICT </a:t>
            </a:r>
            <a:r>
              <a:rPr lang="ko-KR" altLang="en-US" dirty="0" smtClean="0"/>
              <a:t>채널과 </a:t>
            </a:r>
            <a:r>
              <a:rPr lang="en-US" altLang="ko-KR" dirty="0" smtClean="0"/>
              <a:t>FC </a:t>
            </a:r>
            <a:r>
              <a:rPr lang="ko-KR" altLang="en-US" dirty="0" smtClean="0"/>
              <a:t>채널 간의 가격 차등이</a:t>
            </a:r>
            <a:r>
              <a:rPr lang="en-US" altLang="ko-KR" dirty="0" smtClean="0"/>
              <a:t> FC </a:t>
            </a:r>
            <a:r>
              <a:rPr lang="ko-KR" altLang="en-US" dirty="0" smtClean="0"/>
              <a:t>채널의 수익 감소로 이어져 </a:t>
            </a:r>
            <a:r>
              <a:rPr lang="en-US" altLang="ko-KR" dirty="0" smtClean="0"/>
              <a:t>FC</a:t>
            </a:r>
            <a:r>
              <a:rPr lang="ko-KR" altLang="en-US" dirty="0" smtClean="0"/>
              <a:t>의 반발과 이탈을 야기할 소지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79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73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1)</a:t>
            </a:r>
            <a:r>
              <a:rPr lang="ko-KR" altLang="en-US" dirty="0" err="1" smtClean="0"/>
              <a:t>보편적서비스</a:t>
            </a:r>
            <a:r>
              <a:rPr lang="ko-KR" altLang="en-US" dirty="0" smtClean="0"/>
              <a:t> 안정적 제공기반 마련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재원보전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5851570"/>
              </p:ext>
            </p:extLst>
          </p:nvPr>
        </p:nvGraphicFramePr>
        <p:xfrm>
          <a:off x="1875364" y="2232022"/>
          <a:ext cx="6574368" cy="372504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우편 적자구조 및 전망을 감안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보편적서비스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안정적 제공을 위해 브랜드 사용료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요금조정 자율성 확보 등 근본적인 대책 필요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브랜드 사용료 확대 징수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요금조정 자율성 확보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③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일반회계 전출 기준 조정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: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예특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이익금의 일반회계 전출기준을 법인세 또는 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법인세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+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배당률의 기준 적용으로 전출규모 완화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20000"/>
                        </a:lnSpc>
                      </a:pPr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208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250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300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34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1600" dirty="0" smtClean="0"/>
              <a:t>기존 </a:t>
            </a:r>
            <a:r>
              <a:rPr lang="en-US" altLang="ko-KR" sz="1600" dirty="0" smtClean="0"/>
              <a:t>FC</a:t>
            </a:r>
            <a:r>
              <a:rPr lang="ko-KR" altLang="en-US" sz="1600" dirty="0" smtClean="0"/>
              <a:t>의 고능률화와 </a:t>
            </a:r>
            <a:r>
              <a:rPr lang="en-US" altLang="ko-KR" sz="1600" dirty="0" smtClean="0"/>
              <a:t>FC </a:t>
            </a:r>
            <a:r>
              <a:rPr lang="ko-KR" altLang="en-US" sz="1600" dirty="0" smtClean="0"/>
              <a:t>이탈 억제가 신규 채널 확대보다 중요</a:t>
            </a:r>
            <a:endParaRPr lang="en-US" altLang="ko-KR" sz="1600" dirty="0" smtClean="0"/>
          </a:p>
          <a:p>
            <a:pPr lvl="1"/>
            <a:r>
              <a:rPr lang="en-US" altLang="ko-KR" dirty="0" smtClean="0"/>
              <a:t>FC </a:t>
            </a:r>
            <a:r>
              <a:rPr lang="ko-KR" altLang="en-US" dirty="0" smtClean="0"/>
              <a:t>채널을 고객과 실시간 대면으로 단순 보험가입 유도를 넘어 우체국보험의 신뢰도 나아가 우정사업에 대한 고객 이미지 형성에 큰 영향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똑똑해진 고객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신속편리를 추구하는 고객에게 한발 빨리 다가갈 수 있는 채널 접점 구축이 긴요</a:t>
            </a:r>
            <a:endParaRPr lang="en-US" altLang="ko-KR" dirty="0" smtClean="0"/>
          </a:p>
          <a:p>
            <a:pPr lvl="2"/>
            <a:r>
              <a:rPr lang="en-US" altLang="ko-KR" kern="0" dirty="0" smtClean="0">
                <a:latin typeface="+mn-ea"/>
              </a:rPr>
              <a:t>’</a:t>
            </a:r>
            <a:r>
              <a:rPr lang="ko-KR" altLang="en-US" dirty="0" err="1" smtClean="0"/>
              <a:t>보험다모아</a:t>
            </a:r>
            <a:r>
              <a:rPr lang="en-US" altLang="ko-KR" kern="0" dirty="0" smtClean="0">
                <a:latin typeface="+mn-ea"/>
              </a:rPr>
              <a:t>’</a:t>
            </a:r>
            <a:r>
              <a:rPr lang="ko-KR" altLang="en-US" dirty="0" smtClean="0"/>
              <a:t> 출범으로 보험가격 비교사이트 공식화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보험소비자의 정보 </a:t>
            </a:r>
            <a:r>
              <a:rPr lang="ko-KR" altLang="en-US" dirty="0" err="1" smtClean="0"/>
              <a:t>습득력은</a:t>
            </a:r>
            <a:r>
              <a:rPr lang="ko-KR" altLang="en-US" dirty="0" smtClean="0"/>
              <a:t> 날로 증대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조만간 보험상품 비교부터 실제 보험계약 체결까지 </a:t>
            </a:r>
            <a:r>
              <a:rPr lang="ko-KR" altLang="en-US" dirty="0" err="1" smtClean="0"/>
              <a:t>원스톱으로</a:t>
            </a:r>
            <a:r>
              <a:rPr lang="ko-KR" altLang="en-US" dirty="0" smtClean="0"/>
              <a:t> 이루어지는 시장환경이 만들어질 전망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FC </a:t>
            </a:r>
            <a:r>
              <a:rPr lang="ko-KR" altLang="en-US" dirty="0" smtClean="0"/>
              <a:t>채널 교육 프로그램 강화와 일선 </a:t>
            </a:r>
            <a:r>
              <a:rPr lang="en-US" altLang="ko-KR" dirty="0" smtClean="0"/>
              <a:t>FC </a:t>
            </a:r>
            <a:r>
              <a:rPr lang="ko-KR" altLang="en-US" dirty="0" smtClean="0"/>
              <a:t>우대정책으로 유능 </a:t>
            </a:r>
            <a:r>
              <a:rPr lang="en-US" altLang="ko-KR" dirty="0" smtClean="0"/>
              <a:t>FC</a:t>
            </a:r>
            <a:r>
              <a:rPr lang="ko-KR" altLang="en-US" dirty="0" smtClean="0"/>
              <a:t>의 이탈 억제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55750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따라서 기존 </a:t>
            </a:r>
            <a:r>
              <a:rPr lang="en-US" altLang="ko-KR" dirty="0" smtClean="0"/>
              <a:t>FC </a:t>
            </a:r>
            <a:r>
              <a:rPr lang="ko-KR" altLang="en-US" dirty="0" smtClean="0"/>
              <a:t>채널은 </a:t>
            </a:r>
            <a:r>
              <a:rPr lang="ko-KR" altLang="en-US" dirty="0" err="1" smtClean="0"/>
              <a:t>고능률화로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신형 </a:t>
            </a:r>
            <a:r>
              <a:rPr lang="en-US" altLang="ko-KR" dirty="0" smtClean="0"/>
              <a:t>ICT </a:t>
            </a:r>
            <a:r>
              <a:rPr lang="ko-KR" altLang="en-US" dirty="0" smtClean="0"/>
              <a:t>채널은 </a:t>
            </a:r>
            <a:r>
              <a:rPr lang="ko-KR" altLang="en-US" dirty="0" smtClean="0">
                <a:solidFill>
                  <a:schemeClr val="tx1"/>
                </a:solidFill>
              </a:rPr>
              <a:t>틈새시장 공략의 전문화를 </a:t>
            </a:r>
            <a:r>
              <a:rPr lang="ko-KR" altLang="en-US" dirty="0" smtClean="0"/>
              <a:t>꾀하는 </a:t>
            </a:r>
            <a:r>
              <a:rPr lang="en-US" altLang="ko-KR" dirty="0" smtClean="0"/>
              <a:t>two-track </a:t>
            </a:r>
            <a:r>
              <a:rPr lang="ko-KR" altLang="en-US" dirty="0" smtClean="0"/>
              <a:t>전략 추진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기존 </a:t>
            </a:r>
            <a:r>
              <a:rPr lang="en-US" altLang="ko-KR" dirty="0" smtClean="0"/>
              <a:t>FC</a:t>
            </a:r>
            <a:r>
              <a:rPr lang="ko-KR" altLang="en-US" dirty="0" smtClean="0"/>
              <a:t>는 안정적 판로 개척과 우체국보험 브랜드 전파를 통한 고객기반 확대 도모</a:t>
            </a:r>
            <a:r>
              <a:rPr lang="en-US" altLang="ko-KR" dirty="0" smtClean="0"/>
              <a:t>, ICT </a:t>
            </a:r>
            <a:r>
              <a:rPr lang="ko-KR" altLang="en-US" dirty="0" smtClean="0"/>
              <a:t>채널은 잠재 고객층 발굴과 젊은 고객층 유인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ICT </a:t>
            </a:r>
            <a:r>
              <a:rPr lang="ko-KR" altLang="en-US" dirty="0" smtClean="0"/>
              <a:t>채널은 단순한 </a:t>
            </a:r>
            <a:r>
              <a:rPr lang="en-US" altLang="ko-KR" dirty="0" smtClean="0"/>
              <a:t>Me-too </a:t>
            </a:r>
            <a:r>
              <a:rPr lang="ko-KR" altLang="en-US" dirty="0" smtClean="0"/>
              <a:t>전략</a:t>
            </a:r>
            <a:r>
              <a:rPr lang="en-US" altLang="ko-KR" dirty="0" smtClean="0"/>
              <a:t> </a:t>
            </a:r>
            <a:r>
              <a:rPr lang="ko-KR" altLang="en-US" dirty="0" smtClean="0"/>
              <a:t>차원에서 벗어나 금융 </a:t>
            </a:r>
            <a:r>
              <a:rPr lang="en-US" altLang="ko-KR" dirty="0" smtClean="0"/>
              <a:t>BM </a:t>
            </a:r>
            <a:r>
              <a:rPr lang="ko-KR" altLang="en-US" dirty="0" smtClean="0"/>
              <a:t>특허를 받을 수 있는 수준으로 개발해 운영하는 것을 지향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한편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우체국 </a:t>
            </a:r>
            <a:r>
              <a:rPr lang="ko-KR" altLang="en-US" dirty="0" err="1" smtClean="0"/>
              <a:t>다이렉트</a:t>
            </a:r>
            <a:r>
              <a:rPr lang="ko-KR" altLang="en-US" dirty="0" smtClean="0"/>
              <a:t> 보험 개발 운영 시 동일 고객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시장 중복에 기인한 기존 </a:t>
            </a:r>
            <a:r>
              <a:rPr lang="en-US" altLang="ko-KR" dirty="0" smtClean="0"/>
              <a:t>FC</a:t>
            </a:r>
            <a:r>
              <a:rPr lang="ko-KR" altLang="en-US" dirty="0" smtClean="0"/>
              <a:t>와의 마찰과 갈등 문제 </a:t>
            </a:r>
            <a:r>
              <a:rPr lang="ko-KR" altLang="en-US" dirty="0" err="1" smtClean="0"/>
              <a:t>해소책</a:t>
            </a:r>
            <a:r>
              <a:rPr lang="ko-KR" altLang="en-US" dirty="0" smtClean="0"/>
              <a:t> 중요</a:t>
            </a:r>
            <a:endParaRPr lang="en-US" altLang="ko-KR" dirty="0" smtClean="0"/>
          </a:p>
          <a:p>
            <a:pPr lvl="1"/>
            <a:r>
              <a:rPr lang="ko-KR" altLang="en-US" dirty="0" err="1" smtClean="0">
                <a:solidFill>
                  <a:schemeClr val="tx1"/>
                </a:solidFill>
              </a:rPr>
              <a:t>다이렉트보험</a:t>
            </a:r>
            <a:r>
              <a:rPr lang="ko-KR" altLang="en-US" dirty="0" smtClean="0">
                <a:solidFill>
                  <a:schemeClr val="tx1"/>
                </a:solidFill>
              </a:rPr>
              <a:t> 상품과의 오프라인 상품간의 가격 차등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고객 이탈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성과보상 축소 등 </a:t>
            </a:r>
            <a:r>
              <a:rPr lang="en-US" altLang="ko-KR" dirty="0" smtClean="0">
                <a:solidFill>
                  <a:schemeClr val="tx1"/>
                </a:solidFill>
              </a:rPr>
              <a:t>FC </a:t>
            </a:r>
            <a:r>
              <a:rPr lang="ko-KR" altLang="en-US" dirty="0" smtClean="0">
                <a:solidFill>
                  <a:schemeClr val="tx1"/>
                </a:solidFill>
              </a:rPr>
              <a:t>채널의 불만 해소를 위한 사전 준비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9448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err="1" smtClean="0"/>
              <a:t>빅데이터</a:t>
            </a:r>
            <a:r>
              <a:rPr lang="ko-KR" altLang="en-US" dirty="0" smtClean="0"/>
              <a:t> 분석 시스템 구축을 통한 </a:t>
            </a:r>
            <a:r>
              <a:rPr lang="en-US" altLang="ko-KR" dirty="0" smtClean="0"/>
              <a:t>Up-selling </a:t>
            </a:r>
            <a:r>
              <a:rPr lang="ko-KR" altLang="en-US" dirty="0" smtClean="0"/>
              <a:t>추진은</a:t>
            </a:r>
            <a:r>
              <a:rPr lang="ko-KR" altLang="en-US" b="1" i="1" u="sng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바람직하나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현재 포트폴리오에 추가로 덧붙여 판매할 상품 여력이 많을지 의문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빅데이터</a:t>
            </a:r>
            <a:r>
              <a:rPr lang="ko-KR" altLang="en-US" dirty="0" smtClean="0"/>
              <a:t> 분석 시스템 구축에 따른 비용 지출 대비 </a:t>
            </a:r>
            <a:r>
              <a:rPr lang="en-US" altLang="ko-KR" dirty="0" smtClean="0"/>
              <a:t>Up-selling</a:t>
            </a:r>
            <a:r>
              <a:rPr lang="ko-KR" altLang="en-US" dirty="0" smtClean="0"/>
              <a:t> 등을 통한 수익 분석을 통해 진단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우편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예금 연계상품 확대는 금융복합화 추세에 부합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배당금을 활용한 우체국쇼핑몰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경조금 대체 등은 긍정적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연계 상품에 대한 고객 홍보와 활용방법 등에 대해 적극 전파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은행 이자로 </a:t>
            </a:r>
            <a:r>
              <a:rPr lang="ko-KR" altLang="en-US" dirty="0" err="1" smtClean="0"/>
              <a:t>단품</a:t>
            </a:r>
            <a:r>
              <a:rPr lang="ko-KR" altLang="en-US" dirty="0" smtClean="0"/>
              <a:t> 보험상품 가입하는 방안도 검토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05473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상품개발</a:t>
            </a:r>
            <a:endParaRPr lang="en-US" altLang="ko-KR" dirty="0" smtClean="0"/>
          </a:p>
          <a:p>
            <a:r>
              <a:rPr lang="ko-KR" altLang="en-US" dirty="0" smtClean="0"/>
              <a:t>우체국보험에 우호적이지 않은 시장환경이 조성되고 있는 상황에서 신규 상품개발이 원천적으로 제한되고 있다는 것이 가장 큰 걸림돌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하지만 기존 상품 개편과 담보위험 조정 등을 통한 상품경쟁력 강화 가능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상품차별화 전략으로 가입 편리성과 신속성에 초점을 과중하게 맞추면 자칫 </a:t>
            </a:r>
            <a:r>
              <a:rPr lang="ko-KR" altLang="en-US" dirty="0" err="1" smtClean="0"/>
              <a:t>사차손</a:t>
            </a:r>
            <a:r>
              <a:rPr lang="ko-KR" altLang="en-US" dirty="0" smtClean="0"/>
              <a:t> 확대 우려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『</a:t>
            </a:r>
            <a:r>
              <a:rPr lang="ko-KR" altLang="en-US" dirty="0" smtClean="0"/>
              <a:t>쉽고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편리하고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가격과 서비스에서 민영보험보다 유리하게</a:t>
            </a:r>
            <a:r>
              <a:rPr lang="en-US" altLang="ko-KR" dirty="0" smtClean="0"/>
              <a:t>』</a:t>
            </a:r>
            <a:r>
              <a:rPr lang="ko-KR" altLang="en-US" dirty="0" smtClean="0"/>
              <a:t>라는 간편보험의 기본 컨셉은 동의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그러나 가입심사까지 더 간소화하는 방향으로 이어질 경우 위험률차손익 악화는 불가피</a:t>
            </a:r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4222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따라서 적정한 수준의 간편가입 절차 운영이 </a:t>
            </a:r>
            <a:r>
              <a:rPr lang="ko-KR" altLang="en-US" dirty="0" err="1" smtClean="0"/>
              <a:t>바람직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투자환경 악화로 이차손익관리에 어려움을 겪을 것이 예상되는 상황에서 </a:t>
            </a:r>
            <a:r>
              <a:rPr lang="ko-KR" altLang="en-US" dirty="0" err="1" smtClean="0"/>
              <a:t>사차손익</a:t>
            </a:r>
            <a:r>
              <a:rPr lang="ko-KR" altLang="en-US" dirty="0" smtClean="0"/>
              <a:t> 관리 부담까지 떠안지 않도록 조절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또한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우체국보험의 </a:t>
            </a:r>
            <a:r>
              <a:rPr lang="ko-KR" altLang="en-US" dirty="0" err="1" smtClean="0"/>
              <a:t>손해율</a:t>
            </a:r>
            <a:r>
              <a:rPr lang="ko-KR" altLang="en-US" dirty="0" smtClean="0"/>
              <a:t> 악화와 수익성 저하 차단이라는 관점에서는 </a:t>
            </a:r>
            <a:r>
              <a:rPr lang="ko-KR" altLang="en-US" dirty="0" err="1" smtClean="0"/>
              <a:t>노후실손보험</a:t>
            </a:r>
            <a:r>
              <a:rPr lang="ko-KR" altLang="en-US" dirty="0" smtClean="0"/>
              <a:t> 개발 판매는 재고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의료기술의 발전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의료비 상승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평균여명 </a:t>
            </a:r>
            <a:r>
              <a:rPr lang="ko-KR" altLang="en-US" dirty="0" smtClean="0"/>
              <a:t>연장 그리고 보험사기 증가 등으로 인해 </a:t>
            </a:r>
            <a:r>
              <a:rPr lang="ko-KR" altLang="en-US" dirty="0" err="1" smtClean="0"/>
              <a:t>실손건강보험의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손해율은</a:t>
            </a:r>
            <a:r>
              <a:rPr lang="ko-KR" altLang="en-US" dirty="0" smtClean="0"/>
              <a:t> 앞으로 치솟을 수밖에 없는 상황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민영보험 역시 이미 </a:t>
            </a:r>
            <a:r>
              <a:rPr lang="ko-KR" altLang="en-US" dirty="0" err="1" smtClean="0"/>
              <a:t>실손건강보험의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손해율이</a:t>
            </a:r>
            <a:r>
              <a:rPr lang="ko-KR" altLang="en-US" dirty="0" smtClean="0"/>
              <a:t> 급격히 악화되고 있는 상태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일본의 경우 손해보험회사마저 </a:t>
            </a:r>
            <a:r>
              <a:rPr lang="ko-KR" altLang="en-US" dirty="0" err="1" smtClean="0"/>
              <a:t>실손건강보험의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손해율</a:t>
            </a:r>
            <a:r>
              <a:rPr lang="ko-KR" altLang="en-US" dirty="0" smtClean="0"/>
              <a:t> 급상승을 우려해 </a:t>
            </a:r>
            <a:r>
              <a:rPr lang="ko-KR" altLang="en-US" dirty="0" err="1" smtClean="0"/>
              <a:t>실손보험상품</a:t>
            </a:r>
            <a:r>
              <a:rPr lang="ko-KR" altLang="en-US" dirty="0" smtClean="0"/>
              <a:t> 판매보다는 </a:t>
            </a:r>
            <a:r>
              <a:rPr lang="ko-KR" altLang="en-US" dirty="0" err="1" smtClean="0"/>
              <a:t>정액형</a:t>
            </a:r>
            <a:r>
              <a:rPr lang="ko-KR" altLang="en-US" dirty="0" smtClean="0"/>
              <a:t> 건강보험상품 판매로 전환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24369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endParaRPr lang="en-US" altLang="ko-KR" b="1" dirty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한편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보험료 신용카드 결제는 정부 정책에 역행과 신뢰성이 훼손되지 않는 범위 내에서 시행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보험경영 안정성을 유지하는 동시에 소비자 이익 도모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보험료 신용카드 결제수수료 부담으로 인한 경영수지 악화 고려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결제수수료 비용 발생이 </a:t>
            </a:r>
            <a:r>
              <a:rPr lang="ko-KR" altLang="en-US" dirty="0" err="1" smtClean="0"/>
              <a:t>비차손익에</a:t>
            </a:r>
            <a:r>
              <a:rPr lang="ko-KR" altLang="en-US" dirty="0" smtClean="0"/>
              <a:t> 영향을 줘 종국에는 보험료 인상 요인 발생 초래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전체 계약자의 편익을 줄이는 합성의 오류 발생 우려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2221" y="1369023"/>
            <a:ext cx="7076661" cy="1678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ts val="1000"/>
              </a:spcBef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※ </a:t>
            </a:r>
            <a:r>
              <a:rPr lang="ko-KR" altLang="en-US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미국 </a:t>
            </a:r>
            <a:r>
              <a:rPr lang="en-US" altLang="ko-KR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Prudential </a:t>
            </a:r>
            <a:r>
              <a:rPr lang="ko-KR" altLang="en-US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건강보험사업 포기 사례</a:t>
            </a:r>
            <a:endParaRPr lang="en-US" altLang="ko-KR" u="sng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Font typeface="-윤고딕130" panose="02030504000101010101" pitchFamily="18" charset="-127"/>
              <a:buChar char="□"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75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 자회사형태로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의료실손사업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 진출→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90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년대 이후 막대한 손실 발생 →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99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 사업 포기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Font typeface="-윤고딕130" panose="02030504000101010101" pitchFamily="18" charset="-127"/>
              <a:buChar char="□"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95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~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99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년 사이 건강보험사업 누적손실액만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25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억 달러 기록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94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보험심사 및 보험사기 대응</a:t>
            </a:r>
            <a:endParaRPr lang="en-US" altLang="ko-KR" dirty="0" smtClean="0"/>
          </a:p>
          <a:p>
            <a:r>
              <a:rPr lang="ko-KR" altLang="en-US" dirty="0" smtClean="0"/>
              <a:t>스마트 보험심사를 통한 </a:t>
            </a:r>
            <a:r>
              <a:rPr lang="ko-KR" altLang="en-US" dirty="0" err="1" smtClean="0"/>
              <a:t>원스톱</a:t>
            </a:r>
            <a:r>
              <a:rPr lang="ko-KR" altLang="en-US" dirty="0" smtClean="0"/>
              <a:t> 처리와 심사조직 정비는 보험심사 체계 개편 관점에서 논의 가능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심사전담 자회사 설립으로 보험심사의 효율화와 체계적 심사를 통한 역선택 차단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일본생명의 경우 계약심사는 자회사를 통해 매우 엄격히 심사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위험률차손익을 심사할 때부터 관리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보험심사 자회사 설립은 우체국보험의 사업비 절감에도 효과 기대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r>
              <a:rPr lang="ko-KR" altLang="en-US" dirty="0" smtClean="0"/>
              <a:t>보험사기 대응체계 구축도 매우 시급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보험사기 전담조직 확대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전문가 활용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9328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b="1" dirty="0" smtClean="0"/>
              <a:t>다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수익구조 안정화</a:t>
            </a:r>
            <a:endParaRPr lang="en-US" altLang="ko-KR" b="1" dirty="0" smtClean="0"/>
          </a:p>
          <a:p>
            <a:pPr marL="457200" indent="-45720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계약자배당 배분기준</a:t>
            </a:r>
            <a:endParaRPr lang="en-US" altLang="ko-KR" dirty="0" smtClean="0"/>
          </a:p>
          <a:p>
            <a:r>
              <a:rPr lang="ko-KR" altLang="en-US" dirty="0" smtClean="0"/>
              <a:t>국영보험으로 우체국보험의 수익구조 안정화는 국민세금과 연결되는 중요한 문제로 손익관리에 집중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이러한 점에서 내재가치</a:t>
            </a:r>
            <a:r>
              <a:rPr lang="en-US" altLang="ko-KR" dirty="0" smtClean="0"/>
              <a:t>(Embedded Value)</a:t>
            </a:r>
            <a:r>
              <a:rPr lang="ko-KR" altLang="en-US" dirty="0" smtClean="0"/>
              <a:t>를 기반으로 한 경영수지 목표 설정과 중장기 전략 도출은 긍정적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유배당상품의 </a:t>
            </a:r>
            <a:r>
              <a:rPr lang="ko-KR" altLang="en-US" dirty="0" smtClean="0">
                <a:solidFill>
                  <a:schemeClr val="tx1"/>
                </a:solidFill>
              </a:rPr>
              <a:t>계약자와 배당비율 </a:t>
            </a:r>
            <a:r>
              <a:rPr lang="ko-KR" altLang="en-US" dirty="0" smtClean="0"/>
              <a:t>조정은 신중한 접근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유배당상품의 배당기준 설정 시 계약자 지분 축소는 자칫 서민의 정당한 몫에 대한 반대여론에 </a:t>
            </a:r>
            <a:r>
              <a:rPr lang="ko-KR" altLang="en-US" dirty="0" err="1" smtClean="0"/>
              <a:t>휘몰릴</a:t>
            </a:r>
            <a:r>
              <a:rPr lang="ko-KR" altLang="en-US" dirty="0" smtClean="0"/>
              <a:t> 가능성을 충분히 감안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6773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우체국보험의 재무건전성 유지와 계약자 이익 침해가 되지 않는 범위 내에서 계약자지분을 균형 있게 설정해야만 분란소지 차단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유배당보험</a:t>
            </a:r>
            <a:r>
              <a:rPr lang="ko-KR" altLang="en-US" dirty="0" smtClean="0"/>
              <a:t> 판매규모별로 계약자 지분 </a:t>
            </a:r>
            <a:r>
              <a:rPr lang="ko-KR" altLang="en-US" dirty="0" err="1" smtClean="0"/>
              <a:t>배분기준별</a:t>
            </a:r>
            <a:r>
              <a:rPr lang="ko-KR" altLang="en-US" dirty="0" smtClean="0"/>
              <a:t> 수지차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계약자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인당 및 </a:t>
            </a:r>
            <a:r>
              <a:rPr lang="ko-KR" altLang="en-US" dirty="0" err="1" smtClean="0"/>
              <a:t>계약건당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배당액</a:t>
            </a:r>
            <a:r>
              <a:rPr lang="ko-KR" altLang="en-US" dirty="0" smtClean="0"/>
              <a:t> 차이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</a:t>
            </a:r>
            <a:r>
              <a:rPr lang="ko-KR" altLang="en-US" dirty="0" err="1" smtClean="0"/>
              <a:t>시나리오별로</a:t>
            </a:r>
            <a:r>
              <a:rPr lang="ko-KR" altLang="en-US" dirty="0" smtClean="0"/>
              <a:t> 산출해 우체국과 계약자가 모두 용인할 수 있는 범위의 지분 배분기준 설정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우체국보험의 재무건전성이 어느 정도 안정권에 들어설 때까지는 수지 상황을 고려하면서 점진적으로 </a:t>
            </a:r>
            <a:r>
              <a:rPr lang="ko-KR" altLang="en-US" dirty="0" err="1" smtClean="0"/>
              <a:t>계약자지분율을</a:t>
            </a:r>
            <a:r>
              <a:rPr lang="ko-KR" altLang="en-US" dirty="0" smtClean="0"/>
              <a:t> 상향하는 방법 고려 가능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이는 우체국보험의 지속운영과 국민 혈세 누수 차단 차원에서 재무건전성 확보에 무게중심을 두는 것으로 궁극적으로 계약자이익에도 부합될 수 있다는 데 근거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88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20808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altLang="ko-KR" dirty="0" smtClean="0"/>
              <a:t>2) </a:t>
            </a:r>
            <a:r>
              <a:rPr lang="ko-KR" altLang="en-US" dirty="0" err="1" smtClean="0"/>
              <a:t>손해율</a:t>
            </a:r>
            <a:r>
              <a:rPr lang="ko-KR" altLang="en-US" dirty="0" smtClean="0"/>
              <a:t> 관리</a:t>
            </a:r>
            <a:endParaRPr lang="en-US" altLang="ko-KR" dirty="0" smtClean="0"/>
          </a:p>
          <a:p>
            <a:r>
              <a:rPr lang="ko-KR" altLang="en-US" dirty="0" smtClean="0"/>
              <a:t>손익관리에서 단기적으로 제일 시급한 것이 바로 </a:t>
            </a:r>
            <a:r>
              <a:rPr lang="ko-KR" altLang="en-US" dirty="0" err="1" smtClean="0"/>
              <a:t>실손보험에</a:t>
            </a:r>
            <a:r>
              <a:rPr lang="ko-KR" altLang="en-US" dirty="0" smtClean="0"/>
              <a:t> 대한 </a:t>
            </a:r>
            <a:r>
              <a:rPr lang="ko-KR" altLang="en-US" dirty="0" err="1" smtClean="0"/>
              <a:t>손해율</a:t>
            </a:r>
            <a:r>
              <a:rPr lang="ko-KR" altLang="en-US" dirty="0" smtClean="0"/>
              <a:t> 관리로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이에 대한 대응방안 마련 필요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실손보험</a:t>
            </a:r>
            <a:r>
              <a:rPr lang="ko-KR" altLang="en-US" dirty="0" smtClean="0"/>
              <a:t> 판매 축소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실손보험료율</a:t>
            </a:r>
            <a:r>
              <a:rPr lang="ko-KR" altLang="en-US" dirty="0" smtClean="0"/>
              <a:t> 갱신주기 단축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단품</a:t>
            </a:r>
            <a:r>
              <a:rPr lang="ko-KR" altLang="en-US" dirty="0" smtClean="0"/>
              <a:t> 및 정액보험으로 전환 등 검토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국제회계기준 도입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국제회계기준 도입 준비는 국영보험의 특수성을 감안해 검토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보험부채의 시가평가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공정가치 평가 등 우선 도입 가능한 부분에 대해 제한적으로 하는 기본 방향에 동의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89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28470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1.1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추진전략</a:t>
            </a:r>
            <a:r>
              <a:rPr lang="en-US" altLang="ko-KR" dirty="0" smtClean="0"/>
              <a:t>2)</a:t>
            </a:r>
            <a:r>
              <a:rPr lang="ko-KR" altLang="en-US" dirty="0" smtClean="0"/>
              <a:t>우편서비스 경쟁력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우편서비스 </a:t>
            </a:r>
            <a:r>
              <a:rPr lang="ko-KR" altLang="en-US" dirty="0"/>
              <a:t>범위 확장 및 특화상품 집중 육성</a:t>
            </a:r>
            <a:endParaRPr lang="en-US" altLang="ko-KR" dirty="0" smtClean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우편사업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요약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194788"/>
              </p:ext>
            </p:extLst>
          </p:nvPr>
        </p:nvGraphicFramePr>
        <p:xfrm>
          <a:off x="1875364" y="2232022"/>
          <a:ext cx="6574368" cy="3725040"/>
        </p:xfrm>
        <a:graphic>
          <a:graphicData uri="http://schemas.openxmlformats.org/drawingml/2006/table">
            <a:tbl>
              <a:tblPr/>
              <a:tblGrid>
                <a:gridCol w="1308103"/>
                <a:gridCol w="135466"/>
                <a:gridCol w="5130799"/>
              </a:tblGrid>
              <a:tr h="1095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 전략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기존 통상시장을 지키기 위한 방어전략 모색 및 우편서비스 활동범위 확장을 통한 </a:t>
                      </a:r>
                      <a:r>
                        <a:rPr lang="ko-KR" altLang="en-US" sz="1600" b="0" kern="0" spc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선순환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 가치사슬 구축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933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6101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주요 내용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①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맞춤형서비스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계약등기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카탈로그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,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생활정보홍보 등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확대</a:t>
                      </a:r>
                      <a:endParaRPr lang="en-US" altLang="ko-KR" sz="1600" b="0" kern="0" spc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  <a:p>
                      <a:pPr marL="271463" marR="0" lvl="0" indent="-271463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②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온라인기반 멀티채널 서비스를 통해「기업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DM 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제작→포장→발송」의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one-stop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서비스 제공 등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전자우편 확대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"/>
                      </a:pPr>
                      <a:endParaRPr lang="ko-KR" altLang="en-US" sz="8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추진효과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17907" marR="17907" marT="17907" marB="17907">
                    <a:lnL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&lt;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수익증가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&gt;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16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년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) 229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20) 252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 → 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(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25) 195</a:t>
                      </a:r>
                      <a:r>
                        <a:rPr lang="ko-KR" altLang="en-US" sz="1600" b="0" kern="0" spc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-윤고딕130" panose="02030504000101010101" pitchFamily="18" charset="-127"/>
                          <a:ea typeface="-윤고딕130" panose="02030504000101010101" pitchFamily="18" charset="-127"/>
                        </a:rPr>
                        <a:t>억</a:t>
                      </a:r>
                      <a:endParaRPr lang="ko-KR" altLang="en-US" sz="1600" b="0" kern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-윤고딕130" panose="02030504000101010101" pitchFamily="18" charset="-127"/>
                        <a:ea typeface="-윤고딕130" panose="02030504000101010101" pitchFamily="18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5959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ko-KR" altLang="en-US" dirty="0" smtClean="0"/>
              <a:t>보험부채시가평가는 막대한 자본금 확충을 요구하는바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우체국의 </a:t>
            </a:r>
            <a:r>
              <a:rPr lang="en-US" altLang="ko-KR" dirty="0" smtClean="0"/>
              <a:t>IFRS 4 </a:t>
            </a:r>
            <a:r>
              <a:rPr lang="en-US" altLang="ko-KR" dirty="0" err="1" smtClean="0"/>
              <a:t>PhaseⅡ</a:t>
            </a:r>
            <a:r>
              <a:rPr lang="en-US" altLang="ko-KR" dirty="0" smtClean="0"/>
              <a:t> </a:t>
            </a:r>
            <a:r>
              <a:rPr lang="ko-KR" altLang="en-US" dirty="0" smtClean="0"/>
              <a:t>도입은 가능한 잠정적으로 연기하는 방안도 참작 가능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IFRS 4 </a:t>
            </a:r>
            <a:r>
              <a:rPr lang="en-US" altLang="ko-KR" dirty="0" err="1" smtClean="0"/>
              <a:t>PhaseⅡ</a:t>
            </a:r>
            <a:r>
              <a:rPr lang="ko-KR" altLang="en-US" dirty="0" smtClean="0"/>
              <a:t> 도입 예정시기인 </a:t>
            </a:r>
            <a:r>
              <a:rPr lang="en-US" altLang="ko-KR" dirty="0" smtClean="0"/>
              <a:t>2020</a:t>
            </a:r>
            <a:r>
              <a:rPr lang="ko-KR" altLang="en-US" dirty="0" smtClean="0"/>
              <a:t>년 전후로 중소 민영보험사의 시장 퇴출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민영보험의 인수합병 가능성까지를 염두 하에 시장포지션 설정</a:t>
            </a:r>
          </a:p>
          <a:p>
            <a:endParaRPr lang="en-US" altLang="ko-KR" sz="1600" dirty="0" smtClean="0"/>
          </a:p>
          <a:p>
            <a:pPr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보험가입한도 확대</a:t>
            </a:r>
            <a:endParaRPr lang="en-US" altLang="ko-KR" dirty="0" smtClean="0"/>
          </a:p>
          <a:p>
            <a:r>
              <a:rPr lang="ko-KR" altLang="en-US" dirty="0" smtClean="0"/>
              <a:t>현재 사망 </a:t>
            </a:r>
            <a:r>
              <a:rPr lang="en-US" altLang="ko-KR" dirty="0" smtClean="0"/>
              <a:t>6</a:t>
            </a:r>
            <a:r>
              <a:rPr lang="ko-KR" altLang="en-US" dirty="0" smtClean="0"/>
              <a:t>천만 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연금액</a:t>
            </a:r>
            <a:r>
              <a:rPr lang="ko-KR" altLang="en-US" dirty="0" smtClean="0"/>
              <a:t> 연 </a:t>
            </a:r>
            <a:r>
              <a:rPr lang="en-US" altLang="ko-KR" dirty="0" smtClean="0"/>
              <a:t>1</a:t>
            </a:r>
            <a:r>
              <a:rPr lang="ko-KR" altLang="en-US" dirty="0" smtClean="0"/>
              <a:t>천 </a:t>
            </a:r>
            <a:r>
              <a:rPr lang="en-US" altLang="ko-KR" dirty="0" smtClean="0"/>
              <a:t>5</a:t>
            </a:r>
            <a:r>
              <a:rPr lang="ko-KR" altLang="en-US" dirty="0" smtClean="0"/>
              <a:t>백만 원으로 동결된 보험가입한도액은 현실화시킬 필요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농어촌∙도시 서민들의 기본적인 위험 보장 및 은퇴 후 노후 생활 안정을 위해 우체국보험의 보장한도 증액은 필요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90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427729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 dirty="0" smtClean="0"/>
              <a:t>그런데 이를 실현하기 위해서는 보험가입한도 확대에 대한 탄탄한 논리와 명분 마련이 우선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민영보험사 경쟁이나 우체국보험의 수지 개선 등의 좁은 프레임에서 탈피해 우정사업의 보편적 서비스 지속을 위한 차원 그리고 서민보험으로서의 국민 </a:t>
            </a:r>
            <a:r>
              <a:rPr lang="ko-KR" altLang="en-US" dirty="0" err="1" smtClean="0"/>
              <a:t>니드</a:t>
            </a:r>
            <a:r>
              <a:rPr lang="ko-KR" altLang="en-US" dirty="0" smtClean="0"/>
              <a:t> 부합이라는 프레임 하에서 접근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시장경쟁 우위도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우체국보험의 이익 확대도 아닌 실질 서민보험으로서의 기능 충실화를 도모하기 위한 데서 출발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특히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우편사업의 보편적 서비스 제공을 충실히 수행하기 위한 재정 보완 역할을 제대로 수행하기 위해 보험가입한도 확대가 필요하다는데 방점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91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0051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b="1" dirty="0" smtClean="0"/>
              <a:t>라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자산운용∙</a:t>
            </a:r>
            <a:r>
              <a:rPr lang="ko-KR" altLang="en-US" b="1" dirty="0" err="1" smtClean="0"/>
              <a:t>리스크관리</a:t>
            </a:r>
            <a:r>
              <a:rPr lang="ko-KR" altLang="en-US" b="1" dirty="0" smtClean="0"/>
              <a:t> 전문화</a:t>
            </a:r>
            <a:endParaRPr lang="en-US" altLang="ko-KR" b="1" dirty="0" smtClean="0"/>
          </a:p>
          <a:p>
            <a:r>
              <a:rPr lang="ko-KR" altLang="en-US" dirty="0" smtClean="0"/>
              <a:t>저금리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적격 투자대상 희소 등 자산투자환경 악화에 대응해 자산운용과 제반 </a:t>
            </a:r>
            <a:r>
              <a:rPr lang="ko-KR" altLang="en-US" dirty="0" err="1" smtClean="0"/>
              <a:t>리스크</a:t>
            </a:r>
            <a:r>
              <a:rPr lang="ko-KR" altLang="en-US" dirty="0" smtClean="0"/>
              <a:t> 관리 전문화 추진 필수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자산운용조직 확충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적극적인 민간 전문가 채용 확대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민간 전문가를 유인할 수 있는 신분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보수규정 정비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민간 전문가 투입 후 안착까지 지원시스템 보강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내부 운용인력의 전문성 제고 프로그램 시행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내부 인력 교육 </a:t>
            </a:r>
            <a:r>
              <a:rPr lang="ko-KR" altLang="en-US" dirty="0" err="1" smtClean="0"/>
              <a:t>촉진책</a:t>
            </a:r>
            <a:r>
              <a:rPr lang="ko-KR" altLang="en-US" dirty="0" smtClean="0"/>
              <a:t> 마련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92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8986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보험자산의 투자 다변화 시 </a:t>
            </a:r>
            <a:r>
              <a:rPr lang="ko-KR" altLang="en-US" dirty="0" err="1" smtClean="0"/>
              <a:t>시장리스크와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신용리스크에</a:t>
            </a:r>
            <a:r>
              <a:rPr lang="ko-KR" altLang="en-US" dirty="0" smtClean="0"/>
              <a:t> 신중하게 대응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환리스크 </a:t>
            </a:r>
            <a:r>
              <a:rPr lang="ko-KR" altLang="en-US" dirty="0" err="1" smtClean="0"/>
              <a:t>헤지방안과</a:t>
            </a:r>
            <a:r>
              <a:rPr lang="ko-KR" altLang="en-US" dirty="0" smtClean="0"/>
              <a:t> 함께 해외투자 전문인력 확보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대출자산 확대는 가계대출 부실화 추세를 감안해 </a:t>
            </a:r>
            <a:r>
              <a:rPr lang="ko-KR" altLang="en-US" dirty="0" err="1" smtClean="0"/>
              <a:t>신용리스크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관리책</a:t>
            </a:r>
            <a:r>
              <a:rPr lang="ko-KR" altLang="en-US" dirty="0" smtClean="0"/>
              <a:t> 마련 후 검토 추진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소액서민대출 대출 취급은 팽창된 가계부채 규모를 감안해 적정수위에서 조정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국내 경기 회복 지연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기업구조조정 가속화 등의 여파가 실업자 양산으로 이어져 가계대출 부실화 가능성이 제기되는바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소액서민대출은 완급 조절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93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24441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b="1" dirty="0" smtClean="0"/>
              <a:t>마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서민보험으로서의 정체성 확립</a:t>
            </a:r>
            <a:endParaRPr lang="en-US" altLang="ko-KR" b="1" dirty="0" smtClean="0"/>
          </a:p>
          <a:p>
            <a:pPr marL="457200" indent="-45720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국민 삶의 질 향상</a:t>
            </a:r>
            <a:endParaRPr lang="en-US" altLang="ko-KR" dirty="0" smtClean="0"/>
          </a:p>
          <a:p>
            <a:r>
              <a:rPr lang="ko-KR" altLang="en-US" dirty="0" smtClean="0"/>
              <a:t>우체국보험의 정체성은 국영보험의 신뢰와 서민보험 제공이라는 두 가지 이미지를 토대로 정립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서민의 보험보장과 나아가 국민의 삶의 질</a:t>
            </a:r>
            <a:r>
              <a:rPr lang="en-US" altLang="ko-KR" dirty="0" smtClean="0"/>
              <a:t>(Quality of life)</a:t>
            </a:r>
            <a:r>
              <a:rPr lang="ko-KR" altLang="en-US" dirty="0" smtClean="0"/>
              <a:t>을 향상시키고 있음을 강조해 주지시키는 방향으로 정체성 확립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이러한 점에서 </a:t>
            </a:r>
            <a:r>
              <a:rPr lang="ko-KR" altLang="en-US" dirty="0" err="1" smtClean="0"/>
              <a:t>공적역할</a:t>
            </a:r>
            <a:r>
              <a:rPr lang="ko-KR" altLang="en-US" dirty="0" smtClean="0"/>
              <a:t> 강화와 서민 보험가입 확대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공익보험 체계 공고화는 우체국보험의 정체성 확립에 적절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방법론에서 좀 더 구체화되고 실행가능성이 충분히 확보되도록 하는 것이 중요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94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385073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501467" cy="473763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altLang="ko-KR" dirty="0" smtClean="0"/>
              <a:t>2) </a:t>
            </a:r>
            <a:r>
              <a:rPr lang="ko-KR" altLang="en-US" dirty="0" err="1" smtClean="0"/>
              <a:t>유배당상품</a:t>
            </a:r>
            <a:r>
              <a:rPr lang="ko-KR" altLang="en-US" dirty="0" smtClean="0"/>
              <a:t> 판매 확대</a:t>
            </a:r>
            <a:endParaRPr lang="en-US" altLang="ko-KR" dirty="0" smtClean="0"/>
          </a:p>
          <a:p>
            <a:r>
              <a:rPr lang="ko-KR" altLang="en-US" dirty="0" err="1" smtClean="0"/>
              <a:t>유배당상품은</a:t>
            </a:r>
            <a:r>
              <a:rPr lang="ko-KR" altLang="en-US" dirty="0" smtClean="0"/>
              <a:t> 상호부조인 우체국보험의 </a:t>
            </a:r>
            <a:r>
              <a:rPr lang="ko-KR" altLang="en-US" dirty="0" err="1" smtClean="0"/>
              <a:t>공적보험</a:t>
            </a:r>
            <a:r>
              <a:rPr lang="ko-KR" altLang="en-US" dirty="0" smtClean="0"/>
              <a:t> 운영목적과 부합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유배당상품은</a:t>
            </a:r>
            <a:r>
              <a:rPr lang="ko-KR" altLang="en-US" dirty="0" smtClean="0"/>
              <a:t> 우체국보험의 색을 대중에게 잘 드러낼 수 있는 전략적 상품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사후 보험료 정산으로 </a:t>
            </a:r>
            <a:r>
              <a:rPr lang="ko-KR" altLang="en-US" dirty="0" err="1" smtClean="0"/>
              <a:t>보험가격리스크</a:t>
            </a:r>
            <a:r>
              <a:rPr lang="ko-KR" altLang="en-US" dirty="0" smtClean="0"/>
              <a:t> 헤지 측면에서도 보험경영에도 유리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유배당상품</a:t>
            </a:r>
            <a:r>
              <a:rPr lang="ko-KR" altLang="en-US" dirty="0" smtClean="0"/>
              <a:t> 판매 확대 시 가격경쟁력과 수익성 문제가 불거질 가능성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먼저 가격경쟁력으로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유배당상품은</a:t>
            </a:r>
            <a:r>
              <a:rPr lang="ko-KR" altLang="en-US" dirty="0" smtClean="0"/>
              <a:t> 아무래도 보수적으로 </a:t>
            </a:r>
            <a:r>
              <a:rPr lang="ko-KR" altLang="en-US" dirty="0" err="1" smtClean="0"/>
              <a:t>보험료율을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책정해야하기</a:t>
            </a:r>
            <a:r>
              <a:rPr lang="ko-KR" altLang="en-US" dirty="0" smtClean="0"/>
              <a:t> 때문에 그간 유지해 온 가격경쟁력이 하락할 우려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저금리 기조에서 종전 </a:t>
            </a:r>
            <a:r>
              <a:rPr lang="ko-KR" altLang="en-US" dirty="0" err="1" smtClean="0"/>
              <a:t>고이율</a:t>
            </a:r>
            <a:r>
              <a:rPr lang="ko-KR" altLang="en-US" dirty="0" smtClean="0"/>
              <a:t> 계약에 대한 </a:t>
            </a:r>
            <a:r>
              <a:rPr lang="ko-KR" altLang="en-US" dirty="0" err="1" smtClean="0"/>
              <a:t>이차역마진</a:t>
            </a:r>
            <a:r>
              <a:rPr lang="ko-KR" altLang="en-US" dirty="0" smtClean="0"/>
              <a:t> 발생을 보전해야 한다는 점에서 </a:t>
            </a:r>
            <a:r>
              <a:rPr lang="ko-KR" altLang="en-US" dirty="0" err="1" smtClean="0"/>
              <a:t>유배당상품</a:t>
            </a:r>
            <a:r>
              <a:rPr lang="ko-KR" altLang="en-US" dirty="0" smtClean="0"/>
              <a:t> 판매에 따른 수익성 관리 필요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95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165357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47799" y="1439333"/>
            <a:ext cx="7696201" cy="473763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altLang="ko-KR" dirty="0" smtClean="0"/>
              <a:t>3) CSR </a:t>
            </a:r>
            <a:r>
              <a:rPr lang="ko-KR" altLang="en-US" dirty="0" smtClean="0"/>
              <a:t>강화</a:t>
            </a:r>
            <a:endParaRPr lang="en-US" altLang="ko-KR" dirty="0" smtClean="0"/>
          </a:p>
          <a:p>
            <a:r>
              <a:rPr lang="en-US" altLang="ko-KR" dirty="0" smtClean="0"/>
              <a:t>CSR</a:t>
            </a:r>
            <a:r>
              <a:rPr lang="ko-KR" altLang="en-US" dirty="0" smtClean="0"/>
              <a:t>도 선택과 집중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수동형 </a:t>
            </a:r>
            <a:r>
              <a:rPr lang="en-US" altLang="ko-KR" dirty="0" smtClean="0"/>
              <a:t>CSR </a:t>
            </a:r>
            <a:r>
              <a:rPr lang="ko-KR" altLang="en-US" dirty="0" smtClean="0"/>
              <a:t>아닌 전략적 </a:t>
            </a:r>
            <a:r>
              <a:rPr lang="en-US" altLang="ko-KR" dirty="0" smtClean="0"/>
              <a:t>CSR </a:t>
            </a:r>
            <a:r>
              <a:rPr lang="ko-KR" altLang="en-US" dirty="0" smtClean="0"/>
              <a:t>추진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구체적이고 실제 대중이 인식하고 체감할 수 있는 유형의 </a:t>
            </a:r>
            <a:r>
              <a:rPr lang="en-US" altLang="ko-KR" dirty="0" smtClean="0"/>
              <a:t>CSR</a:t>
            </a:r>
            <a:r>
              <a:rPr lang="ko-KR" altLang="en-US" dirty="0" smtClean="0"/>
              <a:t>을 선정해 꾸준히 실행하는 것이 중요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우체국보험의 </a:t>
            </a:r>
            <a:r>
              <a:rPr lang="en-US" altLang="ko-KR" dirty="0" smtClean="0"/>
              <a:t>CSR</a:t>
            </a:r>
            <a:r>
              <a:rPr lang="ko-KR" altLang="en-US" dirty="0" smtClean="0"/>
              <a:t>로 향후 </a:t>
            </a:r>
            <a:r>
              <a:rPr lang="en-US" altLang="ko-KR" dirty="0" err="1" smtClean="0"/>
              <a:t>Microinsurance</a:t>
            </a:r>
            <a:r>
              <a:rPr lang="ko-KR" altLang="en-US" dirty="0" smtClean="0"/>
              <a:t>를 검토해 볼 가치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Microinsurance</a:t>
            </a:r>
            <a:r>
              <a:rPr lang="ko-KR" altLang="en-US" dirty="0" smtClean="0"/>
              <a:t>는 저소득층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빈곤층을 대상으로 우체국보험이 보험료를 전액 또는 상당액을 납입하고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저소득자에게 일정 보험보장</a:t>
            </a:r>
            <a:endParaRPr lang="en-US" altLang="ko-KR" dirty="0" smtClean="0"/>
          </a:p>
          <a:p>
            <a:pPr marL="900000" lvl="2"/>
            <a:r>
              <a:rPr lang="ko-KR" altLang="en-US" dirty="0" smtClean="0"/>
              <a:t>이미 선진 민영보험사들이 개발도상국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빈민국에서</a:t>
            </a:r>
            <a:r>
              <a:rPr lang="ko-KR" altLang="en-US" dirty="0" smtClean="0"/>
              <a:t> 실시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상당한 이미지 제고와 함께 저소득자 및 </a:t>
            </a:r>
            <a:r>
              <a:rPr lang="ko-KR" altLang="en-US" dirty="0" err="1" smtClean="0"/>
              <a:t>빈민자들에게</a:t>
            </a:r>
            <a:r>
              <a:rPr lang="ko-KR" altLang="en-US" dirty="0" smtClean="0"/>
              <a:t> 유용한 제도로 활용 중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96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보험사업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 </a:t>
            </a:r>
            <a:r>
              <a:rPr lang="ko-KR" altLang="en-US" dirty="0"/>
              <a:t>평가 및 개선방안</a:t>
            </a:r>
          </a:p>
        </p:txBody>
      </p:sp>
    </p:spTree>
    <p:extLst>
      <p:ext uri="{BB962C8B-B14F-4D97-AF65-F5344CB8AC3E}">
        <p14:creationId xmlns:p14="http://schemas.microsoft.com/office/powerpoint/2010/main" xmlns="" val="259399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dirty="0" smtClean="0"/>
              <a:t>우체국보험은 국영보험으로서 서민의 보험보장을 통해 삶의 질 개선에 노력하는 것이 최우선 과제일 것임</a:t>
            </a:r>
            <a:endParaRPr lang="en-US" altLang="ko-KR" dirty="0"/>
          </a:p>
          <a:p>
            <a:endParaRPr lang="en-US" altLang="ko-KR" sz="800" dirty="0" smtClean="0"/>
          </a:p>
          <a:p>
            <a:r>
              <a:rPr lang="ko-KR" altLang="en-US" dirty="0" smtClean="0"/>
              <a:t>아울러 </a:t>
            </a:r>
            <a:r>
              <a:rPr lang="ko-KR" altLang="en-US" dirty="0"/>
              <a:t>우체국보험은 우정사업의 보편적 서비스를 지속 가능하게 하기 위한 지원 역할도 함께 수행해야 하는 막중한 </a:t>
            </a:r>
            <a:r>
              <a:rPr lang="ko-KR" altLang="en-US" dirty="0" smtClean="0"/>
              <a:t>위치</a:t>
            </a:r>
            <a:endParaRPr lang="en-US" altLang="ko-KR" dirty="0" smtClean="0"/>
          </a:p>
          <a:p>
            <a:endParaRPr lang="ko-KR" altLang="en-US" sz="800" dirty="0"/>
          </a:p>
          <a:p>
            <a:r>
              <a:rPr lang="ko-KR" altLang="en-US" dirty="0" smtClean="0"/>
              <a:t>하지만 </a:t>
            </a:r>
            <a:r>
              <a:rPr lang="ko-KR" altLang="en-US" dirty="0"/>
              <a:t>보험업을 둘러싼 대내외 환경이 우체국보험뿐 아니라 민영보험사에게 극히 비우호적으로 변하고 있고</a:t>
            </a:r>
            <a:r>
              <a:rPr lang="en-US" altLang="ko-KR" dirty="0"/>
              <a:t>, </a:t>
            </a:r>
            <a:r>
              <a:rPr lang="ko-KR" altLang="en-US" dirty="0"/>
              <a:t>앞으로 그 파고는 더 높을 </a:t>
            </a:r>
            <a:r>
              <a:rPr lang="ko-KR" altLang="en-US" dirty="0" smtClean="0"/>
              <a:t>전망</a:t>
            </a:r>
            <a:endParaRPr lang="en-US" altLang="ko-KR" dirty="0" smtClean="0"/>
          </a:p>
          <a:p>
            <a:endParaRPr lang="ko-KR" altLang="en-US" sz="800" dirty="0"/>
          </a:p>
          <a:p>
            <a:r>
              <a:rPr lang="ko-KR" altLang="en-US" dirty="0" smtClean="0"/>
              <a:t>적극적인 </a:t>
            </a:r>
            <a:r>
              <a:rPr lang="ko-KR" altLang="en-US" dirty="0"/>
              <a:t>자세로 우체국보험의 경영개선을 위한 전략적 접근과 그 실행이 무엇보다 중요</a:t>
            </a:r>
          </a:p>
          <a:p>
            <a:pPr lvl="1"/>
            <a:r>
              <a:rPr lang="ko-KR" altLang="en-US" dirty="0" smtClean="0"/>
              <a:t>내부 </a:t>
            </a:r>
            <a:r>
              <a:rPr lang="ko-KR" altLang="en-US" dirty="0"/>
              <a:t>경영환경 변화에도 흔들리지 않는 전략 추진 요망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E926E-D760-4B20-BB26-2C15688675BD}" type="slidenum">
              <a:rPr lang="ko-KR" altLang="en-US" smtClean="0"/>
              <a:pPr/>
              <a:t>97</a:t>
            </a:fld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종합평가 및 결론</a:t>
            </a:r>
          </a:p>
        </p:txBody>
      </p:sp>
    </p:spTree>
    <p:extLst>
      <p:ext uri="{BB962C8B-B14F-4D97-AF65-F5344CB8AC3E}">
        <p14:creationId xmlns:p14="http://schemas.microsoft.com/office/powerpoint/2010/main" xmlns="" val="387938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9563" y="2325477"/>
            <a:ext cx="408487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ko-KR" alt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윤고딕130" panose="02030504000101010101" pitchFamily="18" charset="-127"/>
                <a:ea typeface="-윤고딕130" panose="02030504000101010101" pitchFamily="18" charset="-127"/>
              </a:rPr>
              <a:t>감사합니다</a:t>
            </a:r>
            <a:endParaRPr lang="en-US" altLang="ko-KR" sz="5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-윤고딕130" panose="02030504000101010101" pitchFamily="18" charset="-127"/>
              <a:ea typeface="-윤고딕13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93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1352</TotalTime>
  <Words>8303</Words>
  <Application>Microsoft Office PowerPoint</Application>
  <PresentationFormat>화면 슬라이드 쇼(4:3)</PresentationFormat>
  <Paragraphs>1518</Paragraphs>
  <Slides>98</Slides>
  <Notes>98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98</vt:i4>
      </vt:variant>
    </vt:vector>
  </HeadingPairs>
  <TitlesOfParts>
    <vt:vector size="99" baseType="lpstr">
      <vt:lpstr>Office 테마</vt:lpstr>
      <vt:lpstr> 「KOREA POST 2025 미래 경영전략」   경영컨설팅 발표자료</vt:lpstr>
      <vt:lpstr>슬라이드 2</vt:lpstr>
      <vt:lpstr>슬라이드 3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1.1</vt:lpstr>
      <vt:lpstr>1.2</vt:lpstr>
      <vt:lpstr>1.2</vt:lpstr>
      <vt:lpstr>1.2</vt:lpstr>
      <vt:lpstr>1.2</vt:lpstr>
      <vt:lpstr>1.2</vt:lpstr>
      <vt:lpstr>1.2</vt:lpstr>
      <vt:lpstr>1.2</vt:lpstr>
      <vt:lpstr>1.2</vt:lpstr>
      <vt:lpstr>1.2</vt:lpstr>
      <vt:lpstr>1.2</vt:lpstr>
      <vt:lpstr>1.2</vt:lpstr>
      <vt:lpstr>1.3</vt:lpstr>
      <vt:lpstr>슬라이드 30</vt:lpstr>
      <vt:lpstr>2.1</vt:lpstr>
      <vt:lpstr>2.1</vt:lpstr>
      <vt:lpstr>2.1</vt:lpstr>
      <vt:lpstr>2.1</vt:lpstr>
      <vt:lpstr>2.1</vt:lpstr>
      <vt:lpstr>2.1</vt:lpstr>
      <vt:lpstr>2.1</vt:lpstr>
      <vt:lpstr>2.1</vt:lpstr>
      <vt:lpstr>2.1</vt:lpstr>
      <vt:lpstr>2.1</vt:lpstr>
      <vt:lpstr>2.2</vt:lpstr>
      <vt:lpstr>2.2</vt:lpstr>
      <vt:lpstr>2.2</vt:lpstr>
      <vt:lpstr>2.2</vt:lpstr>
      <vt:lpstr>2.2</vt:lpstr>
      <vt:lpstr>2.2</vt:lpstr>
      <vt:lpstr>2.2</vt:lpstr>
      <vt:lpstr>2.2</vt:lpstr>
      <vt:lpstr>2.2</vt:lpstr>
      <vt:lpstr>2.2</vt:lpstr>
      <vt:lpstr>2.2</vt:lpstr>
      <vt:lpstr>2.2</vt:lpstr>
      <vt:lpstr>2.3</vt:lpstr>
      <vt:lpstr>2.3</vt:lpstr>
      <vt:lpstr>2.3</vt:lpstr>
      <vt:lpstr>2.3</vt:lpstr>
      <vt:lpstr>2.3</vt:lpstr>
      <vt:lpstr>2.3</vt:lpstr>
      <vt:lpstr>2.3</vt:lpstr>
      <vt:lpstr>2.3</vt:lpstr>
      <vt:lpstr>2.3</vt:lpstr>
      <vt:lpstr>슬라이드 62</vt:lpstr>
      <vt:lpstr>3.1</vt:lpstr>
      <vt:lpstr>3.1</vt:lpstr>
      <vt:lpstr>3.1</vt:lpstr>
      <vt:lpstr>3.1</vt:lpstr>
      <vt:lpstr>3.1</vt:lpstr>
      <vt:lpstr>3.1</vt:lpstr>
      <vt:lpstr>3.1</vt:lpstr>
      <vt:lpstr>3.1</vt:lpstr>
      <vt:lpstr>3.1</vt:lpstr>
      <vt:lpstr>3.1</vt:lpstr>
      <vt:lpstr>3.1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3.2</vt:lpstr>
      <vt:lpstr>3.3</vt:lpstr>
      <vt:lpstr>슬라이드 98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선진우정포럼  우정사업본부 우정정책 연구 KOREA POST 2025 미래 경영전략」  경영컨설팅 보고서</dc:title>
  <dc:creator>jiin kim</dc:creator>
  <cp:lastModifiedBy>koreapost</cp:lastModifiedBy>
  <cp:revision>130</cp:revision>
  <cp:lastPrinted>2016-06-09T10:19:30Z</cp:lastPrinted>
  <dcterms:created xsi:type="dcterms:W3CDTF">2016-06-05T14:28:47Z</dcterms:created>
  <dcterms:modified xsi:type="dcterms:W3CDTF">2016-06-15T10:28:31Z</dcterms:modified>
</cp:coreProperties>
</file>