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5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6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8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9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0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2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3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4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16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17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18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19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20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21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2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23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24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25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26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320.xml" ContentType="application/vnd.openxmlformats-officedocument.presentationml.tags+xml"/>
  <Override PartName="/ppt/tags/tag1331.xml" ContentType="application/vnd.openxmlformats-officedocument.presentationml.tags+xml"/>
  <Override PartName="/ppt/tags/tag1341.xml" ContentType="application/vnd.openxmlformats-officedocument.presentationml.tags+xml"/>
  <Override PartName="/ppt/tags/tag1351.xml" ContentType="application/vnd.openxmlformats-officedocument.presentationml.tags+xml"/>
  <Override PartName="/ppt/tags/tag1361.xml" ContentType="application/vnd.openxmlformats-officedocument.presentationml.tags+xml"/>
  <Override PartName="/ppt/tags/tag14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0"/>
  </p:notesMasterIdLst>
  <p:sldIdLst>
    <p:sldId id="256" r:id="rId2"/>
    <p:sldId id="304" r:id="rId3"/>
    <p:sldId id="358" r:id="rId4"/>
    <p:sldId id="320" r:id="rId5"/>
    <p:sldId id="353" r:id="rId6"/>
    <p:sldId id="354" r:id="rId7"/>
    <p:sldId id="355" r:id="rId8"/>
    <p:sldId id="342" r:id="rId9"/>
    <p:sldId id="318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24" r:id="rId18"/>
    <p:sldId id="288" r:id="rId19"/>
    <p:sldId id="311" r:id="rId20"/>
    <p:sldId id="289" r:id="rId21"/>
    <p:sldId id="321" r:id="rId22"/>
    <p:sldId id="323" r:id="rId23"/>
    <p:sldId id="325" r:id="rId24"/>
    <p:sldId id="331" r:id="rId25"/>
    <p:sldId id="328" r:id="rId26"/>
    <p:sldId id="329" r:id="rId27"/>
    <p:sldId id="341" r:id="rId28"/>
    <p:sldId id="337" r:id="rId29"/>
    <p:sldId id="332" r:id="rId30"/>
    <p:sldId id="333" r:id="rId31"/>
    <p:sldId id="334" r:id="rId32"/>
    <p:sldId id="335" r:id="rId33"/>
    <p:sldId id="352" r:id="rId34"/>
    <p:sldId id="336" r:id="rId35"/>
    <p:sldId id="359" r:id="rId36"/>
    <p:sldId id="357" r:id="rId37"/>
    <p:sldId id="338" r:id="rId38"/>
    <p:sldId id="301" r:id="rId39"/>
  </p:sldIdLst>
  <p:sldSz cx="9144000" cy="6858000" type="screen4x3"/>
  <p:notesSz cx="6797675" cy="98742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0000"/>
    <a:srgbClr val="800000"/>
    <a:srgbClr val="A50021"/>
    <a:srgbClr val="777777"/>
    <a:srgbClr val="CC3300"/>
    <a:srgbClr val="33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948" y="126"/>
      </p:cViewPr>
      <p:guideLst>
        <p:guide orient="horz" pos="227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3" tIns="45921" rIns="91843" bIns="4592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9" y="0"/>
            <a:ext cx="294495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3" tIns="45921" rIns="91843" bIns="4592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690823"/>
            <a:ext cx="5438464" cy="44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3" tIns="45921" rIns="91843" bIns="45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85"/>
            <a:ext cx="294495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3" tIns="45921" rIns="91843" bIns="4592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9" y="9378485"/>
            <a:ext cx="294495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3" tIns="45921" rIns="91843" bIns="4592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2C4FC4F-DE2C-48E7-8805-CAB6B7A5219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7311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0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47064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343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16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49294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0885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0712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22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18529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6049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4369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27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981268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21586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969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963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3615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8290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360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2620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6927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35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41652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5832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9802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3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23973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715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1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5B6F5-D005-4458-8FC8-F9D8E25B7184}" type="slidenum">
              <a:rPr lang="en-US" altLang="ko-KR" smtClean="0"/>
              <a:pPr/>
              <a:t>10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68957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730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59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5381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4FC4F-DE2C-48E7-8805-CAB6B7A5219B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835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9F78A-0F40-4CE3-B7E1-B977A8B906F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B1A35-A5D2-491F-B7B8-B8F02615CE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134938"/>
            <a:ext cx="2057400" cy="6076950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134938"/>
            <a:ext cx="6019800" cy="6076950"/>
          </a:xfr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3FD0E-6911-4864-9376-71B91850AE2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326503"/>
            <a:ext cx="8229600" cy="5038786"/>
          </a:xfrm>
        </p:spPr>
        <p:txBody>
          <a:bodyPr/>
          <a:lstStyle>
            <a:lvl1pPr>
              <a:defRPr sz="28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>
              <a:defRPr sz="26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>
              <a:defRPr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>
              <a:defRPr sz="22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>
              <a:defRPr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휴먼매직체" pitchFamily="18" charset="-127"/>
                <a:ea typeface="휴먼매직체" pitchFamily="18" charset="-127"/>
              </a:defRPr>
            </a:lvl1pPr>
          </a:lstStyle>
          <a:p>
            <a:pPr>
              <a:defRPr/>
            </a:pPr>
            <a:fld id="{37E435B6-DB75-4A7A-A09B-B9C00709CB9E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D857-868B-4B86-ABF9-AABA9CD3BD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317625"/>
            <a:ext cx="4038600" cy="48942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317625"/>
            <a:ext cx="4038600" cy="48942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E7E32-6B47-48BF-BEE3-1910BDF618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E554A-4E17-48F8-BCB5-E6B53EEF18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91859-239D-4A55-AA79-B127CCBF92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942A6-C891-4686-8CD0-10054A5E59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21DBC-0DA5-43B4-99BB-29DA6B332C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B031-4967-40DE-8833-F7D23B7C166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" Target="../slides/slide3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3"/>
            </p:custDataLst>
          </p:nvPr>
        </p:nvSpPr>
        <p:spPr bwMode="auto">
          <a:xfrm>
            <a:off x="2847975" y="6483290"/>
            <a:ext cx="1911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92D1D92-EE96-4605-8499-D04F663CD28F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1052" name="Rectangle 28"/>
          <p:cNvSpPr>
            <a:spLocks noChangeArrowheads="1"/>
          </p:cNvSpPr>
          <p:nvPr userDrawn="1">
            <p:custDataLst>
              <p:tags r:id="rId14"/>
            </p:custDataLst>
          </p:nvPr>
        </p:nvSpPr>
        <p:spPr bwMode="auto">
          <a:xfrm>
            <a:off x="0" y="-317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1028" name="Picture 29" descr="학교배경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0" y="1065212"/>
            <a:ext cx="9144000" cy="53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" name="Rectangle 30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57200" y="134938"/>
            <a:ext cx="67833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57200" y="1326503"/>
            <a:ext cx="82296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pic>
        <p:nvPicPr>
          <p:cNvPr id="1031" name="그림 10" descr="고려대학교PPT상단.gif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0" y="84138"/>
            <a:ext cx="9144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2" descr="고려대-로고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24531" y="6445187"/>
            <a:ext cx="1413743" cy="3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그림 1">
            <a:hlinkClick r:id="rId24" action="ppaction://hlinksldjump"/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9" y="6409394"/>
            <a:ext cx="1543049" cy="4390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3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" grpId="0" uiExpand="1" build="p">
        <p:tmplLst>
          <p:tmpl lvl="1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0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0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0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0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0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HY헤드라인M" pitchFamily="18" charset="-127"/>
          <a:ea typeface="HY헤드라인M" pitchFamily="18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HY헤드라인M" pitchFamily="18" charset="-127"/>
          <a:ea typeface="HY헤드라인M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HY헤드라인M" pitchFamily="18" charset="-127"/>
          <a:ea typeface="HY헤드라인M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HY헤드라인M" pitchFamily="18" charset="-127"/>
          <a:ea typeface="HY헤드라인M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HY헤드라인M" pitchFamily="18" charset="-127"/>
          <a:ea typeface="HY헤드라인M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휴먼매직체" pitchFamily="18" charset="-127"/>
          <a:ea typeface="휴먼매직체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휴먼매직체" pitchFamily="18" charset="-127"/>
          <a:ea typeface="휴먼매직체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휴먼매직체" pitchFamily="18" charset="-127"/>
          <a:ea typeface="휴먼매직체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휴먼매직체" pitchFamily="18" charset="-127"/>
          <a:ea typeface="휴먼매직체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20000"/>
        </a:lnSpc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v"/>
        <a:defRPr kumimoji="1" sz="2800">
          <a:solidFill>
            <a:schemeClr val="tx1"/>
          </a:solidFill>
          <a:effectLst/>
          <a:latin typeface="HY헤드라인M" panose="02030600000101010101" pitchFamily="18" charset="-127"/>
          <a:ea typeface="HY헤드라인M" panose="02030600000101010101" pitchFamily="18" charset="-127"/>
          <a:cs typeface="+mn-cs"/>
        </a:defRPr>
      </a:lvl1pPr>
      <a:lvl2pPr marL="742950" indent="-285750" algn="l" rtl="0" eaLnBrk="0" fontAlgn="base" latinLnBrk="1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kumimoji="1" sz="2600">
          <a:solidFill>
            <a:schemeClr val="tx1"/>
          </a:solidFill>
          <a:effectLst/>
          <a:latin typeface="HY헤드라인M" panose="02030600000101010101" pitchFamily="18" charset="-127"/>
          <a:ea typeface="HY헤드라인M" panose="02030600000101010101" pitchFamily="18" charset="-127"/>
        </a:defRPr>
      </a:lvl2pPr>
      <a:lvl3pPr marL="1143000" indent="-228600" algn="l" rtl="0" eaLnBrk="0" fontAlgn="base" latinLnBrk="1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Char char="•"/>
        <a:defRPr kumimoji="1" sz="2400">
          <a:solidFill>
            <a:schemeClr val="tx1"/>
          </a:solidFill>
          <a:effectLst/>
          <a:latin typeface="HY헤드라인M" panose="02030600000101010101" pitchFamily="18" charset="-127"/>
          <a:ea typeface="HY헤드라인M" panose="02030600000101010101" pitchFamily="18" charset="-127"/>
        </a:defRPr>
      </a:lvl3pPr>
      <a:lvl4pPr marL="1600200" indent="-228600" algn="l" rtl="0" eaLnBrk="0" fontAlgn="base" latinLnBrk="1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pitchFamily="34" charset="0"/>
        <a:buChar char="–"/>
        <a:defRPr kumimoji="1" sz="2200">
          <a:solidFill>
            <a:schemeClr val="tx1"/>
          </a:solidFill>
          <a:effectLst/>
          <a:latin typeface="HY헤드라인M" panose="02030600000101010101" pitchFamily="18" charset="-127"/>
          <a:ea typeface="HY헤드라인M" panose="02030600000101010101" pitchFamily="18" charset="-127"/>
        </a:defRPr>
      </a:lvl4pPr>
      <a:lvl5pPr marL="2057400" indent="-228600" algn="l" rtl="0" eaLnBrk="0" fontAlgn="base" latinLnBrk="1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pitchFamily="34" charset="0"/>
        <a:buChar char="»"/>
        <a:defRPr kumimoji="1" sz="2000">
          <a:solidFill>
            <a:schemeClr val="tx1"/>
          </a:solidFill>
          <a:effectLst/>
          <a:latin typeface="HY헤드라인M" panose="02030600000101010101" pitchFamily="18" charset="-127"/>
          <a:ea typeface="HY헤드라인M" panose="02030600000101010101" pitchFamily="18" charset="-127"/>
        </a:defRPr>
      </a:lvl5pPr>
      <a:lvl6pPr marL="2514600" indent="-228600" algn="l" rtl="0" fontAlgn="base" latinLnBrk="1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lnSpc>
          <a:spcPct val="120000"/>
        </a:lnSpc>
        <a:spcBef>
          <a:spcPct val="20000"/>
        </a:spcBef>
        <a:spcAft>
          <a:spcPct val="0"/>
        </a:spcAft>
        <a:buClr>
          <a:srgbClr val="996600"/>
        </a:buClr>
        <a:buFont typeface="Arial" charset="0"/>
        <a:buChar char="»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10" Type="http://schemas.openxmlformats.org/officeDocument/2006/relationships/hyperlink" Target="http://adaptive.korea.ac.kr/" TargetMode="External"/><Relationship Id="rId4" Type="http://schemas.openxmlformats.org/officeDocument/2006/relationships/tags" Target="../tags/tag48.xml"/><Relationship Id="rId9" Type="http://schemas.openxmlformats.org/officeDocument/2006/relationships/hyperlink" Target="mailto:twy@korea.ac.k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86.xml"/><Relationship Id="rId7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320.xml"/><Relationship Id="rId3" Type="http://schemas.openxmlformats.org/officeDocument/2006/relationships/tags" Target="../tags/tag90.xml"/><Relationship Id="rId21" Type="http://schemas.openxmlformats.org/officeDocument/2006/relationships/tags" Target="../tags/tag108.xml"/><Relationship Id="rId34" Type="http://schemas.openxmlformats.org/officeDocument/2006/relationships/tags" Target="../tags/tag1361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image" Target="../media/image22.png"/><Relationship Id="rId33" Type="http://schemas.openxmlformats.org/officeDocument/2006/relationships/image" Target="../media/image200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image" Target="../media/image180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90.xml"/><Relationship Id="rId32" Type="http://schemas.openxmlformats.org/officeDocument/2006/relationships/tags" Target="../tags/tag1351.xml"/><Relationship Id="rId37" Type="http://schemas.openxmlformats.org/officeDocument/2006/relationships/image" Target="../media/image220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notesSlide" Target="../notesSlides/notesSlide8.xml"/><Relationship Id="rId28" Type="http://schemas.openxmlformats.org/officeDocument/2006/relationships/tags" Target="../tags/tag1331.xml"/><Relationship Id="rId36" Type="http://schemas.openxmlformats.org/officeDocument/2006/relationships/tags" Target="../tags/tag1420.xml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image" Target="../media/image19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70.png"/><Relationship Id="rId30" Type="http://schemas.openxmlformats.org/officeDocument/2006/relationships/tags" Target="../tags/tag1341.xml"/><Relationship Id="rId35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18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21.xml"/><Relationship Id="rId7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30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tags" Target="../tags/tag138.xml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image" Target="../media/image27.png"/><Relationship Id="rId33" Type="http://schemas.openxmlformats.org/officeDocument/2006/relationships/image" Target="../media/image120.png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29" Type="http://schemas.openxmlformats.org/officeDocument/2006/relationships/image" Target="../media/image100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tags" Target="../tags/tag135.xml"/><Relationship Id="rId32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slideLayout" Target="../slideLayouts/slideLayout2.xml"/><Relationship Id="rId28" Type="http://schemas.openxmlformats.org/officeDocument/2006/relationships/tags" Target="../tags/tag139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31" Type="http://schemas.openxmlformats.org/officeDocument/2006/relationships/image" Target="../media/image110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tags" Target="../tags/tag154.xml"/><Relationship Id="rId27" Type="http://schemas.openxmlformats.org/officeDocument/2006/relationships/image" Target="../media/image90.png"/><Relationship Id="rId30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6.JPG"/><Relationship Id="rId4" Type="http://schemas.openxmlformats.org/officeDocument/2006/relationships/tags" Target="../tags/tag54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28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57.xml"/><Relationship Id="rId5" Type="http://schemas.openxmlformats.org/officeDocument/2006/relationships/tags" Target="../tags/tag159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image" Target="../media/image29.png"/><Relationship Id="rId39" Type="http://schemas.openxmlformats.org/officeDocument/2006/relationships/tags" Target="../tags/tag176.xml"/><Relationship Id="rId3" Type="http://schemas.openxmlformats.org/officeDocument/2006/relationships/tags" Target="../tags/tag165.xml"/><Relationship Id="rId21" Type="http://schemas.openxmlformats.org/officeDocument/2006/relationships/tags" Target="../tags/tag183.xml"/><Relationship Id="rId34" Type="http://schemas.openxmlformats.org/officeDocument/2006/relationships/image" Target="../media/image180.png"/><Relationship Id="rId42" Type="http://schemas.openxmlformats.org/officeDocument/2006/relationships/image" Target="../media/image220.png"/><Relationship Id="rId47" Type="http://schemas.openxmlformats.org/officeDocument/2006/relationships/tags" Target="../tags/tag184.xml"/><Relationship Id="rId50" Type="http://schemas.openxmlformats.org/officeDocument/2006/relationships/image" Target="../media/image260.png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65.xml"/><Relationship Id="rId33" Type="http://schemas.openxmlformats.org/officeDocument/2006/relationships/tags" Target="../tags/tag173.xml"/><Relationship Id="rId38" Type="http://schemas.openxmlformats.org/officeDocument/2006/relationships/image" Target="../media/image200.png"/><Relationship Id="rId46" Type="http://schemas.openxmlformats.org/officeDocument/2006/relationships/image" Target="../media/image24.png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0" Type="http://schemas.openxmlformats.org/officeDocument/2006/relationships/tags" Target="../tags/tag182.xml"/><Relationship Id="rId29" Type="http://schemas.openxmlformats.org/officeDocument/2006/relationships/tags" Target="../tags/tag170.xml"/><Relationship Id="rId41" Type="http://schemas.openxmlformats.org/officeDocument/2006/relationships/tags" Target="../tags/tag178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170.png"/><Relationship Id="rId37" Type="http://schemas.openxmlformats.org/officeDocument/2006/relationships/tags" Target="../tags/tag175.xml"/><Relationship Id="rId40" Type="http://schemas.openxmlformats.org/officeDocument/2006/relationships/image" Target="../media/image210.png"/><Relationship Id="rId45" Type="http://schemas.openxmlformats.org/officeDocument/2006/relationships/tags" Target="../tags/tag183.xml"/><Relationship Id="rId5" Type="http://schemas.openxmlformats.org/officeDocument/2006/relationships/tags" Target="../tags/tag167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image" Target="../media/image150.png"/><Relationship Id="rId36" Type="http://schemas.openxmlformats.org/officeDocument/2006/relationships/image" Target="../media/image19.png"/><Relationship Id="rId49" Type="http://schemas.openxmlformats.org/officeDocument/2006/relationships/tags" Target="../tags/tag185.xml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tags" Target="../tags/tag172.xml"/><Relationship Id="rId44" Type="http://schemas.openxmlformats.org/officeDocument/2006/relationships/image" Target="../media/image30.pn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tags" Target="../tags/tag168.xml"/><Relationship Id="rId30" Type="http://schemas.openxmlformats.org/officeDocument/2006/relationships/image" Target="../media/image160.png"/><Relationship Id="rId35" Type="http://schemas.openxmlformats.org/officeDocument/2006/relationships/tags" Target="../tags/tag174.xml"/><Relationship Id="rId43" Type="http://schemas.openxmlformats.org/officeDocument/2006/relationships/tags" Target="../tags/tag180.xml"/><Relationship Id="rId48" Type="http://schemas.openxmlformats.org/officeDocument/2006/relationships/image" Target="../media/image250.png"/><Relationship Id="rId8" Type="http://schemas.openxmlformats.org/officeDocument/2006/relationships/tags" Target="../tags/tag17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tags" Target="../tags/tag198.xml"/><Relationship Id="rId18" Type="http://schemas.openxmlformats.org/officeDocument/2006/relationships/tags" Target="../tags/tag203.xml"/><Relationship Id="rId3" Type="http://schemas.openxmlformats.org/officeDocument/2006/relationships/tags" Target="../tags/tag188.xml"/><Relationship Id="rId21" Type="http://schemas.openxmlformats.org/officeDocument/2006/relationships/tags" Target="../tags/tag206.xml"/><Relationship Id="rId7" Type="http://schemas.openxmlformats.org/officeDocument/2006/relationships/tags" Target="../tags/tag192.xml"/><Relationship Id="rId12" Type="http://schemas.openxmlformats.org/officeDocument/2006/relationships/tags" Target="../tags/tag197.xml"/><Relationship Id="rId17" Type="http://schemas.openxmlformats.org/officeDocument/2006/relationships/tags" Target="../tags/tag202.xml"/><Relationship Id="rId2" Type="http://schemas.openxmlformats.org/officeDocument/2006/relationships/tags" Target="../tags/tag187.xml"/><Relationship Id="rId16" Type="http://schemas.openxmlformats.org/officeDocument/2006/relationships/tags" Target="../tags/tag201.xml"/><Relationship Id="rId20" Type="http://schemas.openxmlformats.org/officeDocument/2006/relationships/tags" Target="../tags/tag205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24" Type="http://schemas.openxmlformats.org/officeDocument/2006/relationships/image" Target="../media/image20.png"/><Relationship Id="rId5" Type="http://schemas.openxmlformats.org/officeDocument/2006/relationships/tags" Target="../tags/tag190.xml"/><Relationship Id="rId15" Type="http://schemas.openxmlformats.org/officeDocument/2006/relationships/tags" Target="../tags/tag200.xml"/><Relationship Id="rId23" Type="http://schemas.openxmlformats.org/officeDocument/2006/relationships/tags" Target="../tags/tag188.xml"/><Relationship Id="rId10" Type="http://schemas.openxmlformats.org/officeDocument/2006/relationships/tags" Target="../tags/tag195.xml"/><Relationship Id="rId19" Type="http://schemas.openxmlformats.org/officeDocument/2006/relationships/tags" Target="../tags/tag204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tags" Target="../tags/tag199.xml"/><Relationship Id="rId2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20.xml"/><Relationship Id="rId7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24.xml"/><Relationship Id="rId7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10" Type="http://schemas.openxmlformats.org/officeDocument/2006/relationships/image" Target="../media/image22.jpeg"/><Relationship Id="rId4" Type="http://schemas.openxmlformats.org/officeDocument/2006/relationships/tags" Target="../tags/tag229.xml"/><Relationship Id="rId9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23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slide" Target="slide28.xml"/><Relationship Id="rId4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24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10" Type="http://schemas.openxmlformats.org/officeDocument/2006/relationships/image" Target="../media/image39.png"/><Relationship Id="rId4" Type="http://schemas.openxmlformats.org/officeDocument/2006/relationships/tags" Target="../tags/tag250.xml"/><Relationship Id="rId9" Type="http://schemas.openxmlformats.org/officeDocument/2006/relationships/tags" Target="../tags/tag25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55.xml"/><Relationship Id="rId7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3" Type="http://schemas.openxmlformats.org/officeDocument/2006/relationships/tags" Target="../tags/tag259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64.xml"/><Relationship Id="rId7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68.xml"/><Relationship Id="rId7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7" Type="http://schemas.openxmlformats.org/officeDocument/2006/relationships/notesSlide" Target="../notesSlides/notesSlide25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4.xml"/><Relationship Id="rId4" Type="http://schemas.openxmlformats.org/officeDocument/2006/relationships/tags" Target="../tags/tag2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44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77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8.jpg"/><Relationship Id="rId5" Type="http://schemas.openxmlformats.org/officeDocument/2006/relationships/tags" Target="../tags/tag66.xml"/><Relationship Id="rId10" Type="http://schemas.openxmlformats.org/officeDocument/2006/relationships/image" Target="../media/image8.png"/><Relationship Id="rId4" Type="http://schemas.openxmlformats.org/officeDocument/2006/relationships/tags" Target="../tags/tag65.xml"/><Relationship Id="rId9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1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87191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403485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smtClean="0"/>
              <a:t>확실한 수학</a:t>
            </a:r>
            <a:r>
              <a:rPr lang="en-US" altLang="ko-KR" sz="4400" dirty="0" smtClean="0"/>
              <a:t>,</a:t>
            </a:r>
            <a:r>
              <a:rPr lang="en-US" altLang="ko-KR" sz="4400" dirty="0"/>
              <a:t> </a:t>
            </a:r>
            <a:r>
              <a:rPr lang="ko-KR" altLang="en-US" sz="4400" dirty="0" smtClean="0"/>
              <a:t>불완전한 수학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4178596"/>
            <a:ext cx="6400800" cy="2391467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윤 태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웅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defRPr/>
            </a:pPr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defRPr/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고려대학교 전기전자공학부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</a:br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hlinkClick r:id="rId9"/>
              </a:rPr>
              <a:t>twy@korea.ac.kr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hlinkClick r:id="rId10"/>
              </a:rPr>
              <a:t>http://adaptive.korea.ac.kr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78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743" y="115888"/>
            <a:ext cx="8975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고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려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대 대학원 전기전자공학과 정기세미나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                                2013.5.30.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942A6-C891-4686-8CD0-10054A5E59D7}" type="slidenum">
              <a:rPr lang="en-US" altLang="ko-KR" smtClean="0"/>
              <a:pPr>
                <a:defRPr/>
              </a:pPr>
              <a:t>9</a:t>
            </a:fld>
            <a:endParaRPr lang="en-US" altLang="ko-KR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36" y="0"/>
            <a:ext cx="9352236" cy="685424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err="1" smtClean="0"/>
              <a:t>공리계와</a:t>
            </a:r>
            <a:r>
              <a:rPr lang="ko-KR" altLang="en-US" sz="4400" dirty="0" smtClean="0"/>
              <a:t> 증명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공리계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유클리드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원론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비유클리드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기하학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8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공리계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공리계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공리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와 </a:t>
            </a:r>
            <a:r>
              <a:rPr lang="ko-KR" altLang="en-US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연역추론 규칙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으로 구성된 체계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명제의 증명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공리계의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추론 규칙을 이용해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공리에서 명제를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유도하는 과정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공리를 참이라 전제하므로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이렇게 증명된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명제는 참임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3489225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err="1" smtClean="0"/>
              <a:t>공리계와</a:t>
            </a:r>
            <a:r>
              <a:rPr lang="ko-KR" altLang="en-US" dirty="0" smtClean="0"/>
              <a:t> 증명 </a:t>
            </a:r>
            <a:r>
              <a:rPr lang="en-US" altLang="ko-KR" dirty="0" smtClean="0"/>
              <a:t>- 1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4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유클리드</a:t>
            </a:r>
            <a:r>
              <a:rPr lang="ko-KR" altLang="en-US" dirty="0" smtClean="0"/>
              <a:t> 원론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3"/>
                <a:ext cx="8389917" cy="5038786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다섯 공리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ko-KR" altLang="en-US" sz="2400" dirty="0">
                    <a:latin typeface="HY헤드라인M" pitchFamily="18" charset="-127"/>
                    <a:ea typeface="HY헤드라인M" pitchFamily="18" charset="-127"/>
                  </a:rPr>
                  <a:t>임의의 점과 다른 한 점을 연결하는 직선은 단 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하나다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ko-KR" altLang="en-US" sz="2400" dirty="0">
                    <a:latin typeface="HY헤드라인M" pitchFamily="18" charset="-127"/>
                    <a:ea typeface="HY헤드라인M" pitchFamily="18" charset="-127"/>
                  </a:rPr>
                  <a:t>임의의 선분은 양 끝으로 얼마든지 연장할 수 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있다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ko-KR" altLang="en-US" sz="2400" dirty="0">
                    <a:latin typeface="HY헤드라인M" pitchFamily="18" charset="-127"/>
                    <a:ea typeface="HY헤드라인M" pitchFamily="18" charset="-127"/>
                  </a:rPr>
                  <a:t>임의의 점을 중심으로 하고 임의의 길이를 반지름으로 하는 원을 그릴 수 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있다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ko-KR" altLang="en-US" sz="2400" dirty="0">
                    <a:latin typeface="HY헤드라인M" pitchFamily="18" charset="-127"/>
                    <a:ea typeface="HY헤드라인M" pitchFamily="18" charset="-127"/>
                  </a:rPr>
                  <a:t>직각은 모두 서로 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같다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직선 밖의 한 점을 지나며 이 직선과 평행인 직선은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단 하나다 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4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평행선 공</a:t>
                </a:r>
                <a:r>
                  <a:rPr lang="ko-KR" altLang="en-US" sz="24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리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altLang="ko-KR" dirty="0" smtClean="0"/>
                  <a:t>   </a:t>
                </a:r>
                <a:r>
                  <a:rPr lang="en-US" altLang="ko-KR" sz="8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수많은 기하학적 명제들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199" y="1326503"/>
                <a:ext cx="8389917" cy="5038786"/>
              </a:xfrm>
              <a:blipFill rotWithShape="1">
                <a:blip r:embed="rId8"/>
                <a:stretch>
                  <a:fillRect l="-1235" t="-847" r="-1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3489225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err="1" smtClean="0"/>
              <a:t>공리계와</a:t>
            </a:r>
            <a:r>
              <a:rPr lang="ko-KR" altLang="en-US" dirty="0" smtClean="0"/>
              <a:t> 증명 </a:t>
            </a:r>
            <a:r>
              <a:rPr lang="en-US" altLang="ko-KR" dirty="0" smtClean="0"/>
              <a:t>- 2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25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유클리드</a:t>
            </a:r>
            <a:r>
              <a:rPr lang="ko-KR" altLang="en-US" dirty="0" smtClean="0"/>
              <a:t> 원론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3"/>
                <a:ext cx="8591797" cy="5038786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삼각형 내각의 합은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180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o</m:t>
                        </m:r>
                      </m:sup>
                    </m:sSup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이다</a:t>
                </a: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증명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평행선 공리를 사용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endParaRPr lang="ko-KR" altLang="en-US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4"/>
                </p:custDataLst>
              </p:nvPr>
            </p:nvSpPr>
            <p:spPr>
              <a:xfrm>
                <a:off x="457199" y="1326503"/>
                <a:ext cx="8591797" cy="5038786"/>
              </a:xfrm>
              <a:blipFill rotWithShape="1">
                <a:blip r:embed="rId25"/>
                <a:stretch>
                  <a:fillRect l="-1207"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직선 연결선 5"/>
          <p:cNvCxnSpPr/>
          <p:nvPr>
            <p:custDataLst>
              <p:tags r:id="rId4"/>
            </p:custDataLst>
          </p:nvPr>
        </p:nvCxnSpPr>
        <p:spPr>
          <a:xfrm flipV="1">
            <a:off x="2838203" y="3016335"/>
            <a:ext cx="2137558" cy="1579419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>
            <p:custDataLst>
              <p:tags r:id="rId5"/>
            </p:custDataLst>
          </p:nvPr>
        </p:nvCxnSpPr>
        <p:spPr>
          <a:xfrm>
            <a:off x="4975761" y="3016335"/>
            <a:ext cx="665018" cy="1579419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>
            <p:custDataLst>
              <p:tags r:id="rId6"/>
            </p:custDataLst>
          </p:nvPr>
        </p:nvCxnSpPr>
        <p:spPr>
          <a:xfrm>
            <a:off x="2850078" y="4595754"/>
            <a:ext cx="2802576" cy="0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>
            <p:custDataLst>
              <p:tags r:id="rId7"/>
            </p:custDataLst>
          </p:nvPr>
        </p:nvCxnSpPr>
        <p:spPr>
          <a:xfrm>
            <a:off x="5640779" y="4595754"/>
            <a:ext cx="1888177" cy="0"/>
          </a:xfrm>
          <a:prstGeom prst="line">
            <a:avLst/>
          </a:prstGeom>
          <a:ln w="158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>
            <p:custDataLst>
              <p:tags r:id="rId8"/>
            </p:custDataLst>
          </p:nvPr>
        </p:nvCxnSpPr>
        <p:spPr>
          <a:xfrm>
            <a:off x="1363804" y="4593779"/>
            <a:ext cx="1888177" cy="0"/>
          </a:xfrm>
          <a:prstGeom prst="line">
            <a:avLst/>
          </a:prstGeom>
          <a:ln w="158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>
            <p:custDataLst>
              <p:tags r:id="rId9"/>
            </p:custDataLst>
          </p:nvPr>
        </p:nvCxnSpPr>
        <p:spPr>
          <a:xfrm>
            <a:off x="1363804" y="3014404"/>
            <a:ext cx="6165152" cy="0"/>
          </a:xfrm>
          <a:prstGeom prst="line">
            <a:avLst/>
          </a:prstGeom>
          <a:ln w="158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68821" y="4142471"/>
                <a:ext cx="3922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ko-KR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5068821" y="4142471"/>
                <a:ext cx="392287" cy="400110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249971" y="4164246"/>
                <a:ext cx="3977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ko-KR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3249971" y="4164246"/>
                <a:ext cx="397738" cy="40011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651221" y="3249871"/>
                <a:ext cx="3755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ko-KR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651221" y="3249871"/>
                <a:ext cx="375551" cy="400110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138621" y="2986646"/>
                <a:ext cx="3977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ko-KR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4138621" y="2986646"/>
                <a:ext cx="397738" cy="400110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221221" y="3059871"/>
                <a:ext cx="3922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ko-KR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5221221" y="3059871"/>
                <a:ext cx="392287" cy="400110"/>
              </a:xfrm>
              <a:prstGeom prst="rect">
                <a:avLst/>
              </a:prstGeom>
              <a:blipFill rotWithShape="1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원호 40"/>
          <p:cNvSpPr/>
          <p:nvPr>
            <p:custDataLst>
              <p:tags r:id="rId15"/>
            </p:custDataLst>
          </p:nvPr>
        </p:nvSpPr>
        <p:spPr>
          <a:xfrm rot="21350404">
            <a:off x="2792709" y="4316646"/>
            <a:ext cx="574037" cy="635358"/>
          </a:xfrm>
          <a:prstGeom prst="arc">
            <a:avLst>
              <a:gd name="adj1" fmla="val 17591464"/>
              <a:gd name="adj2" fmla="val 0"/>
            </a:avLst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원호 41"/>
          <p:cNvSpPr/>
          <p:nvPr>
            <p:custDataLst>
              <p:tags r:id="rId16"/>
            </p:custDataLst>
          </p:nvPr>
        </p:nvSpPr>
        <p:spPr>
          <a:xfrm rot="15039088">
            <a:off x="5343859" y="4302796"/>
            <a:ext cx="574037" cy="635358"/>
          </a:xfrm>
          <a:prstGeom prst="arc">
            <a:avLst>
              <a:gd name="adj1" fmla="val 17591464"/>
              <a:gd name="adj2" fmla="val 0"/>
            </a:avLst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원호 42"/>
          <p:cNvSpPr/>
          <p:nvPr>
            <p:custDataLst>
              <p:tags r:id="rId17"/>
            </p:custDataLst>
          </p:nvPr>
        </p:nvSpPr>
        <p:spPr>
          <a:xfrm rot="10800000">
            <a:off x="4408738" y="2685819"/>
            <a:ext cx="731332" cy="635359"/>
          </a:xfrm>
          <a:prstGeom prst="arc">
            <a:avLst>
              <a:gd name="adj1" fmla="val 17591464"/>
              <a:gd name="adj2" fmla="val 0"/>
            </a:avLst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원호 43"/>
          <p:cNvSpPr/>
          <p:nvPr>
            <p:custDataLst>
              <p:tags r:id="rId18"/>
            </p:custDataLst>
          </p:nvPr>
        </p:nvSpPr>
        <p:spPr>
          <a:xfrm rot="4197021">
            <a:off x="4671040" y="2560897"/>
            <a:ext cx="635936" cy="894755"/>
          </a:xfrm>
          <a:prstGeom prst="arc">
            <a:avLst>
              <a:gd name="adj1" fmla="val 17591464"/>
              <a:gd name="adj2" fmla="val 0"/>
            </a:avLst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원호 45"/>
          <p:cNvSpPr/>
          <p:nvPr>
            <p:custDataLst>
              <p:tags r:id="rId19"/>
            </p:custDataLst>
          </p:nvPr>
        </p:nvSpPr>
        <p:spPr>
          <a:xfrm rot="6521876">
            <a:off x="4314573" y="2294249"/>
            <a:ext cx="764450" cy="1262938"/>
          </a:xfrm>
          <a:prstGeom prst="arc">
            <a:avLst>
              <a:gd name="adj1" fmla="val 17591464"/>
              <a:gd name="adj2" fmla="val 0"/>
            </a:avLst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201737" y="5284519"/>
                <a:ext cx="306904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sz="2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600" i="1" dirty="0">
                        <a:latin typeface="Cambria Math"/>
                      </a:rPr>
                      <m:t>𝑎</m:t>
                    </m:r>
                    <m:r>
                      <a:rPr lang="en-US" altLang="ko-KR" sz="2600" i="1" dirty="0">
                        <a:latin typeface="Cambria Math"/>
                      </a:rPr>
                      <m:t>+</m:t>
                    </m:r>
                    <m:r>
                      <a:rPr lang="en-US" altLang="ko-KR" sz="2600" i="1" dirty="0">
                        <a:latin typeface="Cambria Math"/>
                      </a:rPr>
                      <m:t>𝑏</m:t>
                    </m:r>
                    <m:r>
                      <a:rPr lang="en-US" altLang="ko-KR" sz="2600" i="1" dirty="0">
                        <a:latin typeface="Cambria Math"/>
                      </a:rPr>
                      <m:t>+</m:t>
                    </m:r>
                    <m:r>
                      <a:rPr lang="en-US" altLang="ko-KR" sz="2600" i="1" dirty="0">
                        <a:latin typeface="Cambria Math"/>
                      </a:rPr>
                      <m:t>𝑐</m:t>
                    </m:r>
                    <m:r>
                      <a:rPr lang="en-US" altLang="ko-KR" sz="2600" i="1" dirty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i="1" dirty="0">
                            <a:latin typeface="Cambria Math"/>
                          </a:rPr>
                          <m:t>180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sz="2600" dirty="0">
                            <a:latin typeface="Cambria Math"/>
                          </a:rPr>
                          <m:t>o</m:t>
                        </m:r>
                      </m:sup>
                    </m:sSup>
                  </m:oMath>
                </a14:m>
                <a:endParaRPr lang="ko-KR" altLang="en-US" sz="2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1201737" y="5284519"/>
                <a:ext cx="3069045" cy="492443"/>
              </a:xfrm>
              <a:prstGeom prst="rect">
                <a:avLst/>
              </a:prstGeom>
              <a:blipFill rotWithShape="1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슬라이드 번호 개체 틀 3"/>
          <p:cNvSpPr>
            <a:spLocks noGrp="1"/>
          </p:cNvSpPr>
          <p:nvPr>
            <p:ph type="sldNum" sz="quarter" idx="10"/>
            <p:custDataLst>
              <p:tags r:id="rId21"/>
            </p:custDataLst>
          </p:nvPr>
        </p:nvSpPr>
        <p:spPr>
          <a:xfrm>
            <a:off x="3489225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err="1" smtClean="0"/>
              <a:t>공리계와</a:t>
            </a:r>
            <a:r>
              <a:rPr lang="ko-KR" altLang="en-US" dirty="0" smtClean="0"/>
              <a:t> 증명 </a:t>
            </a:r>
            <a:r>
              <a:rPr lang="en-US" altLang="ko-KR" dirty="0" smtClean="0"/>
              <a:t>- 3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63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uiExpand="1"/>
      <p:bldP spid="34" grpId="0" uiExpand="1"/>
      <p:bldP spid="36" grpId="0" uiExpand="1"/>
      <p:bldP spid="37" grpId="0"/>
      <p:bldP spid="38" grpId="0"/>
      <p:bldP spid="41" grpId="0" uiExpand="1" animBg="1"/>
      <p:bldP spid="42" grpId="0" uiExpand="1" animBg="1"/>
      <p:bldP spid="43" grpId="0" animBg="1"/>
      <p:bldP spid="44" grpId="0" animBg="1"/>
      <p:bldP spid="46" grpId="0" uiExpand="1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비유클리드</a:t>
            </a:r>
            <a:r>
              <a:rPr lang="ko-KR" altLang="en-US" dirty="0" smtClean="0"/>
              <a:t> 기하학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비유클리드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기하학의 등장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3489225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err="1" smtClean="0"/>
              <a:t>공리계와</a:t>
            </a:r>
            <a:r>
              <a:rPr lang="ko-KR" altLang="en-US" dirty="0" smtClean="0"/>
              <a:t> 증명 </a:t>
            </a:r>
            <a:r>
              <a:rPr lang="en-US" altLang="ko-KR" dirty="0" smtClean="0"/>
              <a:t>- 4</a:t>
            </a:r>
            <a:endParaRPr lang="en-US" altLang="ko-KR" dirty="0"/>
          </a:p>
        </p:txBody>
      </p:sp>
      <p:pic>
        <p:nvPicPr>
          <p:cNvPr id="6" name="Picture 2" descr="파일:Hyperbolic triangle.sv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9" y="2660045"/>
            <a:ext cx="4346370" cy="28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:Triangles (spherical geometry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24" y="2660046"/>
            <a:ext cx="3520558" cy="28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2142803" y="5665867"/>
            <a:ext cx="27558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그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림</a:t>
            </a:r>
            <a:r>
              <a:rPr lang="ko-KR" altLang="ko-KR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400" dirty="0">
                <a:latin typeface="HY헤드라인M" pitchFamily="18" charset="-127"/>
                <a:ea typeface="HY헤드라인M" pitchFamily="18" charset="-127"/>
              </a:rPr>
              <a:t>출처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commons.wikimedia.org/wiki</a:t>
            </a:r>
          </a:p>
          <a:p>
            <a:pPr algn="r"/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File:Hyperbolic_triangle.svg</a:t>
            </a:r>
            <a:endParaRPr lang="ko-KR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5646230" y="5665866"/>
            <a:ext cx="31133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그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림</a:t>
            </a:r>
            <a:r>
              <a:rPr lang="ko-KR" altLang="ko-KR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400" dirty="0">
                <a:latin typeface="HY헤드라인M" pitchFamily="18" charset="-127"/>
                <a:ea typeface="HY헤드라인M" pitchFamily="18" charset="-127"/>
              </a:rPr>
              <a:t>출처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en.wikipedia.org/wiki</a:t>
            </a:r>
          </a:p>
          <a:p>
            <a:pPr algn="r"/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File:Triangles_(spherical_geometry).jpg</a:t>
            </a:r>
            <a:endParaRPr lang="ko-KR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>
            <p:custDataLst>
              <p:tags r:id="rId9"/>
            </p:custDataLst>
          </p:nvPr>
        </p:nvSpPr>
        <p:spPr>
          <a:xfrm>
            <a:off x="855027" y="2113782"/>
            <a:ext cx="405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쌍곡선 기하학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 err="1" smtClean="0">
                <a:latin typeface="HY헤드라인M" pitchFamily="18" charset="-127"/>
                <a:ea typeface="HY헤드라인M" pitchFamily="18" charset="-127"/>
              </a:rPr>
              <a:t>로바체프스키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>
            <p:custDataLst>
              <p:tags r:id="rId10"/>
            </p:custDataLst>
          </p:nvPr>
        </p:nvSpPr>
        <p:spPr>
          <a:xfrm>
            <a:off x="5638758" y="2111807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타</a:t>
            </a:r>
            <a:r>
              <a:rPr lang="ko-KR" altLang="en-US" sz="2400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원</a:t>
            </a:r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 기하학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리만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2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2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/>
              <a:t>비유클리드</a:t>
            </a:r>
            <a:r>
              <a:rPr lang="ko-KR" altLang="en-US" dirty="0"/>
              <a:t> 기하학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26502"/>
                <a:ext cx="8401792" cy="5145549"/>
              </a:xfrm>
            </p:spPr>
            <p:txBody>
              <a:bodyPr/>
              <a:lstStyle/>
              <a:p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비유클리드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기하학의 등장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계속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  <a:p>
                <a:pPr lvl="1"/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유클리드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기하학의 다섯째 공리인 평행선 공리가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다음과 같이 바뀜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쌍곡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선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기하학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평행선은 수없이 많다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타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원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기하학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평행선은 없다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삼각형 내각의 합은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쌍곡선 기하학에서는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180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</a:rPr>
                          <m:t>o</m:t>
                        </m:r>
                      </m:sup>
                    </m:sSup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보다 작다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타원 기하학에서는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/>
                          </a:rPr>
                          <m:t>180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>
                            <a:latin typeface="Cambria Math"/>
                          </a:rPr>
                          <m:t>o</m:t>
                        </m:r>
                      </m:sup>
                    </m:sSup>
                  </m:oMath>
                </a14:m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보다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크다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어찌할 것인가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200" y="1326502"/>
                <a:ext cx="8401792" cy="5145549"/>
              </a:xfrm>
              <a:blipFill rotWithShape="1">
                <a:blip r:embed="rId8"/>
                <a:stretch>
                  <a:fillRect l="-1234" t="-8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3489225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err="1" smtClean="0"/>
              <a:t>공리계와</a:t>
            </a:r>
            <a:r>
              <a:rPr lang="ko-KR" altLang="en-US" dirty="0" smtClean="0"/>
              <a:t> 증명 </a:t>
            </a:r>
            <a:r>
              <a:rPr lang="en-US" altLang="ko-KR" dirty="0" smtClean="0"/>
              <a:t>- 5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7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err="1" smtClean="0"/>
              <a:t>칸토어와</a:t>
            </a:r>
            <a:r>
              <a:rPr lang="ko-KR" altLang="en-US" sz="4400" dirty="0" smtClean="0"/>
              <a:t> 무한집합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무한을 센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칸토어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무한집합의 농도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가산집합과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불가산집합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멱집합의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농도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연속체 가설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3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무한을 센 </a:t>
            </a:r>
            <a:r>
              <a:rPr lang="ko-KR" altLang="en-US" dirty="0" err="1" smtClean="0"/>
              <a:t>칸토어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326503"/>
            <a:ext cx="8610600" cy="5102872"/>
          </a:xfrm>
        </p:spPr>
        <p:txBody>
          <a:bodyPr/>
          <a:lstStyle/>
          <a:p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게오르그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칸토어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(1845~1918)</a:t>
            </a:r>
          </a:p>
          <a:p>
            <a:pPr lvl="1"/>
            <a:r>
              <a:rPr lang="ko-KR" altLang="en-US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집합론의 </a:t>
            </a:r>
            <a:r>
              <a:rPr lang="ko-KR" altLang="en-US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창시자</a:t>
            </a:r>
            <a:endParaRPr lang="en-US" altLang="ko-KR" dirty="0" smtClean="0">
              <a:solidFill>
                <a:srgbClr val="99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914400" lvl="2" indent="0">
              <a:buNone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“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수학의 본질은 자유다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!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”</a:t>
            </a:r>
          </a:p>
          <a:p>
            <a:pPr lvl="1"/>
            <a:r>
              <a:rPr lang="ko-KR" altLang="en-US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무한 집합의 농도</a:t>
            </a:r>
            <a:endParaRPr lang="en-US" altLang="ko-KR" dirty="0" smtClean="0">
              <a:solidFill>
                <a:srgbClr val="99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/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두 집합의 원소들 사이에 </a:t>
            </a:r>
            <a:r>
              <a:rPr lang="en-US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1:1</a:t>
            </a: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대응관계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가 있으면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그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두 집합의 농도는 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같다</a:t>
            </a:r>
            <a:endParaRPr lang="ko-KR" altLang="ko-KR" dirty="0">
              <a:latin typeface="HY헤드라인M" pitchFamily="18" charset="-127"/>
              <a:ea typeface="HY헤드라인M" pitchFamily="18" charset="-127"/>
            </a:endParaRPr>
          </a:p>
          <a:p>
            <a:pPr lvl="2"/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짝수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집합의 농도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 =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홀수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집합의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농도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정수 집합의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농도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유리수 집합의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농도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&lt; </a:t>
            </a:r>
            <a:r>
              <a:rPr lang="en-US" altLang="ko-KR" sz="9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실수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집합의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농도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0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과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 1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사이에 있는 수의 농도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정수 집합은 셀 수 있고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실수 집합은 셀 수 없다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ko-KR" sz="2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455590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err="1" smtClean="0"/>
              <a:t>칸토어와</a:t>
            </a:r>
            <a:r>
              <a:rPr lang="ko-KR" altLang="en-US" dirty="0" smtClean="0"/>
              <a:t> 무한집합 </a:t>
            </a:r>
            <a:r>
              <a:rPr lang="en-US" altLang="ko-KR" dirty="0" smtClean="0"/>
              <a:t>- 1</a:t>
            </a:r>
            <a:endParaRPr lang="en-US" altLang="ko-K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868884" y="1864365"/>
                <a:ext cx="4049484" cy="1692771"/>
              </a:xfrm>
              <a:prstGeom prst="rect">
                <a:avLst/>
              </a:prstGeom>
              <a:noFill/>
              <a:ln w="15875">
                <a:solidFill>
                  <a:srgbClr val="8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비유클리드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기하학의 등장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800" dirty="0">
                    <a:latin typeface="HY동녘M" pitchFamily="18" charset="-127"/>
                    <a:ea typeface="HY동녘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sz="26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기하학 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대신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산술에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   </a:t>
                </a:r>
                <a:r>
                  <a:rPr lang="en-US" altLang="ko-KR" sz="25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수학의 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기초를 두려 함</a:t>
                </a:r>
                <a:r>
                  <a:rPr lang="en-US" altLang="ko-KR" sz="2600" dirty="0">
                    <a:latin typeface="HY동녘M" pitchFamily="18" charset="-127"/>
                    <a:ea typeface="HY동녘M" pitchFamily="18" charset="-127"/>
                  </a:rPr>
                  <a:t/>
                </a:r>
                <a:br>
                  <a:rPr lang="en-US" altLang="ko-KR" sz="2600" dirty="0">
                    <a:latin typeface="HY동녘M" pitchFamily="18" charset="-127"/>
                    <a:ea typeface="HY동녘M" pitchFamily="18" charset="-127"/>
                  </a:rPr>
                </a:br>
                <a:r>
                  <a:rPr lang="en-US" altLang="ko-KR" sz="8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sz="26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무한집합의 도입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endParaRPr lang="ko-KR" altLang="en-US" sz="2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4868884" y="1864365"/>
                <a:ext cx="4049484" cy="1692771"/>
              </a:xfrm>
              <a:prstGeom prst="rect">
                <a:avLst/>
              </a:prstGeom>
              <a:blipFill rotWithShape="1">
                <a:blip r:embed="rId9"/>
                <a:stretch>
                  <a:fillRect l="-2549" t="-2491" r="-1949" b="-6406"/>
                </a:stretch>
              </a:blipFill>
              <a:ln w="15875">
                <a:solidFill>
                  <a:srgbClr val="80000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087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무한집합의 농도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26503"/>
                <a:ext cx="8686800" cy="5038786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다음 집합의 농도는 모두 같다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𝑋</m:t>
                    </m:r>
                    <m:r>
                      <a:rPr lang="en-US" altLang="ko-KR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</a:rPr>
                          <m:t>0, 1</m:t>
                        </m:r>
                      </m:e>
                    </m:d>
                    <m:r>
                      <a:rPr lang="en-US" altLang="ko-KR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𝑌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={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[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]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: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𝑋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},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ℝ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−∞, ∞</m:t>
                        </m:r>
                      </m:e>
                    </m:d>
                    <m:r>
                      <a:rPr lang="en-US" altLang="ko-KR" i="1">
                        <a:latin typeface="Cambria Math"/>
                        <a:ea typeface="Cambria Math"/>
                      </a:rPr>
                      <m:t>, 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altLang="ko-KR" i="1">
                        <a:latin typeface="Cambria Math"/>
                        <a:ea typeface="Cambria Math"/>
                      </a:rPr>
                      <m:t>, 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altLang="ko-KR" dirty="0" smtClean="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와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𝑌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1:1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대응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𝑦</m:t>
                    </m:r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[</m:t>
                        </m:r>
                        <m:r>
                          <a:rPr lang="en-US" altLang="ko-KR" i="1">
                            <a:latin typeface="Cambria Math"/>
                          </a:rPr>
                          <m:t>0.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⋯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   </m:t>
                        </m:r>
                        <m:r>
                          <a:rPr lang="en-US" altLang="ko-KR" i="1">
                            <a:latin typeface="Cambria Math"/>
                          </a:rPr>
                          <m:t>0.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⋯</m:t>
                        </m:r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]</m:t>
                        </m:r>
                      </m:e>
                      <m:sup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𝑌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𝑥</m:t>
                    </m:r>
                    <m:r>
                      <a:rPr lang="en-US" altLang="ko-KR" i="1">
                        <a:latin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</a:rPr>
                      <m:t> </m:t>
                    </m:r>
                    <m:r>
                      <a:rPr lang="en-US" altLang="ko-KR" i="1">
                        <a:latin typeface="Cambria Math"/>
                      </a:rPr>
                      <m:t>0.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⋯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𝑋</m:t>
                    </m:r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와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1:1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대응</a:t>
                </a:r>
                <a:endParaRPr lang="ko-KR" altLang="en-US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4"/>
                </p:custDataLst>
              </p:nvPr>
            </p:nvSpPr>
            <p:spPr>
              <a:xfrm>
                <a:off x="457200" y="1326503"/>
                <a:ext cx="8686800" cy="5038786"/>
              </a:xfrm>
              <a:blipFill rotWithShape="1">
                <a:blip r:embed="rId25"/>
                <a:stretch>
                  <a:fillRect l="-1193"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직선 연결선 4"/>
          <p:cNvCxnSpPr/>
          <p:nvPr>
            <p:custDataLst>
              <p:tags r:id="rId4"/>
            </p:custDataLst>
          </p:nvPr>
        </p:nvCxnSpPr>
        <p:spPr>
          <a:xfrm>
            <a:off x="1736687" y="5458116"/>
            <a:ext cx="4944139" cy="0"/>
          </a:xfrm>
          <a:prstGeom prst="line">
            <a:avLst/>
          </a:prstGeom>
          <a:ln w="1270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>
            <p:custDataLst>
              <p:tags r:id="rId5"/>
            </p:custDataLst>
          </p:nvPr>
        </p:nvCxnSpPr>
        <p:spPr>
          <a:xfrm>
            <a:off x="4166257" y="4745724"/>
            <a:ext cx="0" cy="1424763"/>
          </a:xfrm>
          <a:prstGeom prst="line">
            <a:avLst/>
          </a:prstGeom>
          <a:ln w="1270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26101" y="5245443"/>
                <a:ext cx="5517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ko-KR" altLang="en-US" sz="2000" i="1" smtClean="0">
                          <a:latin typeface="Cambria Math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1226101" y="5245443"/>
                <a:ext cx="551754" cy="400110"/>
              </a:xfrm>
              <a:prstGeom prst="rect">
                <a:avLst/>
              </a:prstGeom>
              <a:blipFill rotWithShape="1">
                <a:blip r:embed="rId27"/>
                <a:stretch>
                  <a:fillRect r="-32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588671" y="5238348"/>
                <a:ext cx="466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000" i="1" smtClean="0">
                          <a:latin typeface="Cambria Math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6588671" y="5238348"/>
                <a:ext cx="466794" cy="40011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타원 8"/>
          <p:cNvSpPr/>
          <p:nvPr>
            <p:custDataLst>
              <p:tags r:id="rId8"/>
            </p:custDataLst>
          </p:nvPr>
        </p:nvSpPr>
        <p:spPr>
          <a:xfrm>
            <a:off x="4118386" y="4660682"/>
            <a:ext cx="85061" cy="85061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>
            <p:custDataLst>
              <p:tags r:id="rId9"/>
            </p:custDataLst>
          </p:nvPr>
        </p:nvSpPr>
        <p:spPr>
          <a:xfrm>
            <a:off x="4121924" y="6184739"/>
            <a:ext cx="85061" cy="85061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25438" y="4481890"/>
                <a:ext cx="3914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125438" y="4481890"/>
                <a:ext cx="391453" cy="400110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799353" y="6016580"/>
                <a:ext cx="3914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3799353" y="6016580"/>
                <a:ext cx="391453" cy="400110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연결선 12"/>
          <p:cNvCxnSpPr/>
          <p:nvPr>
            <p:custDataLst>
              <p:tags r:id="rId12"/>
            </p:custDataLst>
          </p:nvPr>
        </p:nvCxnSpPr>
        <p:spPr>
          <a:xfrm>
            <a:off x="3406092" y="4703211"/>
            <a:ext cx="711023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>
            <p:custDataLst>
              <p:tags r:id="rId13"/>
            </p:custDataLst>
          </p:nvPr>
        </p:nvCxnSpPr>
        <p:spPr>
          <a:xfrm>
            <a:off x="4207105" y="6227268"/>
            <a:ext cx="711023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/>
          <p:cNvSpPr/>
          <p:nvPr>
            <p:custDataLst>
              <p:tags r:id="rId14"/>
            </p:custDataLst>
          </p:nvPr>
        </p:nvSpPr>
        <p:spPr>
          <a:xfrm>
            <a:off x="3324449" y="4664220"/>
            <a:ext cx="85061" cy="8506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>
            <p:custDataLst>
              <p:tags r:id="rId15"/>
            </p:custDataLst>
          </p:nvPr>
        </p:nvSpPr>
        <p:spPr>
          <a:xfrm>
            <a:off x="4919399" y="6184739"/>
            <a:ext cx="85061" cy="8506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>
            <p:custDataLst>
              <p:tags r:id="rId16"/>
            </p:custDataLst>
          </p:nvPr>
        </p:nvCxnSpPr>
        <p:spPr>
          <a:xfrm>
            <a:off x="3366980" y="4706752"/>
            <a:ext cx="2080469" cy="738746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/>
          <p:cNvSpPr/>
          <p:nvPr>
            <p:custDataLst>
              <p:tags r:id="rId17"/>
            </p:custDataLst>
          </p:nvPr>
        </p:nvSpPr>
        <p:spPr>
          <a:xfrm>
            <a:off x="5433321" y="5412068"/>
            <a:ext cx="85061" cy="850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>
            <p:custDataLst>
              <p:tags r:id="rId18"/>
            </p:custDataLst>
          </p:nvPr>
        </p:nvCxnSpPr>
        <p:spPr>
          <a:xfrm>
            <a:off x="2870767" y="5465233"/>
            <a:ext cx="2080469" cy="738746"/>
          </a:xfrm>
          <a:prstGeom prst="line">
            <a:avLst/>
          </a:prstGeom>
          <a:ln w="12700"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/>
          <p:cNvSpPr/>
          <p:nvPr>
            <p:custDataLst>
              <p:tags r:id="rId19"/>
            </p:custDataLst>
          </p:nvPr>
        </p:nvSpPr>
        <p:spPr>
          <a:xfrm>
            <a:off x="2810508" y="5415606"/>
            <a:ext cx="85061" cy="850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>
            <p:custDataLst>
              <p:tags r:id="rId20"/>
            </p:custDataLst>
          </p:nvPr>
        </p:nvSpPr>
        <p:spPr>
          <a:xfrm>
            <a:off x="4125462" y="4944216"/>
            <a:ext cx="85061" cy="850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>
            <p:custDataLst>
              <p:tags r:id="rId21"/>
            </p:custDataLst>
          </p:nvPr>
        </p:nvSpPr>
        <p:spPr>
          <a:xfrm>
            <a:off x="4129000" y="5883458"/>
            <a:ext cx="85061" cy="850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슬라이드 번호 개체 틀 3"/>
          <p:cNvSpPr txBox="1">
            <a:spLocks/>
          </p:cNvSpPr>
          <p:nvPr>
            <p:custDataLst>
              <p:tags r:id="rId22"/>
            </p:custDataLst>
          </p:nvPr>
        </p:nvSpPr>
        <p:spPr bwMode="auto">
          <a:xfrm>
            <a:off x="3455590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err="1" smtClean="0"/>
              <a:t>칸토어와</a:t>
            </a:r>
            <a:r>
              <a:rPr lang="ko-KR" altLang="en-US" dirty="0" smtClean="0"/>
              <a:t> 무한집합 </a:t>
            </a:r>
            <a:r>
              <a:rPr lang="en-US" altLang="ko-KR" dirty="0" smtClean="0"/>
              <a:t>- 2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5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 animBg="1"/>
      <p:bldP spid="10" grpId="0" animBg="1"/>
      <p:bldP spid="11" grpId="0"/>
      <p:bldP spid="12" grpId="0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강연자 소개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326503"/>
            <a:ext cx="8463516" cy="5206060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전공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제어공학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강의 과목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학부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공업수학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2,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신호와 시스템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대학원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선형시스템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비선형시스템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적응시스템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          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글쓰기와 연구윤리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관심 분야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논리적 사고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한국어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바로쓰기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클라우드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활용하기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커피 내려 마시기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절집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터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구경하며 사진 찍기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Rectangle 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 descr="https://fbcdn-sphotos-e-a.akamaihd.net/hphotos-ak-ash4/426705_409469769115212_381604599_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06"/>
            <a:ext cx="9144000" cy="6560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가산집합과 </a:t>
            </a:r>
            <a:r>
              <a:rPr lang="ko-KR" altLang="en-US" dirty="0" err="1" smtClean="0"/>
              <a:t>불가산집합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45553"/>
                <a:ext cx="8610600" cy="5102872"/>
              </a:xfrm>
            </p:spPr>
            <p:txBody>
              <a:bodyPr/>
              <a:lstStyle/>
              <a:p>
                <a:pPr>
                  <a:lnSpc>
                    <a:spcPct val="114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정수는 셀 수 있고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실수는 셀 수 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>
                  <a:lnSpc>
                    <a:spcPct val="114000"/>
                  </a:lnSpc>
                </a:pPr>
                <a:r>
                  <a:rPr lang="en-US" altLang="ko-KR" dirty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0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과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1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사이에는 셀 수 없이 많은 수가 있다</a:t>
                </a:r>
                <a:r>
                  <a:rPr lang="en-US" altLang="ko-KR" dirty="0">
                    <a:latin typeface="바탕" pitchFamily="18" charset="-127"/>
                    <a:ea typeface="바탕" pitchFamily="18" charset="-127"/>
                  </a:rPr>
                  <a:t>”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증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명</a:t>
                </a:r>
                <a:endParaRPr lang="ko-KR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4000"/>
                  </a:lnSpc>
                </a:pP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단계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: 0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과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1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사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이의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모든 수를 셀 수 있다고 가정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이들을 다 나열하고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각각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라 하자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=0.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12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⋯</m:t>
                    </m:r>
                  </m:oMath>
                </a14:m>
                <a:r>
                  <a:rPr lang="ko-KR" altLang="ko-KR" dirty="0"/>
                  <a:t/>
                </a:r>
                <a:br>
                  <a:rPr lang="ko-KR" altLang="ko-KR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=0.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22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⋯</m:t>
                    </m:r>
                  </m:oMath>
                </a14:m>
                <a:r>
                  <a:rPr lang="ko-KR" altLang="ko-KR" dirty="0"/>
                  <a:t/>
                </a:r>
                <a:br>
                  <a:rPr lang="ko-KR" altLang="ko-KR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=0.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31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32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⋯</m:t>
                    </m:r>
                  </m:oMath>
                </a14:m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>                </a:t>
                </a:r>
                <a:r>
                  <a:rPr lang="en-US" altLang="ko-KR" sz="8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/>
                      </a:rPr>
                      <m:t>⋮</m:t>
                    </m:r>
                  </m:oMath>
                </a14:m>
                <a:endParaRPr lang="ko-KR" altLang="ko-KR" dirty="0"/>
              </a:p>
              <a:p>
                <a:pPr lvl="2">
                  <a:lnSpc>
                    <a:spcPct val="114000"/>
                  </a:lnSpc>
                </a:pP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단계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다음과 같은 수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𝑦</m:t>
                    </m:r>
                  </m:oMath>
                </a14:m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를 구성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dirty="0" smtClean="0"/>
                  <a:t>      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𝑦</m:t>
                    </m:r>
                    <m:r>
                      <a:rPr lang="en-US" altLang="ko-KR">
                        <a:latin typeface="Cambria Math"/>
                      </a:rPr>
                      <m:t>=0.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⋯</m:t>
                    </m:r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ko-KR" i="1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33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⋯</m:t>
                    </m:r>
                  </m:oMath>
                </a14:m>
                <a:endParaRPr lang="ko-KR" altLang="ko-KR" dirty="0"/>
              </a:p>
              <a:p>
                <a:pPr lvl="2">
                  <a:lnSpc>
                    <a:spcPct val="114000"/>
                  </a:lnSpc>
                </a:pP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단계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𝑦</m:t>
                    </m:r>
                    <m:r>
                      <a:rPr lang="en-US" altLang="ko-KR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 </m:t>
                    </m:r>
                    <m:r>
                      <a:rPr lang="en-US" altLang="ko-KR" i="1">
                        <a:latin typeface="Cambria Math"/>
                      </a:rPr>
                      <m:t>𝑦</m:t>
                    </m:r>
                    <m:r>
                      <a:rPr lang="en-US" altLang="ko-KR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𝑦</m:t>
                    </m:r>
                    <m:r>
                      <a:rPr lang="en-US" altLang="ko-KR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ko-KR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ko-KR" dirty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⋯</m:t>
                    </m:r>
                    <m:r>
                      <a:rPr lang="en-US" altLang="ko-KR" b="0" i="1" smtClean="0">
                        <a:latin typeface="Cambria Math"/>
                      </a:rPr>
                      <m:t> 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모순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endParaRPr lang="ko-KR" altLang="ko-KR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11"/>
                </p:custDataLst>
              </p:nvPr>
            </p:nvSpPr>
            <p:spPr>
              <a:xfrm>
                <a:off x="457200" y="1345553"/>
                <a:ext cx="8610600" cy="5102872"/>
              </a:xfrm>
              <a:blipFill rotWithShape="1">
                <a:blip r:embed="rId12"/>
                <a:stretch>
                  <a:fillRect l="-1203" t="-1195" r="-778" b="-11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6629400" y="3728740"/>
            <a:ext cx="1826141" cy="461665"/>
          </a:xfrm>
          <a:prstGeom prst="rect">
            <a:avLst/>
          </a:prstGeom>
          <a:noFill/>
          <a:ln w="15875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대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각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선 논법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타원 5"/>
          <p:cNvSpPr/>
          <p:nvPr>
            <p:custDataLst>
              <p:tags r:id="rId5"/>
            </p:custDataLst>
          </p:nvPr>
        </p:nvSpPr>
        <p:spPr>
          <a:xfrm>
            <a:off x="3856517" y="3344383"/>
            <a:ext cx="428625" cy="442615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>
            <p:custDataLst>
              <p:tags r:id="rId6"/>
            </p:custDataLst>
          </p:nvPr>
        </p:nvSpPr>
        <p:spPr>
          <a:xfrm>
            <a:off x="4304192" y="3773008"/>
            <a:ext cx="428625" cy="442615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>
            <p:custDataLst>
              <p:tags r:id="rId7"/>
            </p:custDataLst>
          </p:nvPr>
        </p:nvSpPr>
        <p:spPr>
          <a:xfrm>
            <a:off x="4743450" y="4182583"/>
            <a:ext cx="428625" cy="442615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3455590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err="1" smtClean="0"/>
              <a:t>칸토어와</a:t>
            </a:r>
            <a:r>
              <a:rPr lang="ko-KR" altLang="en-US" dirty="0" smtClean="0"/>
              <a:t> 무한집합 </a:t>
            </a:r>
            <a:r>
              <a:rPr lang="en-US" altLang="ko-KR" dirty="0" smtClean="0"/>
              <a:t>- 3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4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uiExpand="1" animBg="1"/>
      <p:bldP spid="7" grpId="0" uiExpand="1" animBg="1"/>
      <p:bldP spid="8" grpId="0" uiExpan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멱집합의</a:t>
            </a:r>
            <a:r>
              <a:rPr lang="ko-KR" altLang="en-US" dirty="0" smtClean="0"/>
              <a:t> 농도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2"/>
                <a:ext cx="8559209" cy="523378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집합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멱집합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부분집합의 집합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는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원 집합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𝐴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보다 농도가 크다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altLang="ko-KR" b="0" i="1" smtClean="0">
                            <a:latin typeface="Cambria Math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의 농도가 같다고 가정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𝐴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altLang="ko-KR" i="1">
                            <a:latin typeface="Cambria Math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는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1:1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대응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endParaRPr lang="en-US" altLang="ko-KR" sz="2200" dirty="0" smtClean="0"/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𝐵</m:t>
                    </m:r>
                    <m:box>
                      <m:box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box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≔</m:t>
                        </m:r>
                      </m:e>
                    </m:box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∈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 :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∉</m:t>
                        </m:r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로 정의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∃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s.t</a:t>
                </a:r>
                <a:r>
                  <a:rPr lang="en-US" altLang="ko-KR" dirty="0" err="1" smtClean="0">
                    <a:latin typeface="HY헤드라인M" pitchFamily="18" charset="-127"/>
                    <a:ea typeface="HY헤드라인M" pitchFamily="18" charset="-127"/>
                  </a:rPr>
                  <a:t>.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d>
                    <m:r>
                      <a:rPr lang="en-US" altLang="ko-KR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US" altLang="ko-KR" dirty="0" smtClean="0"/>
                  <a:t>?</a:t>
                </a:r>
                <a:r>
                  <a:rPr lang="ko-KR" altLang="en-US" dirty="0" smtClean="0"/>
                  <a:t> </a:t>
                </a:r>
                <a:endParaRPr lang="en-US" altLang="ko-KR" dirty="0" smtClean="0"/>
              </a:p>
              <a:p>
                <a:pPr lvl="2">
                  <a:lnSpc>
                    <a:spcPct val="110000"/>
                  </a:lnSpc>
                </a:pP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If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𝑏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 ⇒ 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endParaRPr lang="en-US" altLang="ko-KR" dirty="0" smtClean="0"/>
              </a:p>
              <a:p>
                <a:pPr lvl="2">
                  <a:lnSpc>
                    <a:spcPct val="110000"/>
                  </a:lnSpc>
                </a:pP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If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 ⇒ 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latin typeface="Cambria Math"/>
                        <a:ea typeface="Cambria Math"/>
                      </a:rPr>
                      <m:t> (</m:t>
                    </m:r>
                    <m:r>
                      <a:rPr lang="en-US" altLang="ko-KR" i="1" dirty="0" smtClean="0">
                        <a:latin typeface="Cambria Math"/>
                        <a:ea typeface="Cambria Math"/>
                      </a:rPr>
                      <m:t>∵</m:t>
                    </m:r>
                    <m:r>
                      <a:rPr lang="en-US" altLang="ko-KR" b="0" i="1" dirty="0" smtClean="0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altLang="ko-KR" i="1">
                        <a:latin typeface="Cambria Math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5"/>
                </p:custDataLst>
              </p:nvPr>
            </p:nvSpPr>
            <p:spPr>
              <a:xfrm>
                <a:off x="457199" y="1326502"/>
                <a:ext cx="8559209" cy="5233785"/>
              </a:xfrm>
              <a:blipFill rotWithShape="1">
                <a:blip r:embed="rId26"/>
                <a:stretch>
                  <a:fillRect l="-1211" t="-1399" b="-11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타원 21"/>
          <p:cNvSpPr/>
          <p:nvPr>
            <p:custDataLst>
              <p:tags r:id="rId4"/>
            </p:custDataLst>
          </p:nvPr>
        </p:nvSpPr>
        <p:spPr>
          <a:xfrm>
            <a:off x="2187058" y="3703728"/>
            <a:ext cx="286059" cy="442681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>
            <p:custDataLst>
              <p:tags r:id="rId5"/>
            </p:custDataLst>
          </p:nvPr>
        </p:nvSpPr>
        <p:spPr>
          <a:xfrm>
            <a:off x="2115893" y="3019698"/>
            <a:ext cx="754912" cy="1488558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226486" y="3235161"/>
                <a:ext cx="395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2226486" y="3235161"/>
                <a:ext cx="395493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타원 24"/>
          <p:cNvSpPr/>
          <p:nvPr>
            <p:custDataLst>
              <p:tags r:id="rId7"/>
            </p:custDataLst>
          </p:nvPr>
        </p:nvSpPr>
        <p:spPr>
          <a:xfrm>
            <a:off x="4086536" y="3023236"/>
            <a:ext cx="754912" cy="1488558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175863" y="3270598"/>
                <a:ext cx="721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𝑓</m:t>
                      </m:r>
                      <m:r>
                        <a:rPr lang="en-US" altLang="ko-KR" b="0" i="1" smtClean="0">
                          <a:latin typeface="Cambria Math"/>
                        </a:rPr>
                        <m:t>(</m:t>
                      </m:r>
                      <m:r>
                        <a:rPr lang="en-US" altLang="ko-KR" b="0" i="1" smtClean="0">
                          <a:latin typeface="Cambria Math"/>
                        </a:rPr>
                        <m:t>𝑎</m:t>
                      </m:r>
                      <m:r>
                        <a:rPr lang="en-US" altLang="ko-K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4175863" y="3270598"/>
                <a:ext cx="721223" cy="369332"/>
              </a:xfrm>
              <a:prstGeom prst="rect">
                <a:avLst/>
              </a:prstGeom>
              <a:blipFill rotWithShape="1">
                <a:blip r:embed="rId3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그룹 26"/>
          <p:cNvGrpSpPr/>
          <p:nvPr>
            <p:custDataLst>
              <p:tags r:id="rId9"/>
            </p:custDataLst>
          </p:nvPr>
        </p:nvGrpSpPr>
        <p:grpSpPr>
          <a:xfrm>
            <a:off x="1460167" y="3168535"/>
            <a:ext cx="3016187" cy="354413"/>
            <a:chOff x="1130544" y="1796878"/>
            <a:chExt cx="3016187" cy="354413"/>
          </a:xfrm>
        </p:grpSpPr>
        <p:sp>
          <p:nvSpPr>
            <p:cNvPr id="28" name="원호 27"/>
            <p:cNvSpPr/>
            <p:nvPr/>
          </p:nvSpPr>
          <p:spPr>
            <a:xfrm>
              <a:off x="2147774" y="1796878"/>
              <a:ext cx="1998957" cy="350875"/>
            </a:xfrm>
            <a:prstGeom prst="arc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/>
            <p:cNvSpPr/>
            <p:nvPr/>
          </p:nvSpPr>
          <p:spPr>
            <a:xfrm>
              <a:off x="1130544" y="1800416"/>
              <a:ext cx="1998957" cy="350875"/>
            </a:xfrm>
            <a:prstGeom prst="arc">
              <a:avLst/>
            </a:prstGeom>
            <a:ln w="12700">
              <a:solidFill>
                <a:srgbClr val="000000"/>
              </a:solidFill>
            </a:ln>
            <a:scene3d>
              <a:camera prst="orthographicFront">
                <a:rot lat="1080000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50081" y="2778677"/>
                <a:ext cx="4858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1850081" y="2778677"/>
                <a:ext cx="485839" cy="461665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628832" y="2824747"/>
                <a:ext cx="629980" cy="462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4628832" y="2824747"/>
                <a:ext cx="629980" cy="462627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722680" y="2816917"/>
                <a:ext cx="1513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  <m:r>
                      <a:rPr lang="en-US" altLang="ko-KR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bijection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2722680" y="2816917"/>
                <a:ext cx="1513107" cy="369332"/>
              </a:xfrm>
              <a:prstGeom prst="rect">
                <a:avLst/>
              </a:prstGeom>
              <a:blipFill rotWithShape="1">
                <a:blip r:embed="rId36"/>
                <a:stretch>
                  <a:fillRect l="-1210" t="-6557" r="-2823" b="-262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230024" y="3897945"/>
                <a:ext cx="391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2230024" y="3897945"/>
                <a:ext cx="391709" cy="369332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328263" y="3922749"/>
                <a:ext cx="420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4328263" y="3922749"/>
                <a:ext cx="420115" cy="369332"/>
              </a:xfrm>
              <a:prstGeom prst="rect">
                <a:avLst/>
              </a:prstGeom>
              <a:blipFill rotWithShape="1"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그룹 34"/>
          <p:cNvGrpSpPr/>
          <p:nvPr>
            <p:custDataLst>
              <p:tags r:id="rId15"/>
            </p:custDataLst>
          </p:nvPr>
        </p:nvGrpSpPr>
        <p:grpSpPr>
          <a:xfrm>
            <a:off x="1463705" y="3810053"/>
            <a:ext cx="3016187" cy="354413"/>
            <a:chOff x="1130544" y="1796878"/>
            <a:chExt cx="3016187" cy="354413"/>
          </a:xfrm>
        </p:grpSpPr>
        <p:sp>
          <p:nvSpPr>
            <p:cNvPr id="36" name="원호 35"/>
            <p:cNvSpPr/>
            <p:nvPr/>
          </p:nvSpPr>
          <p:spPr>
            <a:xfrm>
              <a:off x="2147774" y="1796878"/>
              <a:ext cx="1998957" cy="350875"/>
            </a:xfrm>
            <a:prstGeom prst="arc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원호 36"/>
            <p:cNvSpPr/>
            <p:nvPr/>
          </p:nvSpPr>
          <p:spPr>
            <a:xfrm>
              <a:off x="1130544" y="1800416"/>
              <a:ext cx="1998957" cy="350875"/>
            </a:xfrm>
            <a:prstGeom prst="arc">
              <a:avLst/>
            </a:prstGeom>
            <a:ln w="12700">
              <a:solidFill>
                <a:srgbClr val="000000"/>
              </a:solidFill>
            </a:ln>
            <a:scene3d>
              <a:camera prst="orthographicFront">
                <a:rot lat="1080000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133893" y="3725684"/>
                <a:ext cx="420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2133893" y="3725684"/>
                <a:ext cx="420115" cy="369332"/>
              </a:xfrm>
              <a:prstGeom prst="rect">
                <a:avLst/>
              </a:prstGeom>
              <a:blipFill rotWithShape="1"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아래쪽 화살표 38"/>
          <p:cNvSpPr/>
          <p:nvPr>
            <p:custDataLst>
              <p:tags r:id="rId17"/>
            </p:custDataLst>
          </p:nvPr>
        </p:nvSpPr>
        <p:spPr>
          <a:xfrm rot="19500432">
            <a:off x="5991186" y="2643187"/>
            <a:ext cx="204222" cy="2594639"/>
          </a:xfrm>
          <a:prstGeom prst="downArrow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007529" y="5050490"/>
                <a:ext cx="136127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sz="2600" dirty="0"/>
                  <a:t> 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모순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endParaRPr lang="ko-KR" altLang="en-US" sz="2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>
                <a:off x="6007529" y="5050490"/>
                <a:ext cx="1361270" cy="492443"/>
              </a:xfrm>
              <a:prstGeom prst="rect">
                <a:avLst/>
              </a:prstGeom>
              <a:blipFill rotWithShape="1">
                <a:blip r:embed="rId44"/>
                <a:stretch>
                  <a:fillRect t="-13580" r="-5357" b="-271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슬라이드 번호 개체 틀 3"/>
          <p:cNvSpPr txBox="1">
            <a:spLocks/>
          </p:cNvSpPr>
          <p:nvPr>
            <p:custDataLst>
              <p:tags r:id="rId19"/>
            </p:custDataLst>
          </p:nvPr>
        </p:nvSpPr>
        <p:spPr bwMode="auto">
          <a:xfrm>
            <a:off x="3455590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err="1" smtClean="0"/>
              <a:t>칸토어와</a:t>
            </a:r>
            <a:r>
              <a:rPr lang="ko-KR" altLang="en-US" dirty="0" smtClean="0"/>
              <a:t> 무한집합 </a:t>
            </a:r>
            <a:r>
              <a:rPr lang="en-US" altLang="ko-KR" dirty="0" smtClean="0"/>
              <a:t>- 4</a:t>
            </a:r>
            <a:endParaRPr lang="en-US" altLang="ko-KR" dirty="0"/>
          </a:p>
        </p:txBody>
      </p:sp>
      <p:sp>
        <p:nvSpPr>
          <p:cNvPr id="45" name="TextBox 44"/>
          <p:cNvSpPr txBox="1"/>
          <p:nvPr>
            <p:custDataLst>
              <p:tags r:id="rId20"/>
            </p:custDataLst>
          </p:nvPr>
        </p:nvSpPr>
        <p:spPr>
          <a:xfrm>
            <a:off x="7233731" y="3126050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대각선 논법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표 45"/>
              <p:cNvGraphicFramePr>
                <a:graphicFrameLocks noGrp="1"/>
              </p:cNvGraphicFramePr>
              <p:nvPr>
                <p:custDataLst>
                  <p:tags r:id="rId21"/>
                </p:custDataLst>
                <p:extLst>
                  <p:ext uri="{D42A27DB-BD31-4B8C-83A1-F6EECF244321}">
                    <p14:modId xmlns:p14="http://schemas.microsoft.com/office/powerpoint/2010/main" val="2976306460"/>
                  </p:ext>
                </p:extLst>
              </p:nvPr>
            </p:nvGraphicFramePr>
            <p:xfrm>
              <a:off x="7326267" y="3579641"/>
              <a:ext cx="1506279" cy="140999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02093"/>
                    <a:gridCol w="502093"/>
                    <a:gridCol w="502093"/>
                  </a:tblGrid>
                  <a:tr h="469998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</a:tr>
                  <a:tr h="469998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800" b="0" i="1" smtClean="0">
                                    <a:latin typeface="Cambria Math"/>
                                    <a:ea typeface="Cambria Math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</a:tr>
                  <a:tr h="469998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sz="1800" i="1" smtClean="0">
                                    <a:latin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800" b="0" i="1" smtClean="0">
                                    <a:latin typeface="Cambria Math"/>
                                    <a:ea typeface="Cambria Math"/>
                                  </a:rPr>
                                  <m:t>⋱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표 45"/>
              <p:cNvGraphicFramePr>
                <a:graphicFrameLocks noGrp="1"/>
              </p:cNvGraphicFramePr>
              <p:nvPr>
                <p:custDataLst>
                  <p:tags r:id="rId45"/>
                </p:custDataLst>
                <p:extLst>
                  <p:ext uri="{D42A27DB-BD31-4B8C-83A1-F6EECF244321}">
                    <p14:modId xmlns:p14="http://schemas.microsoft.com/office/powerpoint/2010/main" val="2976306460"/>
                  </p:ext>
                </p:extLst>
              </p:nvPr>
            </p:nvGraphicFramePr>
            <p:xfrm>
              <a:off x="7326267" y="3579641"/>
              <a:ext cx="1506279" cy="140999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02093"/>
                    <a:gridCol w="502093"/>
                    <a:gridCol w="502093"/>
                  </a:tblGrid>
                  <a:tr h="469998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202439" b="-201299"/>
                          </a:stretch>
                        </a:blipFill>
                      </a:tcPr>
                    </a:tc>
                  </a:tr>
                  <a:tr h="469998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100000" t="-98718" r="-98795" b="-987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202439" t="-98718" b="-98718"/>
                          </a:stretch>
                        </a:blipFill>
                      </a:tcPr>
                    </a:tc>
                  </a:tr>
                  <a:tr h="46999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1220" t="-201299" r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100000" t="-201299" r="-987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46"/>
                          <a:stretch>
                            <a:fillRect l="-202439" t="-20129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869263" y="3588999"/>
                <a:ext cx="395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7"/>
                </p:custDataLst>
              </p:nvPr>
            </p:nvSpPr>
            <p:spPr>
              <a:xfrm>
                <a:off x="7869263" y="3588999"/>
                <a:ext cx="395493" cy="369332"/>
              </a:xfrm>
              <a:prstGeom prst="rect">
                <a:avLst/>
              </a:prstGeom>
              <a:blipFill rotWithShape="1"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224294" y="4071001"/>
                <a:ext cx="721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/>
                        </a:rPr>
                        <m:t>𝑓</m:t>
                      </m:r>
                      <m:r>
                        <a:rPr lang="en-US" altLang="ko-KR" b="0" i="1" smtClean="0">
                          <a:latin typeface="Cambria Math"/>
                        </a:rPr>
                        <m:t>(</m:t>
                      </m:r>
                      <m:r>
                        <a:rPr lang="en-US" altLang="ko-KR" b="0" i="1" smtClean="0">
                          <a:latin typeface="Cambria Math"/>
                        </a:rPr>
                        <m:t>𝑎</m:t>
                      </m:r>
                      <m:r>
                        <a:rPr lang="en-US" altLang="ko-K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9"/>
                </p:custDataLst>
              </p:nvPr>
            </p:nvSpPr>
            <p:spPr>
              <a:xfrm>
                <a:off x="7224294" y="4071001"/>
                <a:ext cx="721223" cy="369332"/>
              </a:xfrm>
              <a:prstGeom prst="rect">
                <a:avLst/>
              </a:prstGeom>
              <a:blipFill rotWithShape="1">
                <a:blip r:embed="rId5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522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22" grpId="0" animBg="1"/>
      <p:bldP spid="23" grpId="0" animBg="1"/>
      <p:bldP spid="24" grpId="0"/>
      <p:bldP spid="25" grpId="0" animBg="1"/>
      <p:bldP spid="26" grpId="0"/>
      <p:bldP spid="30" grpId="0"/>
      <p:bldP spid="31" grpId="0"/>
      <p:bldP spid="32" grpId="0"/>
      <p:bldP spid="33" grpId="0"/>
      <p:bldP spid="34" grpId="0"/>
      <p:bldP spid="38" grpId="0"/>
      <p:bldP spid="39" grpId="0" animBg="1"/>
      <p:bldP spid="40" grpId="0"/>
      <p:bldP spid="45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연속체 가설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2"/>
                <a:ext cx="8559209" cy="5223153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실수 집합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은 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정수 집합의 </a:t>
                </a:r>
                <a:r>
                  <a:rPr lang="ko-KR" altLang="en-US" dirty="0" err="1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멱집합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과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농도가 같다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과 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(0,1)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은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농도가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같다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0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과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사이의 실수를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진 소수로 표현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다음 실수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𝑥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와 정수의 집합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</a:rPr>
                      <m:t>𝐴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는 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1:1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대응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400" dirty="0" smtClean="0"/>
                  <a:t/>
                </a:r>
                <a:br>
                  <a:rPr lang="en-US" altLang="ko-KR" sz="400" dirty="0" smtClean="0"/>
                </a:br>
                <a:r>
                  <a:rPr lang="en-US" altLang="ko-KR" dirty="0" smtClean="0"/>
                  <a:t>        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𝑥</m:t>
                    </m:r>
                    <m:r>
                      <a:rPr lang="en-US" altLang="ko-KR" b="0" i="1" smtClean="0">
                        <a:latin typeface="Cambria Math"/>
                      </a:rPr>
                      <m:t>=0.101101001⋯</m:t>
                    </m:r>
                  </m:oMath>
                </a14:m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/>
                  <a:t>          </a:t>
                </a:r>
                <a:r>
                  <a:rPr lang="en-US" altLang="ko-KR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</a:rPr>
                      <m:t>𝐴</m:t>
                    </m:r>
                    <m:r>
                      <a:rPr lang="en-US" altLang="ko-KR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/>
                          </a:rPr>
                          <m:t>1, 3, 4, 6, 9,</m:t>
                        </m:r>
                        <m:r>
                          <a:rPr lang="en-US" altLang="ko-KR" i="1">
                            <a:latin typeface="Cambria Math"/>
                            <a:ea typeface="Cambria Math"/>
                          </a:rPr>
                          <m:t>⋯</m:t>
                        </m:r>
                      </m:e>
                    </m:d>
                  </m:oMath>
                </a14:m>
                <a:r>
                  <a:rPr lang="en-US" altLang="ko-KR" b="0" dirty="0" smtClean="0"/>
                  <a:t/>
                </a:r>
                <a:br>
                  <a:rPr lang="en-US" altLang="ko-KR" b="0" dirty="0" smtClean="0"/>
                </a:br>
                <a:endParaRPr lang="en-US" altLang="ko-KR" sz="200" dirty="0" smtClean="0"/>
              </a:p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연속체 가설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농도가 정수의 집합보다 크고 실수의 집합보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다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6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작은 집합은 없다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r>
                  <a:rPr lang="en-US" altLang="ko-KR" dirty="0">
                    <a:latin typeface="바탕" pitchFamily="18" charset="-127"/>
                    <a:ea typeface="바탕" pitchFamily="18" charset="-127"/>
                  </a:rPr>
                  <a:t>”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3"/>
                </p:custDataLst>
              </p:nvPr>
            </p:nvSpPr>
            <p:spPr>
              <a:xfrm>
                <a:off x="457199" y="1326502"/>
                <a:ext cx="8559209" cy="5223153"/>
              </a:xfrm>
              <a:blipFill rotWithShape="1">
                <a:blip r:embed="rId24"/>
                <a:stretch>
                  <a:fillRect l="-1211" t="-1402" r="-2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타원 4"/>
          <p:cNvSpPr/>
          <p:nvPr>
            <p:custDataLst>
              <p:tags r:id="rId4"/>
            </p:custDataLst>
          </p:nvPr>
        </p:nvSpPr>
        <p:spPr>
          <a:xfrm>
            <a:off x="3708744" y="3496551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>
            <p:custDataLst>
              <p:tags r:id="rId5"/>
            </p:custDataLst>
          </p:nvPr>
        </p:nvSpPr>
        <p:spPr>
          <a:xfrm>
            <a:off x="3903676" y="3500089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>
            <p:custDataLst>
              <p:tags r:id="rId6"/>
            </p:custDataLst>
          </p:nvPr>
        </p:nvSpPr>
        <p:spPr>
          <a:xfrm>
            <a:off x="4265198" y="3500089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>
            <p:custDataLst>
              <p:tags r:id="rId7"/>
            </p:custDataLst>
          </p:nvPr>
        </p:nvSpPr>
        <p:spPr>
          <a:xfrm>
            <a:off x="4811019" y="3492994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>
            <p:custDataLst>
              <p:tags r:id="rId8"/>
            </p:custDataLst>
          </p:nvPr>
        </p:nvSpPr>
        <p:spPr>
          <a:xfrm>
            <a:off x="3361393" y="3500089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>
            <p:custDataLst>
              <p:tags r:id="rId9"/>
            </p:custDataLst>
          </p:nvPr>
        </p:nvSpPr>
        <p:spPr>
          <a:xfrm>
            <a:off x="3531521" y="4371995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>
            <p:custDataLst>
              <p:tags r:id="rId10"/>
            </p:custDataLst>
          </p:nvPr>
        </p:nvSpPr>
        <p:spPr>
          <a:xfrm>
            <a:off x="3832783" y="4375533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>
            <p:custDataLst>
              <p:tags r:id="rId11"/>
            </p:custDataLst>
          </p:nvPr>
        </p:nvSpPr>
        <p:spPr>
          <a:xfrm>
            <a:off x="4151773" y="4375533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>
            <p:custDataLst>
              <p:tags r:id="rId12"/>
            </p:custDataLst>
          </p:nvPr>
        </p:nvSpPr>
        <p:spPr>
          <a:xfrm>
            <a:off x="3226702" y="4375533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>
            <p:custDataLst>
              <p:tags r:id="rId13"/>
            </p:custDataLst>
          </p:nvPr>
        </p:nvSpPr>
        <p:spPr>
          <a:xfrm>
            <a:off x="4456573" y="4371976"/>
            <a:ext cx="204011" cy="341792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/>
          <p:cNvCxnSpPr>
            <a:endCxn id="14" idx="0"/>
          </p:cNvCxnSpPr>
          <p:nvPr>
            <p:custDataLst>
              <p:tags r:id="rId14"/>
            </p:custDataLst>
          </p:nvPr>
        </p:nvCxnSpPr>
        <p:spPr>
          <a:xfrm flipH="1">
            <a:off x="3328708" y="3841881"/>
            <a:ext cx="134690" cy="533652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5" idx="4"/>
            <a:endCxn id="10" idx="0"/>
          </p:cNvCxnSpPr>
          <p:nvPr>
            <p:custDataLst>
              <p:tags r:id="rId15"/>
            </p:custDataLst>
          </p:nvPr>
        </p:nvCxnSpPr>
        <p:spPr>
          <a:xfrm flipH="1">
            <a:off x="3633527" y="3838343"/>
            <a:ext cx="177223" cy="533652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>
            <a:stCxn id="6" idx="4"/>
            <a:endCxn id="11" idx="0"/>
          </p:cNvCxnSpPr>
          <p:nvPr>
            <p:custDataLst>
              <p:tags r:id="rId16"/>
            </p:custDataLst>
          </p:nvPr>
        </p:nvCxnSpPr>
        <p:spPr>
          <a:xfrm flipH="1">
            <a:off x="3934789" y="3841881"/>
            <a:ext cx="70893" cy="533652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endCxn id="12" idx="0"/>
          </p:cNvCxnSpPr>
          <p:nvPr>
            <p:custDataLst>
              <p:tags r:id="rId17"/>
            </p:custDataLst>
          </p:nvPr>
        </p:nvCxnSpPr>
        <p:spPr>
          <a:xfrm flipH="1">
            <a:off x="4253779" y="3841881"/>
            <a:ext cx="102005" cy="533652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stCxn id="8" idx="4"/>
            <a:endCxn id="15" idx="0"/>
          </p:cNvCxnSpPr>
          <p:nvPr>
            <p:custDataLst>
              <p:tags r:id="rId18"/>
            </p:custDataLst>
          </p:nvPr>
        </p:nvCxnSpPr>
        <p:spPr>
          <a:xfrm flipH="1">
            <a:off x="4558579" y="3834786"/>
            <a:ext cx="354446" cy="537190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슬라이드 번호 개체 틀 3"/>
          <p:cNvSpPr txBox="1">
            <a:spLocks/>
          </p:cNvSpPr>
          <p:nvPr>
            <p:custDataLst>
              <p:tags r:id="rId19"/>
            </p:custDataLst>
          </p:nvPr>
        </p:nvSpPr>
        <p:spPr bwMode="auto">
          <a:xfrm>
            <a:off x="3455590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err="1" smtClean="0"/>
              <a:t>칸토어와</a:t>
            </a:r>
            <a:r>
              <a:rPr lang="ko-KR" altLang="en-US" dirty="0" smtClean="0"/>
              <a:t> 무한집합 </a:t>
            </a:r>
            <a:r>
              <a:rPr lang="en-US" altLang="ko-KR" dirty="0" smtClean="0"/>
              <a:t>- 5</a:t>
            </a:r>
            <a:endParaRPr lang="en-US" altLang="ko-KR" dirty="0"/>
          </a:p>
        </p:txBody>
      </p:sp>
      <p:sp>
        <p:nvSpPr>
          <p:cNvPr id="24" name="위로 굽은 화살표 23"/>
          <p:cNvSpPr/>
          <p:nvPr>
            <p:custDataLst>
              <p:tags r:id="rId20"/>
            </p:custDataLst>
          </p:nvPr>
        </p:nvSpPr>
        <p:spPr>
          <a:xfrm>
            <a:off x="7357710" y="1810286"/>
            <a:ext cx="531627" cy="1411378"/>
          </a:xfrm>
          <a:prstGeom prst="bentUpArrow">
            <a:avLst/>
          </a:prstGeom>
          <a:noFill/>
          <a:ln w="158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>
            <p:custDataLst>
              <p:tags r:id="rId21"/>
            </p:custDataLst>
          </p:nvPr>
        </p:nvSpPr>
        <p:spPr>
          <a:xfrm>
            <a:off x="6788888" y="1348621"/>
            <a:ext cx="2121195" cy="461665"/>
          </a:xfrm>
          <a:prstGeom prst="rect">
            <a:avLst/>
          </a:prstGeom>
          <a:noFill/>
          <a:ln w="15875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3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6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smtClean="0"/>
              <a:t>수학의 위기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칸토어의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역설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러셀의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역설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세 가지 방향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힐베르트의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형식주의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23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칸토어의</a:t>
            </a:r>
            <a:r>
              <a:rPr lang="ko-KR" altLang="en-US" dirty="0" smtClean="0"/>
              <a:t> 역설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러셀의</a:t>
            </a:r>
            <a:r>
              <a:rPr lang="ko-KR" altLang="en-US" dirty="0" smtClean="0"/>
              <a:t> 역설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3"/>
                <a:ext cx="8442251" cy="5255050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칸토어의 역설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모든 집합의 집합을 </a:t>
                </a:r>
                <a14:m>
                  <m:oMath xmlns:m="http://schemas.openxmlformats.org/officeDocument/2006/math">
                    <m:r>
                      <a:rPr lang="en-US" altLang="ko-KR" sz="2600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라 할 때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멱집합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altLang="ko-KR" sz="2600" b="0" i="1" smtClean="0">
                            <a:latin typeface="Cambria Math"/>
                          </a:rPr>
                          <m:t>𝑋</m:t>
                        </m:r>
                      </m:sup>
                    </m:sSup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의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농도는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>
                  <a:lnSpc>
                    <a:spcPct val="110000"/>
                  </a:lnSpc>
                </a:pPr>
                <a:r>
                  <a:rPr lang="ko-KR" altLang="en-US" dirty="0" err="1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러셀의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 역설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자기 자신을 원소로 포함하지 않는 집합의 집합을</a:t>
                </a:r>
                <a:r>
                  <a:rPr lang="en-US" altLang="ko-KR" sz="2600" dirty="0" smtClean="0"/>
                  <a:t/>
                </a:r>
                <a:br>
                  <a:rPr lang="en-US" altLang="ko-KR" sz="2600" dirty="0" smtClean="0"/>
                </a:b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라 할 때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는 </a:t>
                </a:r>
                <a14:m>
                  <m:oMath xmlns:m="http://schemas.openxmlformats.org/officeDocument/2006/math">
                    <m:r>
                      <a:rPr lang="en-US" altLang="ko-KR" sz="2600" i="1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에 포함되는가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일상 언어적 표현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05000"/>
                  </a:lnSpc>
                </a:pP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크레타 사람이 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모든 크레타 사람은 거짓말쟁이다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b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</a:b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라고 말했다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(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크레타 사람의 역설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  <a:p>
                <a:pPr lvl="1">
                  <a:lnSpc>
                    <a:spcPct val="105000"/>
                  </a:lnSpc>
                </a:pPr>
                <a:r>
                  <a:rPr lang="ko-KR" altLang="en-US" sz="2400" dirty="0" err="1" smtClean="0">
                    <a:latin typeface="HY헤드라인M" pitchFamily="18" charset="-127"/>
                    <a:ea typeface="HY헤드라인M" pitchFamily="18" charset="-127"/>
                  </a:rPr>
                  <a:t>세비아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 이발사의 역설</a:t>
                </a:r>
                <a:endParaRPr lang="en-US" altLang="ko-KR" sz="2400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05000"/>
                  </a:lnSpc>
                </a:pP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악어의 역설</a:t>
                </a:r>
                <a:endParaRPr lang="ko-KR" altLang="en-US" sz="24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8"/>
                </p:custDataLst>
              </p:nvPr>
            </p:nvSpPr>
            <p:spPr>
              <a:xfrm>
                <a:off x="457199" y="1326503"/>
                <a:ext cx="8442251" cy="5255050"/>
              </a:xfrm>
              <a:blipFill rotWithShape="1">
                <a:blip r:embed="rId9"/>
                <a:stretch>
                  <a:fillRect l="-1227" t="-1392" b="-2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285462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수학의 위기 </a:t>
            </a:r>
            <a:r>
              <a:rPr lang="en-US" altLang="ko-KR" dirty="0" smtClean="0"/>
              <a:t>- 1</a:t>
            </a:r>
            <a:endParaRPr lang="en-US" altLang="ko-KR" dirty="0"/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816549" y="5880692"/>
            <a:ext cx="3423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0" dirty="0" smtClean="0">
                <a:latin typeface="HY헤드라인M" pitchFamily="18" charset="-127"/>
                <a:ea typeface="HY헤드라인M" pitchFamily="18" charset="-127"/>
              </a:rPr>
              <a:t>자기 자신에 관한 언급</a:t>
            </a:r>
          </a:p>
        </p:txBody>
      </p:sp>
      <p:sp>
        <p:nvSpPr>
          <p:cNvPr id="7" name="직사각형 6"/>
          <p:cNvSpPr/>
          <p:nvPr>
            <p:custDataLst>
              <p:tags r:id="rId6"/>
            </p:custDataLst>
          </p:nvPr>
        </p:nvSpPr>
        <p:spPr>
          <a:xfrm>
            <a:off x="4922874" y="5891325"/>
            <a:ext cx="3211028" cy="47541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7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세 가지 방향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3"/>
                <a:ext cx="8591107" cy="5038786"/>
              </a:xfrm>
            </p:spPr>
            <p:txBody>
              <a:bodyPr/>
              <a:lstStyle/>
              <a:p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수학의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기초를 확립하려는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20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세기 초의 시도</a:t>
                </a:r>
              </a:p>
              <a:p>
                <a:pPr lvl="1"/>
                <a:r>
                  <a:rPr lang="ko-KR" altLang="ko-KR" dirty="0" err="1">
                    <a:latin typeface="HY헤드라인M" pitchFamily="18" charset="-127"/>
                    <a:ea typeface="HY헤드라인M" pitchFamily="18" charset="-127"/>
                  </a:rPr>
                  <a:t>러셀의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논리주의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수학을 논리학으로 환원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논리학으로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환원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하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기에는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수학이 너무 커서 실패</a:t>
                </a:r>
              </a:p>
              <a:p>
                <a:pPr lvl="1"/>
                <a:r>
                  <a:rPr lang="ko-KR" altLang="ko-KR" dirty="0" err="1">
                    <a:latin typeface="HY헤드라인M" pitchFamily="18" charset="-127"/>
                    <a:ea typeface="HY헤드라인M" pitchFamily="18" charset="-127"/>
                  </a:rPr>
                  <a:t>브로우베르의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직관주의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배중률의 무제한적 적용에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반대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수학을 너무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축소함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힐베르트의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형식주의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수학을 형식적 체계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공리계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로 보고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다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음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을 보이려 함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정합성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어떤 명제와 그 부정이 동시에 참일 수 없다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/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완전성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참인 명제는 증명할 수 있다</a:t>
                </a:r>
                <a:endParaRPr lang="ko-KR" altLang="ko-KR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199" y="1326503"/>
                <a:ext cx="8591107" cy="5038786"/>
              </a:xfrm>
              <a:blipFill rotWithShape="1">
                <a:blip r:embed="rId8"/>
                <a:stretch>
                  <a:fillRect l="-1207"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285462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수학의 위기 </a:t>
            </a:r>
            <a:r>
              <a:rPr lang="en-US" altLang="ko-KR" dirty="0" smtClean="0"/>
              <a:t>- 2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4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err="1" smtClean="0"/>
              <a:t>힐베르트의</a:t>
            </a:r>
            <a:r>
              <a:rPr lang="ko-KR" altLang="en-US" dirty="0" smtClean="0"/>
              <a:t> 형식주의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26502"/>
                <a:ext cx="8553450" cy="5166915"/>
              </a:xfrm>
            </p:spPr>
            <p:txBody>
              <a:bodyPr/>
              <a:lstStyle/>
              <a:p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힐베르트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1862~1943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의 기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획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수학의 </a:t>
                </a:r>
                <a:r>
                  <a:rPr lang="ko-KR" altLang="ko-KR" sz="24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형식화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: 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공리나 정리를 의미 없는 기호로 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표현</a:t>
                </a:r>
                <a:endParaRPr lang="en-US" altLang="ko-KR" sz="2400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ko-KR" sz="24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상위수학</a:t>
                </a:r>
                <a:r>
                  <a:rPr lang="en-US" altLang="ko-KR" sz="24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en-US" altLang="ko-KR" sz="2400" dirty="0" err="1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Metamathematics</a:t>
                </a:r>
                <a:r>
                  <a:rPr lang="en-US" altLang="ko-KR" sz="24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b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형식적 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수학에 관한 수학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sz="2400" dirty="0" smtClean="0">
                    <a:ea typeface="Cambria Math"/>
                  </a:rPr>
                  <a:t/>
                </a:r>
                <a:br>
                  <a:rPr lang="en-US" altLang="ko-KR" sz="2400" dirty="0" smtClean="0">
                    <a:ea typeface="Cambria Math"/>
                  </a:rPr>
                </a:b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기호나 </a:t>
                </a:r>
                <a:r>
                  <a:rPr lang="ko-KR" altLang="ko-KR" sz="2400" dirty="0" err="1">
                    <a:latin typeface="HY헤드라인M" pitchFamily="18" charset="-127"/>
                    <a:ea typeface="HY헤드라인M" pitchFamily="18" charset="-127"/>
                  </a:rPr>
                  <a:t>형식문을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 결합하고 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조직하는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추론 규칙을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정의</a:t>
                </a:r>
                <a:endParaRPr lang="en-US" altLang="ko-KR" sz="2400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ko-KR" sz="24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절차의 </a:t>
                </a:r>
                <a:r>
                  <a:rPr lang="ko-KR" altLang="ko-KR" sz="24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유한성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 (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경쟁 상대였던 직관주의와 관련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힐베르</a:t>
                </a:r>
                <a:r>
                  <a:rPr lang="ko-KR" altLang="en-US" dirty="0" err="1">
                    <a:latin typeface="HY헤드라인M" pitchFamily="18" charset="-127"/>
                    <a:ea typeface="HY헤드라인M" pitchFamily="18" charset="-127"/>
                  </a:rPr>
                  <a:t>트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의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좌절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공리계의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600" dirty="0" smtClean="0">
                    <a:solidFill>
                      <a:srgbClr val="800000"/>
                    </a:solidFill>
                    <a:latin typeface="HY헤드라인M" pitchFamily="18" charset="-127"/>
                    <a:ea typeface="HY헤드라인M" pitchFamily="18" charset="-127"/>
                  </a:rPr>
                  <a:t>정합성</a:t>
                </a:r>
                <a:r>
                  <a:rPr lang="en-US" altLang="ko-KR" sz="2600" dirty="0" smtClean="0">
                    <a:solidFill>
                      <a:srgbClr val="800000"/>
                    </a:solidFill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600" dirty="0" err="1" smtClean="0">
                    <a:solidFill>
                      <a:srgbClr val="800000"/>
                    </a:solidFill>
                    <a:latin typeface="HY헤드라인M" pitchFamily="18" charset="-127"/>
                    <a:ea typeface="HY헤드라인M" pitchFamily="18" charset="-127"/>
                  </a:rPr>
                  <a:t>무모순성</a:t>
                </a:r>
                <a:r>
                  <a:rPr lang="en-US" altLang="ko-KR" sz="2600" dirty="0" smtClean="0">
                    <a:solidFill>
                      <a:srgbClr val="800000"/>
                    </a:solidFill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과 </a:t>
                </a:r>
                <a:r>
                  <a:rPr lang="ko-KR" altLang="en-US" sz="2600" dirty="0" smtClean="0">
                    <a:solidFill>
                      <a:srgbClr val="800000"/>
                    </a:solidFill>
                    <a:latin typeface="HY헤드라인M" pitchFamily="18" charset="-127"/>
                    <a:ea typeface="HY헤드라인M" pitchFamily="18" charset="-127"/>
                  </a:rPr>
                  <a:t>완전성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은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증명할 수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없음</a:t>
                </a:r>
                <a:r>
                  <a:rPr lang="ko-KR" alt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sz="2600" i="1" smtClean="0">
                        <a:latin typeface="Cambria Math"/>
                      </a:rPr>
                      <m:t>⇐</m:t>
                    </m:r>
                  </m:oMath>
                </a14:m>
                <a:r>
                  <a:rPr lang="ko-KR" altLang="en-US" sz="2600" dirty="0" smtClean="0"/>
                  <a:t> </a:t>
                </a: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쿠르트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괴델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(1931)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200" y="1326502"/>
                <a:ext cx="8553450" cy="5166915"/>
              </a:xfrm>
              <a:blipFill rotWithShape="1">
                <a:blip r:embed="rId8"/>
                <a:stretch>
                  <a:fillRect l="-1212" t="-826" r="-9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285462" y="6493417"/>
            <a:ext cx="213005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수학의 위기 </a:t>
            </a:r>
            <a:r>
              <a:rPr lang="en-US" altLang="ko-KR" dirty="0" smtClean="0"/>
              <a:t>- 3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7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B36942A6-C891-4686-8CD0-10054A5E59D7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  <p:sp>
        <p:nvSpPr>
          <p:cNvPr id="3" name="Rectangle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65"/>
            <a:ext cx="9144000" cy="6096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65"/>
            <a:ext cx="914400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919029" y="6402702"/>
            <a:ext cx="4217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그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림</a:t>
            </a:r>
            <a:r>
              <a:rPr lang="ko-KR" altLang="ko-KR" sz="1400" dirty="0" smtClean="0">
                <a:latin typeface="HY헤드라인M" pitchFamily="18" charset="-127"/>
                <a:ea typeface="HY헤드라인M" pitchFamily="18" charset="-127"/>
              </a:rPr>
              <a:t> 출처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http://www.flickr.com/photos/theomania/3447064984/</a:t>
            </a:r>
            <a:endParaRPr lang="ko-KR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Picture 2" descr="http://farm4.staticflickr.com/3322/3447064984_a020ca2379_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27" y="102363"/>
            <a:ext cx="4981165" cy="65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smtClean="0"/>
              <a:t>괴델의 불완전성 정리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괴델과 불안정성 정리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괴델 수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괴델의 증명</a:t>
            </a:r>
            <a:endParaRPr lang="en-US" altLang="ko-KR" sz="2400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불완전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성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정리의 의미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일반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연속체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가설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8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괴델과 불완전성 정리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ko-KR" altLang="ko-KR" dirty="0" err="1" smtClean="0">
                <a:latin typeface="HY헤드라인M" pitchFamily="18" charset="-127"/>
                <a:ea typeface="HY헤드라인M" pitchFamily="18" charset="-127"/>
              </a:rPr>
              <a:t>쿠르트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 괴델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1906-1978)</a:t>
            </a:r>
            <a:endParaRPr lang="ko-KR" altLang="ko-KR" dirty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1924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년 빈 대학 물리학과에 입학</a:t>
            </a:r>
          </a:p>
          <a:p>
            <a:pPr lvl="1"/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1930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년 술어논리의 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완전성 정리</a:t>
            </a:r>
            <a:r>
              <a:rPr lang="ko-KR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증명</a:t>
            </a:r>
          </a:p>
          <a:p>
            <a:pPr lvl="1"/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1931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불완전성 정리</a:t>
            </a:r>
            <a:r>
              <a:rPr lang="ko-KR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증명</a:t>
            </a:r>
          </a:p>
          <a:p>
            <a:pPr lvl="1"/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1937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dirty="0" err="1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칸토어의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 연속체 </a:t>
            </a: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가설이</a:t>
            </a:r>
            <a:r>
              <a:rPr lang="en-US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반증될 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수 없음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을 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증명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1940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미국으로 이주해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이후 </a:t>
            </a:r>
            <a:r>
              <a:rPr lang="ko-KR" altLang="ko-KR" dirty="0" err="1" smtClean="0">
                <a:latin typeface="HY헤드라인M" pitchFamily="18" charset="-127"/>
                <a:ea typeface="HY헤드라인M" pitchFamily="18" charset="-127"/>
              </a:rPr>
              <a:t>프린스턴에서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>
                <a:latin typeface="HY헤드라인M" pitchFamily="18" charset="-127"/>
                <a:ea typeface="HY헤드라인M" pitchFamily="18" charset="-127"/>
              </a:rPr>
            </a:b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아인슈타인과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교류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 descr="http://upload.wikimedia.org/wikipedia/commons/4/42/Kurt_g%C3%B6del.jpg"/>
          <p:cNvPicPr/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490978"/>
            <a:ext cx="1543050" cy="17570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6847779" y="3276350"/>
            <a:ext cx="2082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사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진</a:t>
            </a:r>
            <a:r>
              <a:rPr lang="ko-KR" altLang="ko-KR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400" dirty="0">
                <a:latin typeface="HY헤드라인M" pitchFamily="18" charset="-127"/>
                <a:ea typeface="HY헤드라인M" pitchFamily="18" charset="-127"/>
              </a:rPr>
              <a:t>출처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14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ko.wikipedia.org</a:t>
            </a:r>
          </a:p>
          <a:p>
            <a:pPr algn="r"/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/wiki/</a:t>
            </a:r>
            <a:r>
              <a:rPr lang="ko-KR" altLang="en-US" sz="1400" dirty="0" err="1" smtClean="0">
                <a:latin typeface="HY헤드라인M" pitchFamily="18" charset="-127"/>
                <a:ea typeface="HY헤드라인M" pitchFamily="18" charset="-127"/>
              </a:rPr>
              <a:t>쿠르트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_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괴델</a:t>
            </a:r>
            <a:endParaRPr lang="ko-KR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슬라이드 번호 개체 틀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- 1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9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차   </a:t>
            </a:r>
            <a:r>
              <a:rPr lang="ko-KR" altLang="en-US" dirty="0" err="1" smtClean="0"/>
              <a:t>례</a:t>
            </a:r>
            <a:endParaRPr lang="ko-KR" altLang="en-US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ltGray">
          <a:xfrm rot="5400000">
            <a:off x="-2251074" y="1433512"/>
            <a:ext cx="4824412" cy="4646613"/>
          </a:xfrm>
          <a:custGeom>
            <a:avLst/>
            <a:gdLst>
              <a:gd name="G0" fmla="+- 10594 0 0"/>
              <a:gd name="G1" fmla="+- -10553582 0 0"/>
              <a:gd name="G2" fmla="+- 0 0 -10553582"/>
              <a:gd name="T0" fmla="*/ 0 256 1"/>
              <a:gd name="T1" fmla="*/ 180 256 1"/>
              <a:gd name="G3" fmla="+- -10553582 T0 T1"/>
              <a:gd name="T2" fmla="*/ 0 256 1"/>
              <a:gd name="T3" fmla="*/ 90 256 1"/>
              <a:gd name="G4" fmla="+- -10553582 T2 T3"/>
              <a:gd name="G5" fmla="*/ G4 2 1"/>
              <a:gd name="T4" fmla="*/ 90 256 1"/>
              <a:gd name="T5" fmla="*/ 0 256 1"/>
              <a:gd name="G6" fmla="+- -10553582 T4 T5"/>
              <a:gd name="G7" fmla="*/ G6 2 1"/>
              <a:gd name="G8" fmla="abs -1055358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594"/>
              <a:gd name="G18" fmla="*/ 10594 1 2"/>
              <a:gd name="G19" fmla="+- G18 5400 0"/>
              <a:gd name="G20" fmla="cos G19 -10553582"/>
              <a:gd name="G21" fmla="sin G19 -10553582"/>
              <a:gd name="G22" fmla="+- G20 10800 0"/>
              <a:gd name="G23" fmla="+- G21 10800 0"/>
              <a:gd name="G24" fmla="+- 10800 0 G20"/>
              <a:gd name="G25" fmla="+- 10594 10800 0"/>
              <a:gd name="G26" fmla="?: G9 G17 G25"/>
              <a:gd name="G27" fmla="?: G9 0 21600"/>
              <a:gd name="G28" fmla="cos 10800 -10553582"/>
              <a:gd name="G29" fmla="sin 10800 -10553582"/>
              <a:gd name="G30" fmla="sin 10594 -10553582"/>
              <a:gd name="G31" fmla="+- G28 10800 0"/>
              <a:gd name="G32" fmla="+- G29 10800 0"/>
              <a:gd name="G33" fmla="+- G30 10800 0"/>
              <a:gd name="G34" fmla="?: G4 0 G31"/>
              <a:gd name="G35" fmla="?: -10553582 G34 0"/>
              <a:gd name="G36" fmla="?: G6 G35 G31"/>
              <a:gd name="G37" fmla="+- 21600 0 G36"/>
              <a:gd name="G38" fmla="?: G4 0 G33"/>
              <a:gd name="G39" fmla="?: -1055358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83 w 21600"/>
              <a:gd name="T15" fmla="*/ 7323 h 21600"/>
              <a:gd name="T16" fmla="*/ 10800 w 21600"/>
              <a:gd name="T17" fmla="*/ 206 h 21600"/>
              <a:gd name="T18" fmla="*/ 20917 w 21600"/>
              <a:gd name="T19" fmla="*/ 7323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81" y="7357"/>
                </a:moveTo>
                <a:cubicBezTo>
                  <a:pt x="2251" y="3078"/>
                  <a:pt x="6276" y="205"/>
                  <a:pt x="10800" y="206"/>
                </a:cubicBezTo>
                <a:cubicBezTo>
                  <a:pt x="15323" y="206"/>
                  <a:pt x="19348" y="3078"/>
                  <a:pt x="20818" y="7357"/>
                </a:cubicBezTo>
                <a:lnTo>
                  <a:pt x="21013" y="7290"/>
                </a:lnTo>
                <a:cubicBezTo>
                  <a:pt x="19514" y="2928"/>
                  <a:pt x="15411" y="-1"/>
                  <a:pt x="10799" y="0"/>
                </a:cubicBezTo>
                <a:cubicBezTo>
                  <a:pt x="6188" y="0"/>
                  <a:pt x="2085" y="2928"/>
                  <a:pt x="586" y="7290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692275" y="1792288"/>
            <a:ext cx="5181600" cy="508000"/>
            <a:chOff x="1419" y="1480"/>
            <a:chExt cx="3575" cy="363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419" y="1480"/>
              <a:ext cx="3575" cy="363"/>
              <a:chOff x="1419" y="1480"/>
              <a:chExt cx="3575" cy="363"/>
            </a:xfrm>
          </p:grpSpPr>
          <p:sp>
            <p:nvSpPr>
              <p:cNvPr id="9" name="Oval 5"/>
              <p:cNvSpPr>
                <a:spLocks noChangeArrowheads="1"/>
              </p:cNvSpPr>
              <p:nvPr/>
            </p:nvSpPr>
            <p:spPr bwMode="gray">
              <a:xfrm>
                <a:off x="1419" y="1491"/>
                <a:ext cx="344" cy="34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gray">
              <a:xfrm>
                <a:off x="1683" y="1480"/>
                <a:ext cx="3311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7" name="Oval 7"/>
            <p:cNvSpPr>
              <a:spLocks noChangeArrowheads="1"/>
            </p:cNvSpPr>
            <p:nvPr/>
          </p:nvSpPr>
          <p:spPr bwMode="gray">
            <a:xfrm>
              <a:off x="1470" y="1541"/>
              <a:ext cx="239" cy="23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" name="Oval 8">
              <a:hlinkClick r:id="rId2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474" y="1532"/>
              <a:ext cx="173" cy="17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146300" y="2638425"/>
            <a:ext cx="5181600" cy="508000"/>
            <a:chOff x="1419" y="1480"/>
            <a:chExt cx="3575" cy="363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1419" y="1480"/>
              <a:ext cx="3575" cy="363"/>
              <a:chOff x="1419" y="1480"/>
              <a:chExt cx="3575" cy="363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gray">
              <a:xfrm>
                <a:off x="1419" y="1491"/>
                <a:ext cx="344" cy="34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6" name="AutoShape 12"/>
              <p:cNvSpPr>
                <a:spLocks noChangeArrowheads="1"/>
              </p:cNvSpPr>
              <p:nvPr/>
            </p:nvSpPr>
            <p:spPr bwMode="gray">
              <a:xfrm>
                <a:off x="1683" y="1480"/>
                <a:ext cx="3311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13" name="Oval 13"/>
            <p:cNvSpPr>
              <a:spLocks noChangeArrowheads="1"/>
            </p:cNvSpPr>
            <p:nvPr/>
          </p:nvSpPr>
          <p:spPr bwMode="gray">
            <a:xfrm>
              <a:off x="1470" y="1541"/>
              <a:ext cx="239" cy="23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4" name="Oval 14">
              <a:hlinkClick r:id="rId3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474" y="1532"/>
              <a:ext cx="173" cy="17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146300" y="4281488"/>
            <a:ext cx="5181600" cy="508000"/>
            <a:chOff x="1419" y="1480"/>
            <a:chExt cx="3575" cy="363"/>
          </a:xfrm>
        </p:grpSpPr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1419" y="1480"/>
              <a:ext cx="3575" cy="363"/>
              <a:chOff x="1419" y="1480"/>
              <a:chExt cx="3575" cy="363"/>
            </a:xfrm>
          </p:grpSpPr>
          <p:sp>
            <p:nvSpPr>
              <p:cNvPr id="21" name="Oval 23"/>
              <p:cNvSpPr>
                <a:spLocks noChangeArrowheads="1"/>
              </p:cNvSpPr>
              <p:nvPr/>
            </p:nvSpPr>
            <p:spPr bwMode="gray">
              <a:xfrm>
                <a:off x="1419" y="1491"/>
                <a:ext cx="344" cy="34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2" name="AutoShape 24"/>
              <p:cNvSpPr>
                <a:spLocks noChangeArrowheads="1"/>
              </p:cNvSpPr>
              <p:nvPr/>
            </p:nvSpPr>
            <p:spPr bwMode="gray">
              <a:xfrm>
                <a:off x="1683" y="1480"/>
                <a:ext cx="3311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19" name="Oval 25"/>
            <p:cNvSpPr>
              <a:spLocks noChangeArrowheads="1"/>
            </p:cNvSpPr>
            <p:nvPr/>
          </p:nvSpPr>
          <p:spPr bwMode="gray">
            <a:xfrm>
              <a:off x="1470" y="1541"/>
              <a:ext cx="239" cy="23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0" name="Oval 26">
              <a:hlinkClick r:id="rId4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474" y="1532"/>
              <a:ext cx="173" cy="17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1706563" y="5091113"/>
            <a:ext cx="5181600" cy="508000"/>
            <a:chOff x="1419" y="1480"/>
            <a:chExt cx="3575" cy="363"/>
          </a:xfrm>
        </p:grpSpPr>
        <p:grpSp>
          <p:nvGrpSpPr>
            <p:cNvPr id="24" name="Group 28"/>
            <p:cNvGrpSpPr>
              <a:grpSpLocks/>
            </p:cNvGrpSpPr>
            <p:nvPr/>
          </p:nvGrpSpPr>
          <p:grpSpPr bwMode="auto">
            <a:xfrm>
              <a:off x="1419" y="1480"/>
              <a:ext cx="3575" cy="363"/>
              <a:chOff x="1419" y="1480"/>
              <a:chExt cx="3575" cy="363"/>
            </a:xfrm>
          </p:grpSpPr>
          <p:sp>
            <p:nvSpPr>
              <p:cNvPr id="27" name="Oval 29"/>
              <p:cNvSpPr>
                <a:spLocks noChangeArrowheads="1"/>
              </p:cNvSpPr>
              <p:nvPr/>
            </p:nvSpPr>
            <p:spPr bwMode="gray">
              <a:xfrm>
                <a:off x="1419" y="1491"/>
                <a:ext cx="344" cy="34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gray">
              <a:xfrm>
                <a:off x="1683" y="1480"/>
                <a:ext cx="3311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25" name="Oval 31"/>
            <p:cNvSpPr>
              <a:spLocks noChangeArrowheads="1"/>
            </p:cNvSpPr>
            <p:nvPr/>
          </p:nvSpPr>
          <p:spPr bwMode="gray">
            <a:xfrm>
              <a:off x="1470" y="1541"/>
              <a:ext cx="239" cy="23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6" name="Oval 32">
              <a:hlinkClick r:id="rId5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474" y="1532"/>
              <a:ext cx="173" cy="17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9" name="AutoShape 33"/>
          <p:cNvSpPr>
            <a:spLocks noChangeArrowheads="1"/>
          </p:cNvSpPr>
          <p:nvPr/>
        </p:nvSpPr>
        <p:spPr bwMode="gray">
          <a:xfrm>
            <a:off x="3535363" y="2705100"/>
            <a:ext cx="4665662" cy="315913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27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공리계와</a:t>
            </a:r>
            <a:r>
              <a:rPr lang="ko-KR" altLang="en-US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증명</a:t>
            </a:r>
            <a:endParaRPr lang="en-US" altLang="ko-KR" sz="3200" baseline="30000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AutoShape 35"/>
          <p:cNvSpPr>
            <a:spLocks noChangeArrowheads="1"/>
          </p:cNvSpPr>
          <p:nvPr/>
        </p:nvSpPr>
        <p:spPr bwMode="gray">
          <a:xfrm>
            <a:off x="3514725" y="4364038"/>
            <a:ext cx="4665663" cy="315912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27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수학의 위기</a:t>
            </a:r>
            <a:endParaRPr lang="en-US" altLang="ko-KR" sz="2400" b="1" dirty="0">
              <a:solidFill>
                <a:srgbClr val="777777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gray">
          <a:xfrm>
            <a:off x="3146425" y="1873250"/>
            <a:ext cx="4665663" cy="315913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27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수학</a:t>
            </a:r>
            <a:r>
              <a:rPr lang="en-US" altLang="ko-KR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대체 넌</a:t>
            </a:r>
            <a:r>
              <a:rPr lang="en-US" altLang="ko-KR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?</a:t>
            </a:r>
            <a:endParaRPr lang="en-US" altLang="ko-KR" sz="2400" dirty="0">
              <a:solidFill>
                <a:srgbClr val="777777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AutoShape 37"/>
          <p:cNvSpPr>
            <a:spLocks noChangeArrowheads="1"/>
          </p:cNvSpPr>
          <p:nvPr/>
        </p:nvSpPr>
        <p:spPr bwMode="gray">
          <a:xfrm>
            <a:off x="3130550" y="5172075"/>
            <a:ext cx="4665663" cy="315913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27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괴델의 불완전성 정리</a:t>
            </a:r>
            <a:endParaRPr lang="en-US" altLang="ko-KR" sz="2400" b="1" dirty="0">
              <a:solidFill>
                <a:srgbClr val="777777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3" name="Picture 39" descr="옷 수정(1) 복사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50" y="2967038"/>
            <a:ext cx="134461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2298700" y="3460750"/>
            <a:ext cx="5181600" cy="508000"/>
            <a:chOff x="1419" y="1480"/>
            <a:chExt cx="3575" cy="363"/>
          </a:xfrm>
        </p:grpSpPr>
        <p:grpSp>
          <p:nvGrpSpPr>
            <p:cNvPr id="35" name="Group 10"/>
            <p:cNvGrpSpPr>
              <a:grpSpLocks/>
            </p:cNvGrpSpPr>
            <p:nvPr/>
          </p:nvGrpSpPr>
          <p:grpSpPr bwMode="auto">
            <a:xfrm>
              <a:off x="1419" y="1480"/>
              <a:ext cx="3575" cy="363"/>
              <a:chOff x="1419" y="1480"/>
              <a:chExt cx="3575" cy="363"/>
            </a:xfrm>
          </p:grpSpPr>
          <p:sp>
            <p:nvSpPr>
              <p:cNvPr id="38" name="Oval 11"/>
              <p:cNvSpPr>
                <a:spLocks noChangeArrowheads="1"/>
              </p:cNvSpPr>
              <p:nvPr/>
            </p:nvSpPr>
            <p:spPr bwMode="gray">
              <a:xfrm>
                <a:off x="1419" y="1491"/>
                <a:ext cx="344" cy="34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39" name="AutoShape 12"/>
              <p:cNvSpPr>
                <a:spLocks noChangeArrowheads="1"/>
              </p:cNvSpPr>
              <p:nvPr/>
            </p:nvSpPr>
            <p:spPr bwMode="gray">
              <a:xfrm>
                <a:off x="1683" y="1480"/>
                <a:ext cx="3311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36" name="Oval 13"/>
            <p:cNvSpPr>
              <a:spLocks noChangeArrowheads="1"/>
            </p:cNvSpPr>
            <p:nvPr/>
          </p:nvSpPr>
          <p:spPr bwMode="gray">
            <a:xfrm>
              <a:off x="1470" y="1541"/>
              <a:ext cx="239" cy="23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Oval 14">
              <a:hlinkClick r:id="rId7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474" y="1532"/>
              <a:ext cx="173" cy="17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0" name="AutoShape 33"/>
          <p:cNvSpPr>
            <a:spLocks noChangeArrowheads="1"/>
          </p:cNvSpPr>
          <p:nvPr/>
        </p:nvSpPr>
        <p:spPr bwMode="gray">
          <a:xfrm>
            <a:off x="3687763" y="3527425"/>
            <a:ext cx="4665662" cy="315913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2700">
              <a:schemeClr val="bg2"/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3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30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칸토어와</a:t>
            </a:r>
            <a:r>
              <a:rPr lang="ko-KR" altLang="en-US" sz="3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0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무한집합</a:t>
            </a:r>
            <a:endParaRPr lang="en-US" altLang="ko-KR" sz="3000" baseline="30000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53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0" grpId="0"/>
      <p:bldP spid="31" grpId="0"/>
      <p:bldP spid="32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괴</a:t>
            </a:r>
            <a:r>
              <a:rPr lang="ko-KR" altLang="en-US" dirty="0"/>
              <a:t>델</a:t>
            </a:r>
            <a:r>
              <a:rPr lang="ko-KR" altLang="en-US" dirty="0" smtClean="0"/>
              <a:t>과 불완전성 정리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불완전성 정리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수론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전체를 포함하는 포괄적인 공리계가 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정합적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ko-KR" dirty="0" err="1">
                <a:latin typeface="HY헤드라인M" pitchFamily="18" charset="-127"/>
                <a:ea typeface="HY헤드라인M" pitchFamily="18" charset="-127"/>
              </a:rPr>
              <a:t>무모순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이면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그 안에는 참이지만 증명할 수 없는 명제가 존재한다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즉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정합적인 </a:t>
            </a:r>
            <a:r>
              <a:rPr lang="ko-KR" altLang="ko-KR" dirty="0" err="1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공리계는</a:t>
            </a:r>
            <a:r>
              <a:rPr lang="en-US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solidFill>
                  <a:srgbClr val="990000"/>
                </a:solidFill>
                <a:latin typeface="바탕" pitchFamily="18" charset="-127"/>
                <a:ea typeface="바탕" pitchFamily="18" charset="-127"/>
              </a:rPr>
              <a:t>‘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불완전</a:t>
            </a:r>
            <a:r>
              <a:rPr lang="en-US" altLang="ko-KR" dirty="0">
                <a:solidFill>
                  <a:srgbClr val="990000"/>
                </a:solidFill>
                <a:latin typeface="바탕" pitchFamily="18" charset="-127"/>
                <a:ea typeface="바탕" pitchFamily="18" charset="-127"/>
              </a:rPr>
              <a:t>’</a:t>
            </a: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하다</a:t>
            </a:r>
            <a:endParaRPr lang="en-US" altLang="ko-KR" dirty="0">
              <a:solidFill>
                <a:srgbClr val="99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아울러 </a:t>
            </a:r>
            <a:r>
              <a:rPr lang="ko-KR" altLang="ko-KR" dirty="0">
                <a:latin typeface="HY헤드라인M" pitchFamily="18" charset="-127"/>
                <a:ea typeface="HY헤드라인M" pitchFamily="18" charset="-127"/>
              </a:rPr>
              <a:t>공리계가 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정합적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무모순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ko-KR" dirty="0" smtClean="0">
                <a:latin typeface="HY헤드라인M" pitchFamily="18" charset="-127"/>
                <a:ea typeface="HY헤드라인M" pitchFamily="18" charset="-127"/>
              </a:rPr>
              <a:t>이면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</a:t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그 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정합성</a:t>
            </a:r>
            <a:r>
              <a:rPr lang="en-US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ko-KR" dirty="0" err="1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무모순성</a:t>
            </a:r>
            <a:r>
              <a:rPr lang="en-US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ko-KR" dirty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은 증명할 수 </a:t>
            </a:r>
            <a:r>
              <a:rPr lang="ko-KR" altLang="ko-KR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없다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- 2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4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괴델 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199" y="1326503"/>
            <a:ext cx="8429625" cy="5038786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괴델 수의 정의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기호와 변수의 괴델 수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기호의 괴델 수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표 6"/>
              <p:cNvGraphicFramePr>
                <a:graphicFrameLocks noGrp="1"/>
              </p:cNvGraphicFramePr>
              <p:nvPr>
                <p:custDataLst>
                  <p:tags r:id="rId4"/>
                </p:custDataLst>
                <p:extLst>
                  <p:ext uri="{D42A27DB-BD31-4B8C-83A1-F6EECF244321}">
                    <p14:modId xmlns:p14="http://schemas.microsoft.com/office/powerpoint/2010/main" val="3590474935"/>
                  </p:ext>
                </p:extLst>
              </p:nvPr>
            </p:nvGraphicFramePr>
            <p:xfrm>
              <a:off x="1314451" y="2949575"/>
              <a:ext cx="4010024" cy="3327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71524"/>
                    <a:gridCol w="1019175"/>
                    <a:gridCol w="2219325"/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기호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괴델 수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의미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HY헤드라인M" pitchFamily="18" charset="-127"/>
                              <a:ea typeface="HY헤드라인M" pitchFamily="18" charset="-127"/>
                              <a:cs typeface="+mn-cs"/>
                            </a:rPr>
                            <a:t>~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부정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HY헤드라인M" pitchFamily="18" charset="-127"/>
                              <a:ea typeface="HY헤드라인M" pitchFamily="18" charset="-127"/>
                              <a:cs typeface="+mn-cs"/>
                            </a:rPr>
                            <a:t>V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2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또는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/>
                                    <a:ea typeface="HY동녘M" pitchFamily="18" charset="-127"/>
                                  </a:rPr>
                                  <m:t>  </m:t>
                                </m:r>
                                <m:r>
                                  <a:rPr lang="ko-KR" altLang="en-US" b="0" i="1" smtClean="0">
                                    <a:latin typeface="Cambria Math"/>
                                    <a:ea typeface="HY동녘M" pitchFamily="18" charset="-127"/>
                                  </a:rPr>
                                  <m:t>⟹</m:t>
                                </m:r>
                              </m:oMath>
                            </m:oMathPara>
                          </a14:m>
                          <a:endParaRPr lang="ko-KR" altLang="en-US" b="0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3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만약 </a:t>
                          </a:r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…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이면 </a:t>
                          </a:r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…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이다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+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4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=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5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0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6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1854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s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7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err="1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그다음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 수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185420">
                    <a:tc gridSpan="3"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ko-KR" altLang="en-US" i="1" smtClean="0">
                                    <a:latin typeface="Cambria Math"/>
                                    <a:ea typeface="HY동녘M" pitchFamily="18" charset="-127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ko-KR" altLang="en-US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표 6"/>
              <p:cNvGraphicFramePr>
                <a:graphicFrameLocks noGrp="1"/>
              </p:cNvGraphicFramePr>
              <p:nvPr>
                <p:custDataLst>
                  <p:tags r:id="rId9"/>
                </p:custDataLst>
                <p:extLst>
                  <p:ext uri="{D42A27DB-BD31-4B8C-83A1-F6EECF244321}">
                    <p14:modId xmlns:p14="http://schemas.microsoft.com/office/powerpoint/2010/main" val="3590474935"/>
                  </p:ext>
                </p:extLst>
              </p:nvPr>
            </p:nvGraphicFramePr>
            <p:xfrm>
              <a:off x="1314451" y="2949575"/>
              <a:ext cx="4010024" cy="3327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71524"/>
                    <a:gridCol w="1019175"/>
                    <a:gridCol w="2219325"/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기호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괴델 수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solidFill>
                                <a:srgbClr val="000000"/>
                              </a:solidFill>
                              <a:latin typeface="HY헤드라인M" pitchFamily="18" charset="-127"/>
                              <a:ea typeface="HY헤드라인M" pitchFamily="18" charset="-127"/>
                            </a:rPr>
                            <a:t>의미</a:t>
                          </a:r>
                          <a:endParaRPr lang="ko-KR" altLang="en-US" b="0" dirty="0">
                            <a:solidFill>
                              <a:srgbClr val="000000"/>
                            </a:solidFill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>
                        <a:solidFill>
                          <a:schemeClr val="accent3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HY헤드라인M" pitchFamily="18" charset="-127"/>
                              <a:ea typeface="HY헤드라인M" pitchFamily="18" charset="-127"/>
                              <a:cs typeface="+mn-cs"/>
                            </a:rPr>
                            <a:t>~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부정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8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HY헤드라인M" pitchFamily="18" charset="-127"/>
                              <a:ea typeface="HY헤드라인M" pitchFamily="18" charset="-127"/>
                              <a:cs typeface="+mn-cs"/>
                            </a:rPr>
                            <a:t>V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2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또는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10"/>
                          <a:stretch>
                            <a:fillRect l="-794" t="-313333" r="-422222" b="-5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3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만약 </a:t>
                          </a:r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…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이면 </a:t>
                          </a:r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…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이다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+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4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=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5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0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6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s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7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b="0" dirty="0" err="1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그다음</a:t>
                          </a:r>
                          <a:r>
                            <a:rPr lang="ko-KR" altLang="en-US" b="0" dirty="0" smtClean="0">
                              <a:latin typeface="HY헤드라인M" pitchFamily="18" charset="-127"/>
                              <a:ea typeface="HY헤드라인M" pitchFamily="18" charset="-127"/>
                            </a:rPr>
                            <a:t> 수</a:t>
                          </a:r>
                          <a:endParaRPr lang="ko-KR" altLang="en-US" b="0" dirty="0">
                            <a:latin typeface="HY헤드라인M" pitchFamily="18" charset="-127"/>
                            <a:ea typeface="HY헤드라인M" pitchFamily="18" charset="-127"/>
                          </a:endParaRPr>
                        </a:p>
                      </a:txBody>
                      <a:tcPr/>
                    </a:tc>
                  </a:tr>
                  <a:tr h="365760">
                    <a:tc gridSpan="3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1">
                          <a:blip r:embed="rId10"/>
                          <a:stretch>
                            <a:fillRect l="-152" t="-818333" r="-15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dirty="0">
                            <a:latin typeface="HY동녘M" pitchFamily="18" charset="-127"/>
                            <a:ea typeface="HY동녘M" pitchFamily="18" charset="-127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5267325" y="2411967"/>
            <a:ext cx="3876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숫자변수의 괴델 수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배정되지 않은 소수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문장변수의 괴델 수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배정되지 않은 소수의 제곱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400" dirty="0" smtClean="0">
                <a:solidFill>
                  <a:srgbClr val="990000"/>
                </a:solidFill>
                <a:latin typeface="HY헤드라인M" pitchFamily="18" charset="-127"/>
                <a:ea typeface="HY헤드라인M" pitchFamily="18" charset="-127"/>
              </a:rPr>
              <a:t>서술 표현의 괴델 수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배정되지 않은 소수의 세제곱</a:t>
            </a:r>
            <a:endParaRPr lang="ko-KR" altLang="en-US" sz="2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슬라이드 번호 개체 틀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- 3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4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괴델 수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45552"/>
                <a:ext cx="8601076" cy="5312423"/>
              </a:xfrm>
            </p:spPr>
            <p:txBody>
              <a:bodyPr/>
              <a:lstStyle/>
              <a:p>
                <a:pPr>
                  <a:lnSpc>
                    <a:spcPct val="114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괴델 수의 정의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계속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문장의 괴델 수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1 + 2 = 3</a:t>
                </a:r>
                <a:r>
                  <a:rPr lang="en-US" altLang="ko-KR" sz="2400" dirty="0">
                    <a:latin typeface="바탕" pitchFamily="18" charset="-127"/>
                    <a:ea typeface="바탕" pitchFamily="18" charset="-127"/>
                  </a:rPr>
                  <a:t>”</a:t>
                </a:r>
                <a:r>
                  <a:rPr lang="en-US" altLang="ko-KR" sz="2400" dirty="0"/>
                  <a:t> </a:t>
                </a:r>
                <a:r>
                  <a:rPr lang="en-US" altLang="ko-KR" sz="2400" dirty="0" smtClean="0"/>
                  <a:t>(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s0 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+ ss0 = 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sss0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r>
                  <a:rPr lang="en-US" altLang="ko-KR" sz="2400" dirty="0" smtClean="0"/>
                  <a:t>)</a:t>
                </a:r>
                <a:r>
                  <a:rPr lang="en-US" altLang="ko-KR" sz="2400" dirty="0"/>
                  <a:t/>
                </a:r>
                <a:br>
                  <a:rPr lang="en-US" altLang="ko-KR" sz="2400" dirty="0"/>
                </a:br>
                <a:r>
                  <a:rPr lang="en-US" altLang="ko-KR" sz="2400" dirty="0" smtClean="0"/>
                  <a:t> </a:t>
                </a:r>
                <a:r>
                  <a:rPr lang="en-US" altLang="ko-KR" sz="1200" dirty="0" smtClean="0"/>
                  <a:t> 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×3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6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×5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4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×7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×11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×13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6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×17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5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×19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×23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×29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7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×31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6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문장과 문장이 결합한 문장의 괴델 수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p 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q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r>
                  <a:rPr lang="en-US" altLang="ko-KR" sz="2400" dirty="0" smtClean="0"/>
                  <a:t> (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p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이면 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q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다</a:t>
                </a:r>
                <a:r>
                  <a:rPr lang="en-US" altLang="ko-KR" sz="24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r>
                  <a:rPr lang="en-US" altLang="ko-KR" sz="2400" dirty="0" smtClean="0"/>
                  <a:t>)</a:t>
                </a:r>
                <a:r>
                  <a:rPr lang="en-US" altLang="ko-KR" sz="2800" dirty="0"/>
                  <a:t/>
                </a:r>
                <a:br>
                  <a:rPr lang="en-US" altLang="ko-KR" sz="2800" dirty="0"/>
                </a:b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m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×3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×5</a:t>
                </a:r>
                <a:r>
                  <a:rPr lang="en-US" altLang="ko-KR" sz="2200" baseline="30000" dirty="0" smtClean="0">
                    <a:latin typeface="HY헤드라인M" pitchFamily="18" charset="-127"/>
                    <a:ea typeface="HY헤드라인M" pitchFamily="18" charset="-127"/>
                  </a:rPr>
                  <a:t>n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  (m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과 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n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은 문장 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p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와 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q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의 괴델 수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  <a:p>
                <a:pPr lvl="1">
                  <a:lnSpc>
                    <a:spcPct val="114000"/>
                  </a:lnSpc>
                </a:pP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문장과 문장의 관계가 수와 수의 관계로 바뀜</a:t>
                </a:r>
                <a:endParaRPr lang="en-US" altLang="ko-KR" dirty="0" smtClean="0">
                  <a:solidFill>
                    <a:srgbClr val="990000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4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모든 문장과 논리식의 산술화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4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모든 문장과 논리식을 나열할 수 있음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⇐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자연수는 셀 수 있음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200" y="1345552"/>
                <a:ext cx="8601076" cy="5312423"/>
              </a:xfrm>
              <a:blipFill rotWithShape="1">
                <a:blip r:embed="rId8"/>
                <a:stretch>
                  <a:fillRect l="-1205" t="-11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- 4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6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/>
              <a:t>괴델의 증명</a:t>
            </a:r>
            <a:r>
              <a:rPr lang="ko-KR" altLang="en-US" sz="3200" dirty="0"/>
              <a:t> </a:t>
            </a:r>
            <a:r>
              <a:rPr lang="en-US" altLang="ko-KR" sz="3200" dirty="0"/>
              <a:t>(</a:t>
            </a:r>
            <a:r>
              <a:rPr lang="ko-KR" altLang="en-US" sz="3200" dirty="0"/>
              <a:t>개요</a:t>
            </a:r>
            <a:r>
              <a:rPr lang="en-US" altLang="ko-KR" sz="3200" dirty="0"/>
              <a:t>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37135"/>
                <a:ext cx="8686800" cy="5302898"/>
              </a:xfrm>
            </p:spPr>
            <p:txBody>
              <a:bodyPr/>
              <a:lstStyle/>
              <a:p>
                <a:pPr>
                  <a:lnSpc>
                    <a:spcPct val="115000"/>
                  </a:lnSpc>
                </a:pPr>
                <a:r>
                  <a:rPr lang="en-US" altLang="ko-KR" dirty="0" smtClean="0">
                    <a:latin typeface="굴림" pitchFamily="50" charset="-127"/>
                    <a:ea typeface="굴림" pitchFamily="50" charset="-127"/>
                  </a:rPr>
                  <a:t>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이 문장은 증명할 수 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.</a:t>
                </a:r>
                <a:r>
                  <a:rPr lang="en-US" altLang="ko-KR" dirty="0" smtClean="0">
                    <a:latin typeface="굴림" pitchFamily="50" charset="-127"/>
                    <a:ea typeface="굴림" pitchFamily="50" charset="-127"/>
                  </a:rPr>
                  <a:t>”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라는 문장을 구성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변수가 </a:t>
                </a:r>
                <a:r>
                  <a:rPr lang="ko-KR" altLang="ko-KR" sz="2200" dirty="0">
                    <a:latin typeface="HY헤드라인M" pitchFamily="18" charset="-127"/>
                    <a:ea typeface="HY헤드라인M" pitchFamily="18" charset="-127"/>
                  </a:rPr>
                  <a:t>하나인 문장들을 모두 나열해 목록을 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만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듦</a:t>
                </a:r>
                <a:endParaRPr lang="en-US" altLang="ko-KR" sz="22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5000"/>
                  </a:lnSpc>
                </a:pP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altLang="ko-KR" sz="2000" dirty="0" smtClean="0">
                    <a:latin typeface="HY헤드라인M" pitchFamily="18" charset="-127"/>
                    <a:ea typeface="HY헤드라인M" pitchFamily="18" charset="-127"/>
                  </a:rPr>
                  <a:t>:      </a:t>
                </a:r>
                <a:r>
                  <a:rPr lang="ko-KR" altLang="en-US" sz="2000" dirty="0" smtClean="0">
                    <a:latin typeface="HY헤드라인M" pitchFamily="18" charset="-127"/>
                    <a:ea typeface="HY헤드라인M" pitchFamily="18" charset="-127"/>
                  </a:rPr>
                  <a:t>목록의 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ko-KR" altLang="en-US" sz="2000" dirty="0" smtClean="0">
                    <a:latin typeface="HY헤드라인M" pitchFamily="18" charset="-127"/>
                    <a:ea typeface="HY헤드라인M" pitchFamily="18" charset="-127"/>
                  </a:rPr>
                  <a:t>번째 문장</a:t>
                </a:r>
                <a:endParaRPr lang="en-US" altLang="ko-KR" sz="2000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5000"/>
                  </a:lnSpc>
                </a:pP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);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en-US" altLang="ko-KR" sz="2000" dirty="0"/>
                  <a:t>:</a:t>
                </a:r>
                <a:r>
                  <a:rPr lang="ko-KR" altLang="ko-KR" sz="2000" dirty="0" smtClean="0"/>
                  <a:t> </a:t>
                </a:r>
                <a:r>
                  <a:rPr lang="en-US" altLang="ko-KR" sz="200" dirty="0" smtClean="0"/>
                  <a:t> 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의 변수에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를 대입한 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문장</a:t>
                </a:r>
                <a:endParaRPr lang="en-US" altLang="ko-KR" sz="20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>
                  <a:lnSpc>
                    <a:spcPct val="115000"/>
                  </a:lnSpc>
                </a:pP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다음과 </a:t>
                </a:r>
                <a:r>
                  <a:rPr lang="ko-KR" altLang="ko-KR" sz="2200" dirty="0">
                    <a:latin typeface="HY헤드라인M" pitchFamily="18" charset="-127"/>
                    <a:ea typeface="HY헤드라인M" pitchFamily="18" charset="-127"/>
                  </a:rPr>
                  <a:t>같은 문장 </a:t>
                </a:r>
                <a:r>
                  <a:rPr lang="en-US" altLang="ko-KR" sz="2200" b="1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ko-KR" altLang="ko-KR" sz="2200" dirty="0">
                    <a:latin typeface="HY헤드라인M" pitchFamily="18" charset="-127"/>
                    <a:ea typeface="HY헤드라인M" pitchFamily="18" charset="-127"/>
                  </a:rPr>
                  <a:t>를 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구성</a:t>
                </a:r>
                <a:endParaRPr lang="en-US" altLang="ko-KR" sz="22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5000"/>
                  </a:lnSpc>
                </a:pPr>
                <a:r>
                  <a:rPr lang="en-US" altLang="ko-KR" sz="2000" b="1" i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altLang="ko-KR" sz="2000" dirty="0" smtClean="0">
                    <a:solidFill>
                      <a:srgbClr val="990000"/>
                    </a:solidFill>
                  </a:rPr>
                  <a:t>: </a:t>
                </a:r>
                <a:r>
                  <a:rPr lang="en-US" altLang="ko-KR" sz="2000" dirty="0" smtClean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0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000" b="1" i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); </a:t>
                </a:r>
                <a:r>
                  <a:rPr lang="en-US" altLang="ko-KR" sz="2000" b="1" i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ko-KR" altLang="ko-KR" sz="20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은 증명할 수 </a:t>
                </a:r>
                <a:r>
                  <a:rPr lang="ko-KR" altLang="ko-KR" sz="20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sz="2000" dirty="0" smtClean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”</a:t>
                </a:r>
                <a:endParaRPr lang="en-US" altLang="ko-KR" sz="2000" dirty="0">
                  <a:solidFill>
                    <a:srgbClr val="990000"/>
                  </a:solidFill>
                  <a:latin typeface="바탕" pitchFamily="18" charset="-127"/>
                  <a:ea typeface="바탕" pitchFamily="18" charset="-127"/>
                </a:endParaRPr>
              </a:p>
              <a:p>
                <a:pPr lvl="1">
                  <a:lnSpc>
                    <a:spcPct val="115000"/>
                  </a:lnSpc>
                </a:pPr>
                <a:r>
                  <a:rPr lang="en-US" altLang="ko-KR" sz="22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도 </a:t>
                </a:r>
                <a:r>
                  <a:rPr lang="ko-KR" altLang="ko-KR" sz="2200" dirty="0">
                    <a:latin typeface="HY헤드라인M" pitchFamily="18" charset="-127"/>
                    <a:ea typeface="HY헤드라인M" pitchFamily="18" charset="-127"/>
                  </a:rPr>
                  <a:t>변수가 하나인 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문장이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므</a:t>
                </a:r>
                <a:r>
                  <a:rPr lang="ko-KR" altLang="en-US" sz="2200" dirty="0">
                    <a:latin typeface="HY헤드라인M" pitchFamily="18" charset="-127"/>
                    <a:ea typeface="HY헤드라인M" pitchFamily="18" charset="-127"/>
                  </a:rPr>
                  <a:t>로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2200" dirty="0">
                    <a:latin typeface="HY헤드라인M" pitchFamily="18" charset="-127"/>
                    <a:ea typeface="HY헤드라인M" pitchFamily="18" charset="-127"/>
                  </a:rPr>
                  <a:t>위 목록에 나열된 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문장</a:t>
                </a:r>
                <a:r>
                  <a:rPr lang="en-US" altLang="ko-KR" sz="22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200" dirty="0" smtClean="0">
                    <a:latin typeface="HY헤드라인M" pitchFamily="18" charset="-127"/>
                    <a:ea typeface="HY헤드라인M" pitchFamily="18" charset="-127"/>
                  </a:rPr>
                  <a:t>중</a:t>
                </a:r>
                <a:r>
                  <a:rPr lang="ko-KR" altLang="ko-KR" sz="2200" dirty="0" smtClean="0">
                    <a:latin typeface="HY헤드라인M" pitchFamily="18" charset="-127"/>
                    <a:ea typeface="HY헤드라인M" pitchFamily="18" charset="-127"/>
                  </a:rPr>
                  <a:t> 하나</a:t>
                </a:r>
                <a:endParaRPr lang="en-US" altLang="ko-KR" sz="22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2">
                  <a:lnSpc>
                    <a:spcPct val="115000"/>
                  </a:lnSpc>
                </a:pP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가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목록의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번째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문장이라면</a:t>
                </a:r>
                <a:r>
                  <a:rPr lang="en-US" altLang="ko-KR" sz="2000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즉</a:t>
                </a:r>
                <a:r>
                  <a:rPr lang="en-US" altLang="ko-KR" sz="2000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Q 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 P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이면</a:t>
                </a:r>
                <a:r>
                  <a:rPr lang="en-US" altLang="ko-KR" sz="2000" dirty="0"/>
                  <a:t/>
                </a:r>
                <a:br>
                  <a:rPr lang="en-US" altLang="ko-KR" sz="2000" dirty="0"/>
                </a:b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altLang="ko-KR" sz="2000" dirty="0"/>
                  <a:t>: </a:t>
                </a:r>
                <a:r>
                  <a:rPr lang="en-US" altLang="ko-KR" sz="20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);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은 증명할 수 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sz="20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endParaRPr lang="en-US" altLang="ko-KR" sz="2000" dirty="0" smtClean="0"/>
              </a:p>
              <a:p>
                <a:pPr lvl="2">
                  <a:lnSpc>
                    <a:spcPct val="115000"/>
                  </a:lnSpc>
                </a:pP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위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문장</a:t>
                </a:r>
                <a:r>
                  <a:rPr lang="ko-KR" altLang="ko-KR" sz="2000" i="1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의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변수</a:t>
                </a:r>
                <a:r>
                  <a:rPr lang="en-US" altLang="ko-KR" sz="2000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즉</a:t>
                </a:r>
                <a:r>
                  <a:rPr lang="en-US" altLang="ko-KR" sz="2000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에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을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대입 </a:t>
                </a:r>
                <a14:m>
                  <m:oMath xmlns:m="http://schemas.openxmlformats.org/officeDocument/2006/math">
                    <m:r>
                      <a:rPr lang="ko-KR" altLang="en-US" sz="2000" i="1" smtClean="0">
                        <a:latin typeface="Cambria Math"/>
                        <a:ea typeface="HY헤드라인M" pitchFamily="18" charset="-127"/>
                      </a:rPr>
                      <m:t>⇒</m:t>
                    </m:r>
                  </m:oMath>
                </a14:m>
                <a:r>
                  <a:rPr lang="en-US" altLang="ko-KR" sz="2000" dirty="0"/>
                  <a:t/>
                </a:r>
                <a:br>
                  <a:rPr lang="en-US" altLang="ko-KR" sz="2000" dirty="0"/>
                </a:b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 smtClean="0">
                    <a:latin typeface="Times New Roman" pitchFamily="18" charset="0"/>
                    <a:cs typeface="Times New Roman" pitchFamily="18" charset="0"/>
                  </a:rPr>
                  <a:t>); </a:t>
                </a:r>
                <a:r>
                  <a:rPr lang="en-US" altLang="ko-KR" sz="2000" b="1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en-US" altLang="ko-KR" sz="2000" dirty="0"/>
                  <a:t>: </a:t>
                </a:r>
                <a:r>
                  <a:rPr lang="en-US" altLang="ko-KR" sz="20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); </a:t>
                </a:r>
                <a:r>
                  <a:rPr lang="en-US" altLang="ko-KR" sz="2000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000" b="1" dirty="0"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은 </a:t>
                </a:r>
                <a:r>
                  <a:rPr lang="ko-KR" altLang="ko-KR" sz="2000" dirty="0">
                    <a:latin typeface="HY헤드라인M" pitchFamily="18" charset="-127"/>
                    <a:ea typeface="HY헤드라인M" pitchFamily="18" charset="-127"/>
                  </a:rPr>
                  <a:t>증명할 수 </a:t>
                </a:r>
                <a:r>
                  <a:rPr lang="ko-KR" altLang="ko-KR" sz="2000" dirty="0" smtClean="0"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sz="2000" dirty="0">
                    <a:latin typeface="바탕" pitchFamily="18" charset="-127"/>
                    <a:ea typeface="바탕" pitchFamily="18" charset="-127"/>
                  </a:rPr>
                  <a:t>”</a:t>
                </a:r>
                <a:endParaRPr lang="en-US" altLang="ko-KR" sz="2000" dirty="0"/>
              </a:p>
              <a:p>
                <a:pPr lvl="1">
                  <a:lnSpc>
                    <a:spcPct val="115000"/>
                  </a:lnSpc>
                </a:pPr>
                <a:r>
                  <a:rPr lang="en-US" altLang="ko-KR" sz="2200" dirty="0" smtClean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2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200" b="1" i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2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200" b="1" i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2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);</a:t>
                </a:r>
                <a:r>
                  <a:rPr lang="en-US" altLang="ko-KR" sz="18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200" b="1" i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2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ko-KR" altLang="ko-KR" sz="22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을 증명할 수 </a:t>
                </a:r>
                <a:r>
                  <a:rPr lang="ko-KR" altLang="ko-KR" sz="22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있다</a:t>
                </a:r>
                <a:r>
                  <a:rPr lang="en-US" altLang="ko-KR" sz="2200" dirty="0" smtClean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”</a:t>
                </a:r>
                <a14:m>
                  <m:oMath xmlns:m="http://schemas.openxmlformats.org/officeDocument/2006/math">
                    <m:r>
                      <a:rPr lang="en-US" altLang="ko-KR" sz="2200">
                        <a:solidFill>
                          <a:srgbClr val="990000"/>
                        </a:solidFill>
                        <a:latin typeface="Cambria Math"/>
                      </a:rPr>
                      <m:t>⟺</m:t>
                    </m:r>
                  </m:oMath>
                </a14:m>
                <a:r>
                  <a:rPr lang="en-US" altLang="ko-KR" sz="2200" dirty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2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altLang="ko-KR" sz="2200" b="1" i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ko-KR" sz="22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ko-KR" sz="2200" b="1" i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2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);</a:t>
                </a:r>
                <a:r>
                  <a:rPr lang="en-US" altLang="ko-KR" sz="1800" b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200" b="1" i="1" dirty="0" smtClean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ko-KR" sz="2200" b="1" dirty="0">
                    <a:solidFill>
                      <a:srgbClr val="990000"/>
                    </a:solidFill>
                    <a:latin typeface="Times New Roman" pitchFamily="18" charset="0"/>
                    <a:cs typeface="Times New Roman" pitchFamily="18" charset="0"/>
                  </a:rPr>
                  <a:t>]</a:t>
                </a:r>
                <a:r>
                  <a:rPr lang="ko-KR" altLang="ko-KR" sz="2200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을 증명할 수 </a:t>
                </a:r>
                <a:r>
                  <a:rPr lang="ko-KR" altLang="ko-KR" sz="2200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sz="2200" dirty="0" smtClean="0">
                    <a:solidFill>
                      <a:srgbClr val="990000"/>
                    </a:solidFill>
                    <a:latin typeface="바탕" pitchFamily="18" charset="-127"/>
                    <a:ea typeface="바탕" pitchFamily="18" charset="-127"/>
                  </a:rPr>
                  <a:t>”</a:t>
                </a:r>
                <a:endParaRPr lang="en-US" altLang="ko-KR" sz="2200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8"/>
                </p:custDataLst>
              </p:nvPr>
            </p:nvSpPr>
            <p:spPr>
              <a:xfrm>
                <a:off x="457200" y="1337135"/>
                <a:ext cx="8686800" cy="5302898"/>
              </a:xfrm>
              <a:blipFill rotWithShape="1">
                <a:blip r:embed="rId9"/>
                <a:stretch>
                  <a:fillRect l="-1193" t="-1149" r="-8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6572250" y="3197876"/>
            <a:ext cx="2371162" cy="400110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Times New Roman" pitchFamily="18" charset="0"/>
                <a:ea typeface="HY동녘M" pitchFamily="18" charset="-127"/>
                <a:cs typeface="Times New Roman" pitchFamily="18" charset="0"/>
              </a:rPr>
              <a:t>n</a:t>
            </a:r>
            <a:r>
              <a:rPr lang="ko-KR" altLang="ko-KR" sz="2000" dirty="0">
                <a:latin typeface="HY헤드라인M" pitchFamily="18" charset="-127"/>
                <a:ea typeface="HY헤드라인M" pitchFamily="18" charset="-127"/>
              </a:rPr>
              <a:t>은 문장 </a:t>
            </a:r>
            <a:r>
              <a:rPr lang="en-US" altLang="ko-KR" sz="2000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ko-KR" altLang="ko-KR" sz="2000" dirty="0" smtClean="0"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ko-KR" sz="2000" dirty="0">
                <a:latin typeface="HY헤드라인M" pitchFamily="18" charset="-127"/>
                <a:ea typeface="HY헤드라인M" pitchFamily="18" charset="-127"/>
              </a:rPr>
              <a:t>변수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!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슬라이드 번호 개체 틀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- 5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7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불완전성 정리의 의</a:t>
            </a:r>
            <a:r>
              <a:rPr lang="ko-KR" altLang="en-US" dirty="0"/>
              <a:t>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2"/>
                <a:ext cx="8686801" cy="5150497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불완전성 정리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정합적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무모순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인 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공리계는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불완전하다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정합성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무모순성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은 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증명할 수 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불완전성 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정리의 의미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증명 불가능성의 증명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/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세상에 모순이 없는 공리계란 없다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?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일반적 오해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/>
                <a:r>
                  <a:rPr lang="ko-KR" altLang="ko-KR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인간 이성의 한계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를 보여줌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 lvl="1"/>
                <a:r>
                  <a:rPr lang="ko-KR" altLang="ko-KR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인간 이성의 위대함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을 보여줌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 lvl="1"/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기계의 한계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ko-KR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인공 지능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의 문제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/>
                      </a:rPr>
                      <m:t>⋮</m:t>
                    </m:r>
                  </m:oMath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199" y="1326502"/>
                <a:ext cx="8686801" cy="5150497"/>
              </a:xfrm>
              <a:blipFill rotWithShape="1">
                <a:blip r:embed="rId8"/>
                <a:stretch>
                  <a:fillRect l="-1193" t="-829" b="-49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- 6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8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일반 연속체 가설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2"/>
                <a:ext cx="8467725" cy="5150497"/>
              </a:xfrm>
            </p:spPr>
            <p:txBody>
              <a:bodyPr/>
              <a:lstStyle/>
              <a:p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일반 연속체 가설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26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ko-KR" sz="2600" dirty="0" smtClean="0">
                    <a:latin typeface="HY헤드라인M" pitchFamily="18" charset="-127"/>
                    <a:ea typeface="HY헤드라인M" pitchFamily="18" charset="-127"/>
                  </a:rPr>
                  <a:t>농도가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무한</a:t>
                </a:r>
                <a:r>
                  <a:rPr lang="ko-KR" altLang="ko-KR" sz="2600" dirty="0" smtClean="0">
                    <a:latin typeface="HY헤드라인M" pitchFamily="18" charset="-127"/>
                    <a:ea typeface="HY헤드라인M" pitchFamily="18" charset="-127"/>
                  </a:rPr>
                  <a:t>집합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600" b="0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ko-KR" altLang="ko-KR" sz="2600" dirty="0" smtClean="0">
                    <a:latin typeface="HY헤드라인M" pitchFamily="18" charset="-127"/>
                    <a:ea typeface="HY헤드라인M" pitchFamily="18" charset="-127"/>
                  </a:rPr>
                  <a:t>보다 </a:t>
                </a:r>
                <a:r>
                  <a:rPr lang="ko-KR" altLang="ko-KR" sz="2600" dirty="0">
                    <a:latin typeface="HY헤드라인M" pitchFamily="18" charset="-127"/>
                    <a:ea typeface="HY헤드라인M" pitchFamily="18" charset="-127"/>
                  </a:rPr>
                  <a:t>크고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그 </a:t>
                </a: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멱</a:t>
                </a:r>
                <a:r>
                  <a:rPr lang="ko-KR" altLang="ko-KR" sz="2600" dirty="0" err="1" smtClean="0">
                    <a:latin typeface="HY헤드라인M" pitchFamily="18" charset="-127"/>
                    <a:ea typeface="HY헤드라인M" pitchFamily="18" charset="-127"/>
                  </a:rPr>
                  <a:t>집합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altLang="ko-KR" sz="2600" b="0" i="1" smtClean="0">
                            <a:latin typeface="Cambria Math"/>
                          </a:rPr>
                          <m:t>𝑋</m:t>
                        </m:r>
                      </m:sup>
                    </m:sSup>
                  </m:oMath>
                </a14:m>
                <a:r>
                  <a:rPr lang="ko-KR" altLang="ko-KR" sz="2600" dirty="0" smtClean="0">
                    <a:latin typeface="HY헤드라인M" pitchFamily="18" charset="-127"/>
                    <a:ea typeface="HY헤드라인M" pitchFamily="18" charset="-127"/>
                  </a:rPr>
                  <a:t>보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다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2600" dirty="0" smtClean="0">
                    <a:latin typeface="HY헤드라인M" pitchFamily="18" charset="-127"/>
                    <a:ea typeface="HY헤드라인M" pitchFamily="18" charset="-127"/>
                  </a:rPr>
                  <a:t>작은 </a:t>
                </a:r>
                <a:r>
                  <a:rPr lang="ko-KR" altLang="ko-KR" sz="2600" dirty="0">
                    <a:latin typeface="HY헤드라인M" pitchFamily="18" charset="-127"/>
                    <a:ea typeface="HY헤드라인M" pitchFamily="18" charset="-127"/>
                  </a:rPr>
                  <a:t>집합은 없다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r>
                  <a:rPr lang="en-US" altLang="ko-KR" sz="26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</a:p>
              <a:p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일반 연속체 가설은 증명도 반증도 할 수 없다</a:t>
                </a:r>
                <a:r>
                  <a:rPr lang="en-US" altLang="ko-KR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!</a:t>
                </a:r>
                <a:endParaRPr lang="ko-KR" altLang="ko-KR" dirty="0">
                  <a:solidFill>
                    <a:srgbClr val="990000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연속체 가설은 반증할 수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가설은 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집합론과 </a:t>
                </a:r>
                <a:r>
                  <a:rPr lang="ko-KR" altLang="en-US" sz="2400" dirty="0" err="1" smtClean="0">
                    <a:latin typeface="HY헤드라인M" pitchFamily="18" charset="-127"/>
                    <a:ea typeface="HY헤드라인M" pitchFamily="18" charset="-127"/>
                  </a:rPr>
                  <a:t>무</a:t>
                </a:r>
                <a:r>
                  <a:rPr lang="ko-KR" altLang="ko-KR" sz="2400" dirty="0" err="1" smtClean="0">
                    <a:latin typeface="HY헤드라인M" pitchFamily="18" charset="-127"/>
                    <a:ea typeface="HY헤드라인M" pitchFamily="18" charset="-127"/>
                  </a:rPr>
                  <a:t>모순</a:t>
                </a:r>
                <a:r>
                  <a:rPr lang="ko-KR" altLang="en-US" sz="2400" dirty="0" err="1" smtClean="0">
                    <a:latin typeface="HY헤드라인M" pitchFamily="18" charset="-127"/>
                    <a:ea typeface="HY헤드라인M" pitchFamily="18" charset="-127"/>
                  </a:rPr>
                  <a:t>임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ko-KR" sz="2400" i="1" smtClean="0">
                        <a:latin typeface="Cambria Math"/>
                        <a:ea typeface="Cambria Math"/>
                      </a:rPr>
                      <m:t>⟸</m:t>
                    </m:r>
                  </m:oMath>
                </a14:m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2400" dirty="0" err="1" smtClean="0">
                    <a:latin typeface="HY헤드라인M" pitchFamily="18" charset="-127"/>
                    <a:ea typeface="HY헤드라인M" pitchFamily="18" charset="-127"/>
                  </a:rPr>
                  <a:t>쿠르트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괴델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 (1937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endParaRPr lang="en-US" altLang="ko-KR" sz="24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연속체 </a:t>
                </a:r>
                <a:r>
                  <a:rPr lang="ko-KR" altLang="ko-KR" dirty="0">
                    <a:latin typeface="HY헤드라인M" pitchFamily="18" charset="-127"/>
                    <a:ea typeface="HY헤드라인M" pitchFamily="18" charset="-127"/>
                  </a:rPr>
                  <a:t>가설은 증명할 수 </a:t>
                </a:r>
                <a:r>
                  <a:rPr lang="ko-KR" altLang="ko-KR" dirty="0" smtClean="0">
                    <a:latin typeface="HY헤드라인M" pitchFamily="18" charset="-127"/>
                    <a:ea typeface="HY헤드라인M" pitchFamily="18" charset="-127"/>
                  </a:rPr>
                  <a:t>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400" dirty="0" smtClean="0">
                    <a:latin typeface="HY헤드라인M" pitchFamily="18" charset="-127"/>
                    <a:ea typeface="HY헤드라인M" pitchFamily="18" charset="-127"/>
                  </a:rPr>
                  <a:t>가설의 부정은 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집합론과 </a:t>
                </a:r>
                <a:r>
                  <a:rPr lang="ko-KR" altLang="en-US" sz="2400" dirty="0" err="1" smtClean="0">
                    <a:latin typeface="HY헤드라인M" pitchFamily="18" charset="-127"/>
                    <a:ea typeface="HY헤드라인M" pitchFamily="18" charset="-127"/>
                  </a:rPr>
                  <a:t>무모순</a:t>
                </a:r>
                <a:r>
                  <a:rPr lang="ko-KR" altLang="ko-KR" sz="2400" dirty="0" err="1" smtClean="0">
                    <a:latin typeface="HY헤드라인M" pitchFamily="18" charset="-127"/>
                    <a:ea typeface="HY헤드라인M" pitchFamily="18" charset="-127"/>
                  </a:rPr>
                  <a:t>임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  <a:r>
                  <a:rPr lang="en-US" altLang="ko-KR" sz="24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  <a:ea typeface="Cambria Math"/>
                      </a:rPr>
                      <m:t>⟸</m:t>
                    </m:r>
                  </m:oMath>
                </a14:m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ko-KR" sz="2400" dirty="0" smtClean="0">
                    <a:latin typeface="HY헤드라인M" pitchFamily="18" charset="-127"/>
                    <a:ea typeface="HY헤드라인M" pitchFamily="18" charset="-127"/>
                  </a:rPr>
                  <a:t>폴 </a:t>
                </a:r>
                <a:r>
                  <a:rPr lang="ko-KR" altLang="ko-KR" sz="2400" dirty="0">
                    <a:latin typeface="HY헤드라인M" pitchFamily="18" charset="-127"/>
                    <a:ea typeface="HY헤드라인M" pitchFamily="18" charset="-127"/>
                  </a:rPr>
                  <a:t>코엔</a:t>
                </a:r>
                <a:r>
                  <a:rPr lang="en-US" altLang="ko-KR" sz="2400" dirty="0">
                    <a:latin typeface="HY헤드라인M" pitchFamily="18" charset="-127"/>
                    <a:ea typeface="HY헤드라인M" pitchFamily="18" charset="-127"/>
                  </a:rPr>
                  <a:t> (1963</a:t>
                </a:r>
                <a:r>
                  <a:rPr lang="en-US" altLang="ko-KR" sz="2400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457199" y="1326502"/>
                <a:ext cx="8467725" cy="5150497"/>
              </a:xfrm>
              <a:blipFill rotWithShape="1">
                <a:blip r:embed="rId8"/>
                <a:stretch>
                  <a:fillRect l="-1224" t="-8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3540653" y="6493417"/>
            <a:ext cx="228598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괴델의 불완전성 정리 </a:t>
            </a:r>
            <a:r>
              <a:rPr lang="en-US" altLang="ko-KR" dirty="0" smtClean="0"/>
              <a:t>- 7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smtClean="0"/>
              <a:t>맺음말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수학적 사유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참고자료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1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수학적 사유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200" y="1326502"/>
                <a:ext cx="8229600" cy="5531497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위대한 여정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유클리드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sz="2600" i="1">
                        <a:latin typeface="Cambria Math"/>
                      </a:rPr>
                      <m:t>⇒</m:t>
                    </m:r>
                  </m:oMath>
                </a14:m>
                <a:r>
                  <a:rPr lang="ko-KR" altLang="en-US" sz="2600" dirty="0" smtClean="0"/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칸토어</a:t>
                </a:r>
                <a:r>
                  <a:rPr lang="ko-KR" alt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sz="260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US" altLang="ko-KR" sz="2600" dirty="0" smtClean="0"/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러셀</a:t>
                </a:r>
                <a:r>
                  <a:rPr lang="ko-KR" alt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sz="2600" i="1">
                        <a:latin typeface="Cambria Math"/>
                      </a:rPr>
                      <m:t>⇒</m:t>
                    </m:r>
                  </m:oMath>
                </a14:m>
                <a:r>
                  <a:rPr lang="ko-KR" altLang="en-US" sz="2600" dirty="0" smtClean="0"/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힐베르트</a:t>
                </a:r>
                <a:r>
                  <a:rPr lang="ko-KR" alt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sz="2600" i="1">
                        <a:latin typeface="Cambria Math"/>
                      </a:rPr>
                      <m:t>⇒</m:t>
                    </m:r>
                  </m:oMath>
                </a14:m>
                <a:r>
                  <a:rPr lang="en-US" altLang="ko-KR" sz="2600" dirty="0" smtClean="0"/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괴델</a:t>
                </a:r>
              </a:p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수학은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사람이 하는 것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사유방식이자 정신문화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인간 이성의 토대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연역 추론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추상화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정량적 사고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엄밀하고 정교한 언어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400" dirty="0"/>
                  <a:t/>
                </a:r>
                <a:br>
                  <a:rPr lang="en-US" altLang="ko-KR" sz="400" dirty="0"/>
                </a:br>
                <a:r>
                  <a:rPr lang="en-US" altLang="ko-KR" dirty="0" smtClean="0"/>
                  <a:t>           </a:t>
                </a: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모호함은 견딜 수 없다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교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양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14:m>
                  <m:oMath xmlns:m="http://schemas.openxmlformats.org/officeDocument/2006/math">
                    <m:r>
                      <a:rPr lang="en-US" altLang="ko-KR">
                        <a:latin typeface="Cambria Math"/>
                      </a:rPr>
                      <m:t>⋮</m:t>
                    </m:r>
                  </m:oMath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6"/>
                </p:custDataLst>
              </p:nvPr>
            </p:nvSpPr>
            <p:spPr>
              <a:xfrm>
                <a:off x="457200" y="1326502"/>
                <a:ext cx="8229600" cy="5531497"/>
              </a:xfrm>
              <a:blipFill rotWithShape="1">
                <a:blip r:embed="rId7"/>
                <a:stretch>
                  <a:fillRect l="-1259" t="-7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71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참고자</a:t>
            </a:r>
            <a:r>
              <a:rPr lang="ko-KR" altLang="en-US" dirty="0"/>
              <a:t>료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326503"/>
            <a:ext cx="8620126" cy="515742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애머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 err="1">
                <a:latin typeface="HY헤드라인M" pitchFamily="18" charset="-127"/>
                <a:ea typeface="HY헤드라인M" pitchFamily="18" charset="-127"/>
              </a:rPr>
              <a:t>악첼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신현용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승영조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옮김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무한의 신비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승산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2002</a:t>
            </a:r>
          </a:p>
          <a:p>
            <a:pPr>
              <a:buFont typeface="Wingdings" pitchFamily="2" charset="2"/>
              <a:buChar char="§"/>
            </a:pPr>
            <a:r>
              <a:rPr lang="ko-KR" altLang="ko-KR" sz="2200" dirty="0" err="1">
                <a:latin typeface="HY헤드라인M" pitchFamily="18" charset="-127"/>
                <a:ea typeface="HY헤드라인M" pitchFamily="18" charset="-127"/>
              </a:rPr>
              <a:t>어니스트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네이글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제임스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뉴먼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더글러스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 err="1">
                <a:latin typeface="HY헤드라인M" pitchFamily="18" charset="-127"/>
                <a:ea typeface="HY헤드라인M" pitchFamily="18" charset="-127"/>
              </a:rPr>
              <a:t>호프스태터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2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고중숙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ko-KR" sz="2200" dirty="0" err="1" smtClean="0">
                <a:latin typeface="HY헤드라인M" pitchFamily="18" charset="-127"/>
                <a:ea typeface="HY헤드라인M" pitchFamily="18" charset="-127"/>
              </a:rPr>
              <a:t>곽강제</a:t>
            </a:r>
            <a:r>
              <a:rPr lang="ko-KR" altLang="ko-KR" sz="2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옮김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괴델의 증명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ko-KR" sz="2200" dirty="0">
                <a:latin typeface="HY헤드라인M" pitchFamily="18" charset="-127"/>
                <a:ea typeface="HY헤드라인M" pitchFamily="18" charset="-127"/>
              </a:rPr>
              <a:t>승산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2010</a:t>
            </a:r>
          </a:p>
          <a:p>
            <a:pPr>
              <a:buFont typeface="Wingdings" pitchFamily="2" charset="2"/>
              <a:buChar char="§"/>
            </a:pPr>
            <a:r>
              <a:rPr lang="ko-KR" altLang="en-US" sz="2200" dirty="0" err="1">
                <a:latin typeface="HY헤드라인M" pitchFamily="18" charset="-127"/>
                <a:ea typeface="HY헤드라인M" pitchFamily="18" charset="-127"/>
              </a:rPr>
              <a:t>요시나가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dirty="0" err="1">
                <a:latin typeface="HY헤드라인M" pitchFamily="18" charset="-127"/>
                <a:ea typeface="HY헤드라인M" pitchFamily="18" charset="-127"/>
              </a:rPr>
              <a:t>요시마사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 지음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임승원 옮김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괴델</a:t>
            </a:r>
            <a:r>
              <a:rPr lang="en-US" altLang="ko-KR" sz="2200" dirty="0">
                <a:latin typeface="바탕" pitchFamily="18" charset="-127"/>
                <a:ea typeface="바탕" pitchFamily="18" charset="-127"/>
              </a:rPr>
              <a:t>·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불완전성 정리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22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>
                <a:latin typeface="바탕" pitchFamily="18" charset="-127"/>
                <a:ea typeface="바탕" pitchFamily="18" charset="-127"/>
              </a:rPr>
              <a:t>“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이성의 한계</a:t>
            </a:r>
            <a:r>
              <a:rPr lang="en-US" altLang="ko-KR" sz="2200" dirty="0">
                <a:latin typeface="바탕" pitchFamily="18" charset="-127"/>
                <a:ea typeface="바탕" pitchFamily="18" charset="-127"/>
              </a:rPr>
              <a:t>”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의 발견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200" dirty="0">
                <a:latin typeface="HY헤드라인M" pitchFamily="18" charset="-127"/>
                <a:ea typeface="HY헤드라인M" pitchFamily="18" charset="-127"/>
              </a:rPr>
              <a:t>전파과학사</a:t>
            </a:r>
            <a:r>
              <a:rPr lang="en-US" altLang="ko-KR" sz="2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2000</a:t>
            </a:r>
          </a:p>
          <a:p>
            <a:pPr>
              <a:buFont typeface="Wingdings" pitchFamily="2" charset="2"/>
              <a:buChar char="§"/>
            </a:pPr>
            <a:r>
              <a:rPr lang="ko-KR" altLang="en-US" sz="2200" dirty="0" err="1" smtClean="0">
                <a:latin typeface="HY헤드라인M" pitchFamily="18" charset="-127"/>
                <a:ea typeface="HY헤드라인M" pitchFamily="18" charset="-127"/>
              </a:rPr>
              <a:t>독시아디스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en-US" sz="2200" dirty="0" err="1" smtClean="0">
                <a:latin typeface="HY헤드라인M" pitchFamily="18" charset="-127"/>
                <a:ea typeface="HY헤드라인M" pitchFamily="18" charset="-127"/>
              </a:rPr>
              <a:t>파파디미트리우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글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ko-KR" sz="22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· </a:t>
            </a:r>
            <a:r>
              <a:rPr lang="ko-KR" altLang="en-US" sz="2200" dirty="0" err="1" smtClean="0">
                <a:latin typeface="HY헤드라인M" pitchFamily="18" charset="-127"/>
                <a:ea typeface="HY헤드라인M" pitchFamily="18" charset="-127"/>
              </a:rPr>
              <a:t>파파다도스</a:t>
            </a:r>
            <a:r>
              <a:rPr lang="ko-KR" altLang="ko-KR" sz="22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도나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그림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b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전대호 옮김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ko-KR" altLang="en-US" sz="2200" dirty="0" err="1" smtClean="0">
                <a:latin typeface="HY헤드라인M" pitchFamily="18" charset="-127"/>
                <a:ea typeface="HY헤드라인M" pitchFamily="18" charset="-127"/>
              </a:rPr>
              <a:t>로지코믹스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200" dirty="0" smtClean="0">
                <a:latin typeface="HY헤드라인M" pitchFamily="18" charset="-127"/>
                <a:ea typeface="HY헤드라인M" pitchFamily="18" charset="-127"/>
              </a:rPr>
              <a:t>랜덤하우스</a:t>
            </a:r>
            <a:r>
              <a:rPr lang="en-US" altLang="ko-KR" sz="2200" dirty="0" smtClean="0">
                <a:latin typeface="HY헤드라인M" pitchFamily="18" charset="-127"/>
                <a:ea typeface="HY헤드라인M" pitchFamily="18" charset="-127"/>
              </a:rPr>
              <a:t>, 2011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R.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Courant</a:t>
            </a:r>
            <a:r>
              <a:rPr lang="ko-KR" altLang="ko-KR" sz="2000" dirty="0">
                <a:latin typeface="바탕" pitchFamily="18" charset="-127"/>
                <a:ea typeface="바탕" pitchFamily="18" charset="-127"/>
              </a:rPr>
              <a:t> ·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H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Robbins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(revised by I. Stewart), What is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Mathematics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? 2</a:t>
            </a:r>
            <a:r>
              <a:rPr lang="en-US" altLang="ko-KR" sz="2000" baseline="30000" dirty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ed. Oxford University Press,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1996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K. </a:t>
            </a: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</a:rPr>
              <a:t>Godel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(translated by B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. Meltzer),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On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F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ormally </a:t>
            </a:r>
            <a:r>
              <a:rPr lang="en-US" altLang="ko-KR" sz="2000" dirty="0" err="1">
                <a:latin typeface="HY헤드라인M" pitchFamily="18" charset="-127"/>
                <a:ea typeface="HY헤드라인M" pitchFamily="18" charset="-127"/>
              </a:rPr>
              <a:t>U</a:t>
            </a: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</a:rPr>
              <a:t>ndecidable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P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ropositions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Principia </a:t>
            </a:r>
            <a:r>
              <a:rPr lang="en-US" altLang="ko-KR" sz="2000" dirty="0" err="1">
                <a:latin typeface="HY헤드라인M" pitchFamily="18" charset="-127"/>
                <a:ea typeface="HY헤드라인M" pitchFamily="18" charset="-127"/>
              </a:rPr>
              <a:t>M</a:t>
            </a: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</a:rPr>
              <a:t>athematica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Related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S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ystems, 1931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43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90488"/>
            <a:ext cx="9144000" cy="676751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5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765925"/>
            <a:ext cx="9144000" cy="93663"/>
          </a:xfrm>
          <a:prstGeom prst="rect">
            <a:avLst/>
          </a:prstGeom>
          <a:solidFill>
            <a:srgbClr val="8000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329054"/>
            <a:ext cx="7772400" cy="186069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ko-KR" altLang="en-US" sz="4400" dirty="0" smtClean="0"/>
              <a:t>수학</a:t>
            </a:r>
            <a:r>
              <a:rPr lang="en-US" altLang="ko-KR" sz="4400" dirty="0" smtClean="0"/>
              <a:t>, </a:t>
            </a:r>
            <a:r>
              <a:rPr lang="ko-KR" altLang="en-US" sz="4400" dirty="0" smtClean="0"/>
              <a:t>대체 넌</a:t>
            </a:r>
            <a:r>
              <a:rPr lang="en-US" altLang="ko-KR" sz="4400" dirty="0" smtClean="0"/>
              <a:t>?</a:t>
            </a:r>
            <a:endParaRPr lang="ko-KR" altLang="en-US" sz="4400" dirty="0" smtClean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71600" y="3622037"/>
            <a:ext cx="6400800" cy="3055209"/>
          </a:xfrm>
        </p:spPr>
        <p:txBody>
          <a:bodyPr/>
          <a:lstStyle/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수학이란 무엇인가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우스갯소리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참과 거짓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algn="r" eaLnBrk="1" hangingPunct="1">
              <a:defRPr/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러셀과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괴델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6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수학이란 무엇인가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/>
            <p:txBody>
              <a:bodyPr/>
              <a:lstStyle/>
              <a:p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X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무엇인가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 lvl="1"/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X =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과학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과학철학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X 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=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학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⇒</m:t>
                    </m:r>
                  </m:oMath>
                </a14:m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수리철학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X =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술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⇒</m:t>
                    </m:r>
                  </m:oMath>
                </a14:m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예술철학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en-US" altLang="ko-KR" dirty="0" smtClean="0">
                    <a:solidFill>
                      <a:srgbClr val="000000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altLang="ko-KR">
                        <a:solidFill>
                          <a:srgbClr val="000000"/>
                        </a:solidFill>
                        <a:latin typeface="Cambria Math"/>
                      </a:rPr>
                      <m:t>⋮</m:t>
                    </m:r>
                  </m:oMath>
                </a14:m>
                <a:endParaRPr lang="en-US" altLang="ko-KR" dirty="0" smtClean="0"/>
              </a:p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이런 질문들에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어떻게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답할 것인가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</a:p>
              <a:p>
                <a:pPr lvl="1"/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X =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미남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? (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)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9"/>
                </p:custDataLst>
              </p:nvPr>
            </p:nvSpPr>
            <p:spPr>
              <a:blipFill rotWithShape="1">
                <a:blip r:embed="rId10"/>
                <a:stretch>
                  <a:fillRect l="-1259" t="-8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29" y="3978233"/>
            <a:ext cx="2257894" cy="2402015"/>
          </a:xfrm>
          <a:prstGeom prst="rect">
            <a:avLst/>
          </a:prstGeom>
        </p:spPr>
      </p:pic>
      <p:sp>
        <p:nvSpPr>
          <p:cNvPr id="8" name="슬라이드 번호 개체 틀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406100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/>
              <a:t>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대체 넌</a:t>
            </a:r>
            <a:r>
              <a:rPr lang="en-US" altLang="ko-KR" dirty="0" smtClean="0"/>
              <a:t>?</a:t>
            </a:r>
            <a:r>
              <a:rPr lang="ko-KR" altLang="en-US" dirty="0" smtClean="0"/>
              <a:t> </a:t>
            </a:r>
            <a:r>
              <a:rPr lang="en-US" altLang="ko-KR" dirty="0" smtClean="0"/>
              <a:t>- 1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97" y="2828241"/>
            <a:ext cx="3336243" cy="3551274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6438535" y="2135711"/>
            <a:ext cx="27558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그</a:t>
            </a:r>
            <a:r>
              <a:rPr lang="ko-KR" altLang="en-US" sz="1400" dirty="0">
                <a:latin typeface="HY헤드라인M" pitchFamily="18" charset="-127"/>
                <a:ea typeface="HY헤드라인M" pitchFamily="18" charset="-127"/>
              </a:rPr>
              <a:t>림</a:t>
            </a:r>
            <a:r>
              <a:rPr lang="ko-KR" altLang="ko-KR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400" dirty="0">
                <a:latin typeface="HY헤드라인M" pitchFamily="18" charset="-127"/>
                <a:ea typeface="HY헤드라인M" pitchFamily="18" charset="-127"/>
              </a:rPr>
              <a:t>출처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commons.wikimedia.org/wiki</a:t>
            </a:r>
          </a:p>
          <a:p>
            <a:pPr algn="r"/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File:Jangdonggun_02.jpg</a:t>
            </a:r>
            <a:endParaRPr lang="ko-KR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수학이란 무엇인가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6502"/>
                <a:ext cx="8229600" cy="5323679"/>
              </a:xfrm>
            </p:spPr>
            <p:txBody>
              <a:bodyPr/>
              <a:lstStyle/>
              <a:p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사유방식</a:t>
                </a:r>
                <a:endParaRPr lang="en-US" altLang="ko-KR" dirty="0" smtClean="0">
                  <a:solidFill>
                    <a:srgbClr val="990000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연역 추론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추상화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정량적 사고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언어</a:t>
                </a:r>
                <a:endParaRPr lang="en-US" altLang="ko-KR" dirty="0" smtClean="0">
                  <a:solidFill>
                    <a:srgbClr val="990000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과학을 위한 언어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엄밀한 언어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오해의 소지가 없는 언어</a:t>
                </a:r>
                <a:endParaRPr lang="en-US" altLang="ko-KR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ko-KR" b="0" i="1" smtClean="0">
                            <a:latin typeface="Cambria Math"/>
                          </a:rPr>
                          <m:t>"</m:t>
                        </m:r>
                        <m:limLow>
                          <m:limLow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ko-KR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altLang="ko-KR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𝐿</m:t>
                        </m:r>
                        <m:r>
                          <a:rPr lang="en-US" altLang="ko-KR" b="0" i="1" smtClean="0">
                            <a:latin typeface="Cambria Math"/>
                          </a:rPr>
                          <m:t> "</m:t>
                        </m:r>
                      </m:e>
                    </m:func>
                    <m:r>
                      <m:rPr>
                        <m:nor/>
                      </m:rPr>
                      <a:rPr lang="en-US" altLang="ko-KR" b="0" i="0" smtClean="0">
                        <a:latin typeface="Cambria Math"/>
                      </a:rPr>
                      <m:t>  </m:t>
                    </m:r>
                    <m:r>
                      <m:rPr>
                        <m:nor/>
                      </m:rPr>
                      <a:rPr lang="en-US" altLang="ko-KR" i="0" smtClean="0">
                        <a:latin typeface="Cambria Math"/>
                        <a:ea typeface="Cambria Math"/>
                      </a:rPr>
                      <m:t>⟺</m:t>
                    </m:r>
                    <m:r>
                      <m:rPr>
                        <m:nor/>
                      </m:rPr>
                      <a:rPr lang="en-US" altLang="ko-KR" b="0" i="0" smtClean="0">
                        <a:latin typeface="Cambria Math"/>
                        <a:ea typeface="Cambria Math"/>
                      </a:rPr>
                      <m:t>   "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en-US" altLang="ko-K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𝐿</m:t>
                    </m:r>
                    <m:r>
                      <a:rPr lang="en-US" altLang="ko-KR" b="0" i="0" smtClean="0">
                        <a:latin typeface="Cambria Math"/>
                        <a:ea typeface="Cambria Math"/>
                      </a:rPr>
                      <m:t>   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/>
                        <a:ea typeface="Cambria Math"/>
                      </a:rPr>
                      <m:t>as</m:t>
                    </m:r>
                    <m:r>
                      <a:rPr lang="en-US" altLang="ko-KR" b="0" i="0" smtClean="0">
                        <a:latin typeface="Cambria Math"/>
                        <a:ea typeface="Cambria Math"/>
                      </a:rPr>
                      <m:t>   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𝑛</m:t>
                    </m:r>
                    <m:r>
                      <a:rPr lang="en-US" altLang="ko-KR" b="0" i="1" smtClean="0">
                        <a:latin typeface="Cambria Math"/>
                        <a:ea typeface="Cambria Math"/>
                      </a:rPr>
                      <m:t>→∞ "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6502"/>
                <a:ext cx="8229600" cy="5323679"/>
              </a:xfrm>
              <a:blipFill rotWithShape="1">
                <a:blip r:embed="rId3"/>
                <a:stretch>
                  <a:fillRect l="-1259" t="-80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50710" y="5533814"/>
                <a:ext cx="678077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600" b="0" i="0" smtClean="0">
                          <a:latin typeface="Cambria Math"/>
                          <a:ea typeface="Cambria Math"/>
                        </a:rPr>
                        <m:t>" 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For</m:t>
                      </m:r>
                      <m:r>
                        <a:rPr lang="en-US" altLang="ko-KR" sz="26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any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ko-KR" altLang="en-US" sz="2600" i="1"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altLang="ko-KR" sz="2600" b="0" i="1" smtClean="0">
                          <a:latin typeface="Cambria Math"/>
                          <a:ea typeface="Cambria Math"/>
                        </a:rPr>
                        <m:t>&gt;0  </m:t>
                      </m:r>
                      <m:r>
                        <m:rPr>
                          <m:sty m:val="p"/>
                        </m:rPr>
                        <a:rPr lang="en-US" altLang="ko-KR" sz="2600" b="0" i="0" smtClean="0">
                          <a:latin typeface="Cambria Math"/>
                          <a:ea typeface="Cambria Math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here</m:t>
                      </m:r>
                      <m:r>
                        <a:rPr lang="en-US" altLang="ko-KR" sz="260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exists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altLang="ko-KR" sz="2600" b="0" i="1" smtClean="0">
                          <a:latin typeface="Cambria Math"/>
                          <a:ea typeface="Cambria Math"/>
                        </a:rPr>
                        <m:t>&gt;0  </m:t>
                      </m:r>
                      <m:r>
                        <m:rPr>
                          <m:sty m:val="p"/>
                        </m:rPr>
                        <a:rPr lang="en-US" altLang="ko-KR" sz="2600" b="0" i="0" smtClean="0">
                          <a:latin typeface="Cambria Math"/>
                          <a:ea typeface="Cambria Math"/>
                        </a:rPr>
                        <m:t>such</m:t>
                      </m:r>
                      <m:r>
                        <a:rPr lang="en-US" altLang="ko-KR" sz="26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600" b="0" i="0" smtClean="0">
                          <a:latin typeface="Cambria Math"/>
                          <a:ea typeface="Cambria Math"/>
                        </a:rPr>
                        <m:t>that</m:t>
                      </m:r>
                    </m:oMath>
                    <m:oMath xmlns:m="http://schemas.openxmlformats.org/officeDocument/2006/math">
                      <m:r>
                        <a:rPr lang="en-US" altLang="ko-KR" sz="2600" b="0" i="1" smtClean="0"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ko-KR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6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26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ko-KR" sz="26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ko-KR" sz="26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</m:d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ko-KR" altLang="en-US" sz="2600" i="1">
                          <a:latin typeface="Cambria Math"/>
                          <a:ea typeface="Cambria Math"/>
                        </a:rPr>
                        <m:t>𝜖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for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2600">
                          <a:latin typeface="Cambria Math"/>
                          <a:ea typeface="Cambria Math"/>
                        </a:rPr>
                        <m:t>any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altLang="ko-KR" sz="2600" i="1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altLang="ko-KR" sz="2600" b="0" i="1" smtClean="0">
                          <a:latin typeface="Cambria Math"/>
                          <a:ea typeface="Cambria Math"/>
                        </a:rPr>
                        <m:t> "</m:t>
                      </m:r>
                    </m:oMath>
                  </m:oMathPara>
                </a14:m>
                <a:endParaRPr lang="ko-KR" altLang="en-US" sz="2600" dirty="0">
                  <a:latin typeface="HY동녘M" pitchFamily="18" charset="-127"/>
                  <a:ea typeface="HY동녘M" pitchFamily="18" charset="-127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710" y="5533814"/>
                <a:ext cx="6780772" cy="8925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슬라이드 번호 개체 틀 3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3406100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/>
              <a:t>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대체 넌</a:t>
            </a:r>
            <a:r>
              <a:rPr lang="en-US" altLang="ko-KR" dirty="0" smtClean="0"/>
              <a:t>?</a:t>
            </a:r>
            <a:r>
              <a:rPr lang="ko-KR" altLang="en-US" dirty="0" smtClean="0"/>
              <a:t> </a:t>
            </a:r>
            <a:r>
              <a:rPr lang="en-US" altLang="ko-KR" dirty="0" smtClean="0"/>
              <a:t>- 2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842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50" y="0"/>
            <a:ext cx="5143500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우스갯소리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3" y="2573079"/>
            <a:ext cx="6120324" cy="37104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19" y="2006833"/>
            <a:ext cx="2615610" cy="2211008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6123980" y="5466998"/>
            <a:ext cx="290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그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림</a:t>
            </a:r>
            <a:r>
              <a:rPr lang="ko-KR" altLang="ko-KR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1600" dirty="0">
                <a:latin typeface="HY헤드라인M" pitchFamily="18" charset="-127"/>
                <a:ea typeface="HY헤드라인M" pitchFamily="18" charset="-127"/>
              </a:rPr>
              <a:t>출처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:</a:t>
            </a:r>
            <a:br>
              <a:rPr lang="en-US" altLang="ko-KR" sz="1600" dirty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pixabay.com/p-37099</a:t>
            </a:r>
          </a:p>
          <a:p>
            <a:pPr algn="r"/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http://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pixabay.com/p-46831</a:t>
            </a:r>
            <a:endParaRPr lang="ko-KR" altLang="ko-KR" sz="1600" dirty="0">
              <a:latin typeface="HY헤드라인M" pitchFamily="18" charset="-127"/>
              <a:ea typeface="HY헤드라인M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6502"/>
                <a:ext cx="8452884" cy="5159357"/>
              </a:xfrm>
            </p:spPr>
            <p:txBody>
              <a:bodyPr/>
              <a:lstStyle/>
              <a:p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수학자가 코끼리를 냉장고에 집어 넣는 방법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해석학자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코끼리를 미분</a:t>
                </a:r>
                <a:r>
                  <a:rPr lang="ko-KR" altLang="en-US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  <a:sym typeface="Wingdings" pitchFamily="2" charset="2"/>
                  </a:rPr>
                  <a:t>미분한 코끼리를 냉장고에 넣음</a:t>
                </a:r>
                <a:r>
                  <a:rPr lang="en-US" altLang="ko-KR" dirty="0" smtClean="0">
                    <a:sym typeface="Wingdings" pitchFamily="2" charset="2"/>
                  </a:rPr>
                  <a:t/>
                </a:r>
                <a:br>
                  <a:rPr lang="en-US" altLang="ko-KR" dirty="0" smtClean="0">
                    <a:sym typeface="Wingdings" pitchFamily="2" charset="2"/>
                  </a:rPr>
                </a:br>
                <a:r>
                  <a:rPr lang="en-US" altLang="ko-KR" sz="800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⇒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  <a:sym typeface="Wingdings" pitchFamily="2" charset="2"/>
                  </a:rPr>
                  <a:t>냉장고 벽을 따라 미분한 코끼리를 적분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위상수학자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냉장고를 코끼리에 집어 넣음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800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/>
                      </a:rPr>
                      <m:t>⇒</m:t>
                    </m:r>
                  </m:oMath>
                </a14:m>
                <a:r>
                  <a:rPr lang="en-US" altLang="ko-KR" dirty="0" smtClean="0">
                    <a:sym typeface="Wingdings" pitchFamily="2" charset="2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  <a:sym typeface="Wingdings" pitchFamily="2" charset="2"/>
                  </a:rPr>
                  <a:t>코끼리의 안팎을 뒤집음</a:t>
                </a:r>
                <a:endParaRPr lang="en-US" altLang="ko-KR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 lvl="1"/>
                <a:r>
                  <a:rPr lang="ko-KR" altLang="en-US" dirty="0" err="1" smtClean="0">
                    <a:latin typeface="HY헤드라인M" pitchFamily="18" charset="-127"/>
                    <a:ea typeface="HY헤드라인M" pitchFamily="18" charset="-127"/>
                  </a:rPr>
                  <a:t>페르마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: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나는 코끼리를 냉장고에 집어 넣는 놀라운 방법을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3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알고 있으나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,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여백이 좁아 여기 적지 않는다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r>
                  <a:rPr lang="en-US" altLang="ko-KR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6502"/>
                <a:ext cx="8452884" cy="5159357"/>
              </a:xfrm>
              <a:blipFill rotWithShape="1">
                <a:blip r:embed="rId6"/>
                <a:stretch>
                  <a:fillRect l="-1226" t="-827" r="-72" b="-1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슬라이드 번호 개체 틀 3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3406100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/>
              <a:t>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대체 넌</a:t>
            </a:r>
            <a:r>
              <a:rPr lang="en-US" altLang="ko-KR" dirty="0" smtClean="0"/>
              <a:t>?</a:t>
            </a:r>
            <a:r>
              <a:rPr lang="ko-KR" altLang="en-US" dirty="0" smtClean="0"/>
              <a:t> </a:t>
            </a:r>
            <a:r>
              <a:rPr lang="en-US" altLang="ko-KR" dirty="0" smtClean="0"/>
              <a:t>- 4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378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ko-KR" altLang="en-US" dirty="0" smtClean="0"/>
              <a:t>참과 거짓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457199" y="1326502"/>
                <a:ext cx="8484782" cy="5414540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페르마의 마지막 정리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2600" dirty="0" smtClean="0">
                    <a:latin typeface="바탕" pitchFamily="18" charset="-127"/>
                    <a:ea typeface="바탕" pitchFamily="18" charset="-127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ko-KR" sz="2600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이 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보다 큰 정수면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ko-KR" sz="26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altLang="ko-KR" sz="2600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altLang="ko-KR" sz="26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altLang="ko-KR" sz="2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6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altLang="ko-KR" sz="26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을 만족하는 정수</a:t>
                </a:r>
                <a:r>
                  <a:rPr lang="en-US" altLang="ko-KR" sz="2600" dirty="0" smtClean="0"/>
                  <a:t/>
                </a:r>
                <a:br>
                  <a:rPr lang="en-US" altLang="ko-KR" sz="2600" dirty="0" smtClean="0"/>
                </a:br>
                <a:r>
                  <a:rPr lang="ko-KR" altLang="en-US" sz="2600" dirty="0" smtClean="0"/>
                  <a:t> </a:t>
                </a:r>
                <a:r>
                  <a:rPr lang="ko-KR" alt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600" b="0" i="1" smtClean="0">
                        <a:latin typeface="Cambria Math"/>
                      </a:rPr>
                      <m:t>𝑥</m:t>
                    </m:r>
                    <m:r>
                      <a:rPr lang="en-US" altLang="ko-KR" sz="2600" b="0" i="1" smtClean="0">
                        <a:latin typeface="Cambria Math"/>
                      </a:rPr>
                      <m:t>, </m:t>
                    </m:r>
                    <m:r>
                      <a:rPr lang="en-US" altLang="ko-KR" sz="2600" b="0" i="1" smtClean="0">
                        <a:latin typeface="Cambria Math"/>
                      </a:rPr>
                      <m:t>𝑦</m:t>
                    </m:r>
                    <m:r>
                      <a:rPr lang="en-US" altLang="ko-KR" sz="2600" b="0" i="1" smtClean="0">
                        <a:latin typeface="Cambria Math"/>
                      </a:rPr>
                      <m:t>, </m:t>
                    </m:r>
                    <m:r>
                      <a:rPr lang="en-US" altLang="ko-KR" sz="2600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는 존재하지 않는다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”       (1630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년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?)</a:t>
                </a:r>
                <a:r>
                  <a:rPr lang="en-US" altLang="ko-KR" sz="2600" dirty="0" smtClean="0"/>
                  <a:t/>
                </a:r>
                <a:br>
                  <a:rPr lang="en-US" altLang="ko-KR" sz="2600" dirty="0" smtClean="0"/>
                </a:br>
                <a:r>
                  <a:rPr lang="en-US" altLang="ko-KR" sz="2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6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ko-KR" sz="260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ko-KR" altLang="en-US" sz="2600" dirty="0" smtClean="0"/>
                  <a:t> </a:t>
                </a: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엔드루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sz="2600" dirty="0" err="1" smtClean="0">
                    <a:latin typeface="HY헤드라인M" pitchFamily="18" charset="-127"/>
                    <a:ea typeface="HY헤드라인M" pitchFamily="18" charset="-127"/>
                  </a:rPr>
                  <a:t>와일즈가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1994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년에 증명</a:t>
                </a:r>
                <a:endParaRPr lang="en-US" altLang="ko-KR" sz="2600" dirty="0" smtClean="0"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ko-KR" altLang="en-US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골드바흐의 추측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sz="2600" dirty="0">
                    <a:latin typeface="바탕" pitchFamily="18" charset="-127"/>
                    <a:ea typeface="바탕" pitchFamily="18" charset="-127"/>
                  </a:rPr>
                  <a:t>“</a:t>
                </a:r>
                <a:r>
                  <a:rPr lang="en-US" altLang="ko-KR" sz="2600" dirty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보다 큰 모든 짝수는 두 소수의 합으로 표현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!</a:t>
                </a:r>
                <a:r>
                  <a:rPr lang="en-US" altLang="ko-KR" sz="2600" dirty="0" smtClean="0">
                    <a:latin typeface="바탕" pitchFamily="18" charset="-127"/>
                    <a:ea typeface="바탕" pitchFamily="18" charset="-127"/>
                  </a:rPr>
                  <a:t>”</a:t>
                </a:r>
                <a:br>
                  <a:rPr lang="en-US" altLang="ko-KR" sz="2600" dirty="0" smtClean="0">
                    <a:latin typeface="바탕" pitchFamily="18" charset="-127"/>
                    <a:ea typeface="바탕" pitchFamily="18" charset="-127"/>
                  </a:rPr>
                </a:br>
                <a:r>
                  <a:rPr lang="en-US" altLang="ko-KR" sz="2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6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ko-KR" sz="26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altLang="ko-KR" sz="2600" dirty="0" smtClean="0"/>
                  <a:t>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누군가가 언젠가는 증명할 수 있을까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?</a:t>
                </a:r>
                <a:b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    </a:t>
                </a:r>
                <a:r>
                  <a:rPr lang="en-US" altLang="ko-KR" sz="8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ko-KR" altLang="en-US" sz="2600" dirty="0">
                    <a:latin typeface="HY헤드라인M" pitchFamily="18" charset="-127"/>
                    <a:ea typeface="HY헤드라인M" pitchFamily="18" charset="-127"/>
                  </a:rPr>
                  <a:t>슈퍼컴퓨터를 사용해도 반증할 수 </a:t>
                </a:r>
                <a:r>
                  <a:rPr lang="ko-KR" altLang="en-US" sz="2600" dirty="0" smtClean="0">
                    <a:latin typeface="HY헤드라인M" pitchFamily="18" charset="-127"/>
                    <a:ea typeface="HY헤드라인M" pitchFamily="18" charset="-127"/>
                  </a:rPr>
                  <a:t>없었기에</a:t>
                </a:r>
                <a:r>
                  <a:rPr lang="en-US" altLang="ko-KR" sz="2600" dirty="0" smtClean="0">
                    <a:latin typeface="HY헤드라인M" pitchFamily="18" charset="-127"/>
                    <a:ea typeface="HY헤드라인M" pitchFamily="18" charset="-127"/>
                  </a:rPr>
                  <a:t>!)</a:t>
                </a:r>
                <a:endParaRPr lang="en-US" altLang="ko-KR" sz="2600" dirty="0"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lnSpc>
                    <a:spcPct val="105000"/>
                  </a:lnSpc>
                </a:pP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참이라서 </a:t>
                </a:r>
                <a:r>
                  <a:rPr lang="ko-KR" altLang="en-US" dirty="0" smtClean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증명할 수 있는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 주장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   </a:t>
                </a:r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dirty="0" err="1" smtClean="0">
                    <a:latin typeface="HY헤드라인M" pitchFamily="18" charset="-127"/>
                    <a:ea typeface="HY헤드라인M" pitchFamily="18" charset="-127"/>
                  </a:rPr>
                  <a:t>vs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>  </a:t>
                </a:r>
                <a:r>
                  <a:rPr lang="en-US" altLang="ko-KR" sz="8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참이지만 </a:t>
                </a:r>
                <a:r>
                  <a:rPr lang="ko-KR" altLang="en-US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증명할 수 없는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 주장</a:t>
                </a:r>
                <a: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  <a:t/>
                </a:r>
                <a:br>
                  <a:rPr lang="en-US" altLang="ko-KR" dirty="0" smtClean="0">
                    <a:latin typeface="HY헤드라인M" pitchFamily="18" charset="-127"/>
                    <a:ea typeface="HY헤드라인M" pitchFamily="18" charset="-127"/>
                  </a:rPr>
                </a:b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     </a:t>
                </a:r>
                <a:r>
                  <a:rPr lang="en-US" altLang="ko-KR" sz="1300" dirty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dirty="0" err="1">
                    <a:latin typeface="HY헤드라인M" pitchFamily="18" charset="-127"/>
                    <a:ea typeface="HY헤드라인M" pitchFamily="18" charset="-127"/>
                  </a:rPr>
                  <a:t>vs</a:t>
                </a:r>
                <a:r>
                  <a:rPr lang="en-US" altLang="ko-KR" dirty="0">
                    <a:latin typeface="HY헤드라인M" pitchFamily="18" charset="-127"/>
                    <a:ea typeface="HY헤드라인M" pitchFamily="18" charset="-127"/>
                  </a:rPr>
                  <a:t>  </a:t>
                </a:r>
                <a:r>
                  <a:rPr lang="en-US" altLang="ko-KR" sz="800" dirty="0" smtClean="0"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ko-KR" altLang="en-US" dirty="0" smtClean="0">
                    <a:latin typeface="HY헤드라인M" pitchFamily="18" charset="-127"/>
                    <a:ea typeface="HY헤드라인M" pitchFamily="18" charset="-127"/>
                  </a:rPr>
                  <a:t>참인지 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거짓인지 </a:t>
                </a:r>
                <a:r>
                  <a:rPr lang="ko-KR" altLang="en-US" dirty="0">
                    <a:solidFill>
                      <a:srgbClr val="990000"/>
                    </a:solidFill>
                    <a:latin typeface="HY헤드라인M" pitchFamily="18" charset="-127"/>
                    <a:ea typeface="HY헤드라인M" pitchFamily="18" charset="-127"/>
                  </a:rPr>
                  <a:t>알 수 없는</a:t>
                </a:r>
                <a:r>
                  <a:rPr lang="ko-KR" altLang="en-US" dirty="0">
                    <a:latin typeface="HY헤드라인M" pitchFamily="18" charset="-127"/>
                    <a:ea typeface="HY헤드라인M" pitchFamily="18" charset="-127"/>
                  </a:rPr>
                  <a:t> 주장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6"/>
                </p:custDataLst>
              </p:nvPr>
            </p:nvSpPr>
            <p:spPr>
              <a:xfrm>
                <a:off x="457199" y="1326502"/>
                <a:ext cx="8484782" cy="5414540"/>
              </a:xfrm>
              <a:blipFill rotWithShape="1">
                <a:blip r:embed="rId7"/>
                <a:stretch>
                  <a:fillRect l="-1221" t="-13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슬라이드 번호 개체 틀 3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3406100" y="6483290"/>
            <a:ext cx="1911350" cy="339725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/>
              <a:t>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대체 넌</a:t>
            </a:r>
            <a:r>
              <a:rPr lang="en-US" altLang="ko-KR" dirty="0" smtClean="0"/>
              <a:t>?</a:t>
            </a:r>
            <a:r>
              <a:rPr lang="ko-KR" altLang="en-US" dirty="0" smtClean="0"/>
              <a:t> </a:t>
            </a:r>
            <a:r>
              <a:rPr lang="en-US" altLang="ko-KR" dirty="0" smtClean="0"/>
              <a:t>- 5</a:t>
            </a:r>
            <a:endParaRPr lang="en-US" altLang="ko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3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Z9NF50yqEbX8O6WRFpJ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sNgh7dA7blpLAq47dSJt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4lhTYDvd9QJDLukvFkK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YYLJ3PSbH3WLp2ozd98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gFt7MCBGxTnHni8eAFkY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HZ5i656BVK0bH6fW3fz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2nHF6rYztCoDAXt1tvvz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HbB1ZDB4o9aFCoD0E82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By78LUAK4qz4K0tupZVRx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piRDQuRrUvv5DuSeI1kk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VtyM2krh57KV2DtjvHnT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gBKMT8Fs5Sw9cRVsXUO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4oj21hdX8ceniZuxfEND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LS2jAZlijZWOf2JmbIX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aWUoTaB1Vi6Vy9ZXCXMT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lbeuvhBUOcvrH5pb6bHi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oDFttTnN6CdnYiQmULC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2UuF1HxnS39NTn8sFF7m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HkuAme6ZY4pNAJaoEjq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q6rUyqRBcCjItU0VUmOP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0SEmMotVUTayyfUTqpfO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9v0krJ5jUp3SwEwkkrsI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MuSfgoJp3bFGZ4wqSoa4P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yG0CMsH9HQyfqBpLjNXO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KKeX3SziExQZ04MQNM54T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aFKZC8VMtatipaduYrz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0Zw1pW55fmzhAR9PwSXI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kjk5CNr04aPWEKtBJZGo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I8All8UH0fXuFdGkkiD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p68LWdaEUT3dXygJSgTv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M8V0pUCV6Pf5r2vurSU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fqddbLVPEEjesfLzHVn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4SwP88G4XWMhPKopRlMmc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kqTZHQuijwykK07XMwT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enEn7K9Xf386n1lSffFB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5QQzQkqxQFWXXfYViseC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x7Tzyip69kRfNjmlV9NM4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5xBYJc9wyHRSBY4XEW1sI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uFtEmBApmGu2v3T0ti4B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QtoGtbNDavD0ieB68h1i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48xzhD2fudBnfoT4D3vyU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4lhTYDvd9QJDLukvFkK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FfFZVPfy2Nzzdjql05bJ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YYLJ3PSbH3WLp2ozd98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5Xl8zYx0JC5qBCD2eter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mRYJLECy4GJhR9HENgg0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tMHOIXRHu9hJ6noNkVr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76kkgVCAnixLCgA6eyko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9JsVordXrtiUuW4QTBd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8AqAgosW5Ao07DXlMyqu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rcSsJt1QrW7091l72K1m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piRDQuRrUvv5DuSeI1kk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Tni6u72NvHqMZooVJt3K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40DOkrrnJvlUxivaDZUO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zm2XI61yi8VPnEhaGAq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4Rr5TL5t8VkDA3rhtIgIX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Ct7vlOedcFdvuBRPlV4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bMBQTcS92e15OBLgKFU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YmyWFCSUNTTz1ilUvV1l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yhchzLKwlvy8kTSUPjfh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tpMg35apfutdp2TdAZf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8vNjqmeJSn4ln4wTmPPCu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y5VRCIrlNnFlUZWDJWF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oR2YmjeapCQtpeevuC1q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9twyVQISvYJTfEfh2NVf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xLYdiShcIiDVkX7D71Fmy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NCh64zx71T26IlrZa5aP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w291H41qmTSkG3RpVczi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enEn7K9Xf386n1lSffFB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OdzXDtSk6dXSwTiarD0B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MtQYbstn3nSmHL34E3PDM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3Y0QVHZdPVUdqa5quhhD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dR72INBF0UZ9AWMxalTn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1TzkTXwJ89UoIhpt8VEz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OBPPaH6shBDTyAdiAK8jy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AQKtHuu5eVL8AWe1Sc9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uwmQOTRhFqZkYu9tPeE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tX9PwUTLnhDKLld6QGAd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8fXJSpmUJL91zd1hZYwh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zd9VnYx4QJdC0zza1m1m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BjETPpAfqYbMGJAX2om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48fcmDu4Pt3MOlinig9h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WcsIOX9gMqzCPht88t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reSPz3jC0f4bvHHnGMi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pl67KGyfdbk7zvXzTeTP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vqkzMLsGi1w2TMHPnLnM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3VcJONxpr4CaBGq6MtLu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63s4Nbpv4gZ6Knpn3XF9T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pIa0phZT1zIXRJE1B7Tm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3Qj0JJw5l8wC3lCa0e5m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2qxDoW31ZdCMFkHoxgmV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qeGjoq7EhsFvOTs5lA2j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LD8OPbfqDzzcLQWg7Jy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0hGhtBGPZ2jsZjX4xDU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69wNVrVMTUr8eoD7WvYs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K6mKJrrto8nJd5uBgMqEb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CblU98g3opNlPawLFFeUd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p1Q4yrqGomuHuXaTMjEJu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Npe7lgPJxesMk35APCI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AzHdOAs5V1wXrtSzQtz0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7FyAMTVfuEUn3Ekj4pyD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1bQQGJP6MtcWhyyLuWN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3Y0QVHZdPVUdqa5quhhD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TDYeIlFwmCU8omC3xNiPp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ii4nr8T7o1OLR57Ulol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j5mXpi25e0fLJwefJO7P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NmjE2Pp8bb0wZY1uIA5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w6mBG6FxYptRiZDLgdG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3Lcwfee6xJZEZQdhq9j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27G1QWjRCHZska4qRqr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di9quQ3nCaQaapyco9dS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WZoS7mIr2cMVyUnSpstOf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OC9ZFRF2idN7gjLynulV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RW0qfvyisNUEEnKVdcq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Zy0s6L7xHvbJSe1m005i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cBArq29pJPCSZ9A6QzTh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ra6nLLjVCQEIdjTPgtjxu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2CUb0yIARmVqMT3uKfn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Wq3R6WJ6PopL4KRzimTf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iS7WdYzi6bsMGt89sMQ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01OiDaW1WHtB7aK9JLxx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uN4S0ZvSFbdm4BoHFmOs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enEn7K9Xf386n1lSffFB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si28E79doq9rRHJPD7hP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aFKZC8VMtatipaduYrzX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0Zw1pW55fmzhAR9PwSXI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4ntkcAVftD39LC8Tfucd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kjk5CNr04aPWEKtBJZG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I8All8UH0fXuFdGkkiD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dYpNUITPFAPSB9DRlzGBy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kdOJwarWj6oreW81PcY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5McjA7V0I8b2NL1whjHD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mJJB946LyCErx72xczj1j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wAgEYY4KnBqXutp0I6sDX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p8M8mDIvfIBxJpICiKQ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fsoKQp5n0QI7yrYnkxwXz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gSBGznPJUVSmkKI95vX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LuCUWHsfvxxxxcX6Pzut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KKju7OTwD65VCchvWBN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tnZ4t8gc5eJJBSH1kQU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SVtWXP51h7hmLKUSoJLtz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Lgo8wSAzm3oqehlXnzthp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cay4q7RkMjodHG8BIxEF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LyZjqkILwylqMgZUBB6p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N9zKeIALtrBliGaOPiXqZ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G8qp7GFG89MW5AYb1hRu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ofvy7uy6P8lVhDCpABwp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nuwg6aIwIQe7qv0KckX5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OPnXYWko4JtKBZHiDeN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qcwRB26t3RziEU90wXap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Qb3lqn0B2mKSQkVLGxfc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2NVjupgsKAy2meFj3q4Yo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aFKZC8VMtatipaduYrzX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0Zw1pW55fmzhAR9PwSX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kjk5CNr04aPWEKtBJZGo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I8All8UH0fXuFdGkkiD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VMhj7PZSwwD9AshTsghYy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1zEOLQVCJFnOUbQ5Jrk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DCV1h5cX1xgAR0nj7Ar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Ce5VV8EDJHXLFNwZIwU7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ykkQHqjKuObeUvm1uOZ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Qb3lqn0B2mKSQkVLGxfc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KJN7047N36vRCr5aHWtj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QbFdss9Nb6wJ0GFEHg2pB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VuH7mmylCNcdru8MmZWJS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u2F25I7rcpsUHld31sg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ob6r2qfiYfg2NfvijEDI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ICasBvhvbBAlW6DUmxJJ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Yzrq8VUgCkfWmfbjJNTS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GJ287lG0DWdxRrglybCob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3MAYpxWfG7Sic9R20cKr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2ovOUXbBguKwUDRoTxRKf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Z8qWga2aVbqmScEebI5b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VUExOqUaW20AlC1z2HyK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DQrAeOy1W8Z5s33ZRDwFU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MVMqCGHoe9gYwFu1Urek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tgZbfiF1aAMTmvaPxls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BADPFoCPFZE9gbNuBOoO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yeMNu0B1DIACtHWACNRdP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4I5N0h5iK8C9pew2Gfn2n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LNobftzozRt4DqKnhTG5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NQjUMDvgk02OailXJ7Gt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73HCf9FTJQIqShu7xcd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BADPFoCPFZE9gbNuBOoO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S8sbFXMFOqGRzmNIVhmHb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Xis8509IjnGdOMZNEgpdf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r0uuIJ6hfs7fyFUDNsW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VcmPMx5JmjVnzqWM7SdJ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S8sbFXMFOqGRzmNIVhmHb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Xis8509IjnGdOMZNEgpdf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r0uuIJ6hfs7fyFUDNsW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VcmPMx5JmjVnzqWM7SdJ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QTmAm7GwHm1OhZKEuLjJp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WPkEAt3UmqU3JZUu0cxK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K1tc13jAStx7sXBzZZb1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k8x4wax2WTQSIWEyUEx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tQ7xQqlfLLMJ83tZNpkr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C5SClrgnO0zQFGXZk7GH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eyirmG4UZkNBe0MaejP6j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4I5N0h5iK8C9pew2Gfn2n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LNobftzozRt4DqKnhTG5f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zgBdbAFd2eZe9nw7nOIaY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ZDkjSSs7mEiBp0he9ZZj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foZzH2sDKwJWWXkpvOKC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mR3u29xeIgaO3O9N37Py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10SiAielnJC216bnyZteJ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Mzl3EQQheCOK9fEDUMi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y2OH9lNUEbeeo6h6Kdh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UUQ92XPgnTKHkfLB5ZzP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NSMghSJ0sTwq8TR0jQ5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uGL1l88hNW927XmLFXx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bT7SJ4FJJz3sn6ufxAS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h6LTEya8QrTDvSUsp4C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YFzggppWugKCC07Qq7yB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yKBCl4bNy1mH75joiLI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TSfTlzEuwBQm7PED4kL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fVS1w1PNTPFVRInrJC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X4eIPioJOo4vMr726gHp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LRLYtJEGn8gUaCk0j2CFJ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0HcYWgCB8wEcu4632ia6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0G53qqzxoM3Q4LvMo4MZ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X8gUf0kuDbiibiRdbayZ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rd2hxvM1JHDJIXNwazc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aiUqL3rRMFV9S3cccWaF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aFKZC8VMtatipaduYrzX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0Zw1pW55fmzhAR9PwSX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kjk5CNr04aPWEKtBJZG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I8All8UH0fXuFdGkk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U85MIn5jZ30kCgOW0xSv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sDdomV9X1SBdAbvgrj5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wEVLlUbR233YbZHIyTyF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Za5fUpFoKGOkGX8XLZx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SsDuO4Rk8VdSD2i71Ki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ofvy7uy6P8lVhDCpABwp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5xHKFuB9H6Imv9He1PT9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pC5YiACLYJG2ghcw9LT4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16ccgYLEEe0Dq3Lo4bfc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aFKZC8VMtatipaduYrzX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0Zw1pW55fmzhAR9PwSX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FEtcvRF2q4aoa6D3A0Dv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kjk5CNr04aPWEKtBJZG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I8All8UH0fXuFdGkkiD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i3jZleAclIa9sZJEs5EsJ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mvMVOKRLXE52ma1A0Ih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IxVZEyAEfbsCBtORFEi3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XGDJtpcPsAwDXQVach7H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oDFttTnN6CdnYiQmULC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Qb3lqn0B2mKSQkVLGxf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0urPRdag9wLLusqjvSeDX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6iDrOy2Y77H8jaraz8IQz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11iugAAWzDi78PplFpv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7dAc64hxzIMHVqDPUco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WPkEAt3UmqU3JZUu0cxK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K1tc13jAStx7sXBzZZb1m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k8x4wax2WTQSIWEyUEx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tQ7xQqlfLLMJ83tZNpk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C5SClrgnO0zQFGXZk7GH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ad6IjXXSSi1E91nEDvLh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8J9DPTmhaNqw6WATvLox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3BTEUA2NZeQe3tv2yU1Jj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urpIsm4sCJJMZuPhiqvK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ioGSC9oaSE6DoGSlIBzSY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HGSc9UZgbBSyVddA0Bj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7dUrbzue9mamLX9WCVyUp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VZccVMz5czONjnI6Lqc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ttE28MQxbBwbMqa87kIB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rgq4ZnNz5cUFWdEXU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DFEcJ48pSroygBKvQic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zouETb87rtLQWvE5f6U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9PZH0REWatFs2J28Gnio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jn7EN9Q0HMCsCBMMOKXo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9oOdnXwh8fEPsS3dIOW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20p7fmRDlZD1nXfYVs2bu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YLkTKxfAvPi6op57BEE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O4VOeMlTgczNrmVs765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5QQzQkqxQFWXXfYVise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5xBYJc9wyHRSBY4XEW1s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QtoGtbNDavD0ieB68h1i"/>
</p:tagLst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휴먼매직체"/>
        <a:ea typeface="휴먼매직체"/>
        <a:cs typeface=""/>
      </a:majorFont>
      <a:minorFont>
        <a:latin typeface="휴먼매직체"/>
        <a:ea typeface="휴먼매직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7088</TotalTime>
  <Words>965</Words>
  <Application>Microsoft Office PowerPoint</Application>
  <PresentationFormat>화면 슬라이드 쇼(4:3)</PresentationFormat>
  <Paragraphs>338</Paragraphs>
  <Slides>38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8" baseType="lpstr">
      <vt:lpstr>HY동녘M</vt:lpstr>
      <vt:lpstr>HY헤드라인M</vt:lpstr>
      <vt:lpstr>굴림</vt:lpstr>
      <vt:lpstr>바탕</vt:lpstr>
      <vt:lpstr>휴먼매직체</vt:lpstr>
      <vt:lpstr>Arial</vt:lpstr>
      <vt:lpstr>Cambria Math</vt:lpstr>
      <vt:lpstr>Times New Roman</vt:lpstr>
      <vt:lpstr>Wingdings</vt:lpstr>
      <vt:lpstr>기본 디자인</vt:lpstr>
      <vt:lpstr>확실한 수학, 불완전한 수학</vt:lpstr>
      <vt:lpstr>강연자 소개</vt:lpstr>
      <vt:lpstr>차   례</vt:lpstr>
      <vt:lpstr>수학, 대체 넌?</vt:lpstr>
      <vt:lpstr>수학이란 무엇인가?</vt:lpstr>
      <vt:lpstr>수학이란 무엇인가?</vt:lpstr>
      <vt:lpstr>PowerPoint 프레젠테이션</vt:lpstr>
      <vt:lpstr>우스갯소리</vt:lpstr>
      <vt:lpstr>참과 거짓</vt:lpstr>
      <vt:lpstr>PowerPoint 프레젠테이션</vt:lpstr>
      <vt:lpstr>공리계와 증명</vt:lpstr>
      <vt:lpstr>공리계</vt:lpstr>
      <vt:lpstr>유클리드 원론</vt:lpstr>
      <vt:lpstr>유클리드 원론</vt:lpstr>
      <vt:lpstr>비유클리드 기하학</vt:lpstr>
      <vt:lpstr>비유클리드 기하학</vt:lpstr>
      <vt:lpstr>칸토어와 무한집합</vt:lpstr>
      <vt:lpstr>무한을 센 칸토어</vt:lpstr>
      <vt:lpstr>무한집합의 농도</vt:lpstr>
      <vt:lpstr>가산집합과 불가산집합</vt:lpstr>
      <vt:lpstr>멱집합의 농도</vt:lpstr>
      <vt:lpstr>연속체 가설</vt:lpstr>
      <vt:lpstr>수학의 위기</vt:lpstr>
      <vt:lpstr>칸토어의 역설, 러셀의 역설</vt:lpstr>
      <vt:lpstr>세 가지 방향</vt:lpstr>
      <vt:lpstr>힐베르트의 형식주의</vt:lpstr>
      <vt:lpstr>PowerPoint 프레젠테이션</vt:lpstr>
      <vt:lpstr>괴델의 불완전성 정리</vt:lpstr>
      <vt:lpstr>괴델과 불완전성 정리</vt:lpstr>
      <vt:lpstr>괴델과 불완전성 정리</vt:lpstr>
      <vt:lpstr>괴델 수</vt:lpstr>
      <vt:lpstr>괴델 수</vt:lpstr>
      <vt:lpstr>괴델의 증명 (개요)</vt:lpstr>
      <vt:lpstr>불완전성 정리의 의미</vt:lpstr>
      <vt:lpstr>일반 연속체 가설</vt:lpstr>
      <vt:lpstr>맺음말</vt:lpstr>
      <vt:lpstr>수학적 사유</vt:lpstr>
      <vt:lpstr>참고자료</vt:lpstr>
    </vt:vector>
  </TitlesOfParts>
  <Company>꼬뒈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김종채</dc:creator>
  <cp:lastModifiedBy>윤태웅</cp:lastModifiedBy>
  <cp:revision>488</cp:revision>
  <cp:lastPrinted>2013-05-30T06:53:07Z</cp:lastPrinted>
  <dcterms:created xsi:type="dcterms:W3CDTF">2005-11-29T05:04:14Z</dcterms:created>
  <dcterms:modified xsi:type="dcterms:W3CDTF">2013-11-23T06:36:57Z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  <property fmtid="{D5CDD505-2E9C-101B-9397-08002B2CF9AE}" pid="3" name="Google.Documents.DocumentId">
    <vt:lpwstr>16lmHRjfhBDlMUWR-bQsIkpJo77TD4EOd8YR2u5dsbew</vt:lpwstr>
  </property>
  <property fmtid="{D5CDD505-2E9C-101B-9397-08002B2CF9AE}" pid="4" name="Google.Documents.RevisionId">
    <vt:lpwstr>11732832948945912941</vt:lpwstr>
  </property>
  <property fmtid="{D5CDD505-2E9C-101B-9397-08002B2CF9AE}" pid="5" name="Google.Documents.PreviousRevisionId">
    <vt:lpwstr>14972513288496572914</vt:lpwstr>
  </property>
  <property fmtid="{D5CDD505-2E9C-101B-9397-08002B2CF9AE}" pid="6" name="Google.Documents.PluginVersion">
    <vt:lpwstr>2.0.2662.553</vt:lpwstr>
  </property>
  <property fmtid="{D5CDD505-2E9C-101B-9397-08002B2CF9AE}" pid="7" name="Google.Documents.MergeIncapabilityFlags">
    <vt:i4>0</vt:i4>
  </property>
</Properties>
</file>