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729" r:id="rId2"/>
    <p:sldMasterId id="2147483741" r:id="rId3"/>
  </p:sldMasterIdLst>
  <p:notesMasterIdLst>
    <p:notesMasterId r:id="rId30"/>
  </p:notesMasterIdLst>
  <p:handoutMasterIdLst>
    <p:handoutMasterId r:id="rId31"/>
  </p:handoutMasterIdLst>
  <p:sldIdLst>
    <p:sldId id="256" r:id="rId4"/>
    <p:sldId id="332" r:id="rId5"/>
    <p:sldId id="283" r:id="rId6"/>
    <p:sldId id="309" r:id="rId7"/>
    <p:sldId id="285" r:id="rId8"/>
    <p:sldId id="324" r:id="rId9"/>
    <p:sldId id="325" r:id="rId10"/>
    <p:sldId id="284" r:id="rId11"/>
    <p:sldId id="311" r:id="rId12"/>
    <p:sldId id="299" r:id="rId13"/>
    <p:sldId id="302" r:id="rId14"/>
    <p:sldId id="269" r:id="rId15"/>
    <p:sldId id="288" r:id="rId16"/>
    <p:sldId id="292" r:id="rId17"/>
    <p:sldId id="286" r:id="rId18"/>
    <p:sldId id="300" r:id="rId19"/>
    <p:sldId id="326" r:id="rId20"/>
    <p:sldId id="327" r:id="rId21"/>
    <p:sldId id="328" r:id="rId22"/>
    <p:sldId id="329" r:id="rId23"/>
    <p:sldId id="330" r:id="rId24"/>
    <p:sldId id="331" r:id="rId25"/>
    <p:sldId id="287" r:id="rId26"/>
    <p:sldId id="295" r:id="rId27"/>
    <p:sldId id="298" r:id="rId28"/>
    <p:sldId id="297" r:id="rId2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73CD"/>
    <a:srgbClr val="1388D8"/>
    <a:srgbClr val="00B3E3"/>
    <a:srgbClr val="CF0A2C"/>
    <a:srgbClr val="FF671B"/>
    <a:srgbClr val="B51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0115" autoAdjust="0"/>
    <p:restoredTop sz="76451" autoAdjust="0"/>
  </p:normalViewPr>
  <p:slideViewPr>
    <p:cSldViewPr snapToGrid="0" snapToObjects="1">
      <p:cViewPr>
        <p:scale>
          <a:sx n="100" d="100"/>
          <a:sy n="100" d="100"/>
        </p:scale>
        <p:origin x="-108" y="-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>
        <p:scale>
          <a:sx n="66" d="100"/>
          <a:sy n="66" d="100"/>
        </p:scale>
        <p:origin x="-2460" y="-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B07D542-CB1F-A443-8DC2-5BFE46E6C673}" type="datetime1">
              <a:rPr lang="en-US"/>
              <a:pPr>
                <a:defRPr/>
              </a:pPr>
              <a:t>6/5/2014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944AAD3F-8B83-0C43-B14C-798E175CD4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0835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61135569-AD7B-BA44-A258-3B39A14E0809}" type="datetime1">
              <a:rPr lang="en-US"/>
              <a:pPr>
                <a:defRPr/>
              </a:pPr>
              <a:t>6/5/2014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96684694-7F83-DE48-AA5F-3EA6CCAB46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368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z="1400" kern="1200" dirty="0" smtClean="0">
                <a:solidFill>
                  <a:schemeClr val="tx1"/>
                </a:solidFill>
                <a:effectLst/>
                <a:latin typeface="Helvetica"/>
                <a:ea typeface="ＭＳ Ｐゴシック" charset="0"/>
                <a:cs typeface="ＭＳ Ｐゴシック" charset="0"/>
              </a:rPr>
              <a:t> </a:t>
            </a:r>
            <a:endParaRPr lang="en-US" sz="1400" kern="1200" dirty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3DCD8-821A-0F47-B3DE-73E882B791C2}" type="slidenum">
              <a:rPr lang="en-US">
                <a:latin typeface="Helvetica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7A9E5-2065-424A-8E01-95167E00F5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24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D19EF-BA81-4DDA-A0D3-3FD732A3E58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51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45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76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364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76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28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659A57-D064-4672-A271-B1077B77F6E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83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00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659A57-D064-4672-A271-B1077B77F6E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8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Notes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5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r>
              <a:rPr lang="en-US" baseline="0" dirty="0" smtClean="0"/>
              <a:t> monitoring is usually a system like ITRS; System Latency Monitoring often a </a:t>
            </a:r>
            <a:r>
              <a:rPr lang="en-US" baseline="0" dirty="0" err="1" smtClean="0"/>
              <a:t>corvil</a:t>
            </a:r>
            <a:r>
              <a:rPr lang="en-US" baseline="0" dirty="0" smtClean="0"/>
              <a:t>. Analytics by Spotfire!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D19EF-BA81-4DDA-A0D3-3FD732A3E5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659A57-D064-4672-A271-B1077B77F6E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837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00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042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7A9E5-2065-424A-8E01-95167E00F5B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01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08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17A9E5-2065-424A-8E01-95167E00F5B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01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  <a:p>
            <a:endParaRPr lang="en-US" b="0" baseline="0" dirty="0" smtClean="0"/>
          </a:p>
          <a:p>
            <a:endParaRPr lang="en-US" b="1" baseline="0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52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200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01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45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endParaRPr lang="en-US" sz="2000" kern="1200" dirty="0" smtClean="0">
              <a:solidFill>
                <a:schemeClr val="tx1"/>
              </a:solidFill>
              <a:effectLst/>
              <a:latin typeface="Helvetica"/>
              <a:ea typeface="ＭＳ Ｐゴシック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760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100" b="1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05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46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 smtClean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684694-7F83-DE48-AA5F-3EA6CCAB466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0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65125"/>
            <a:ext cx="11055351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43025"/>
            <a:ext cx="1854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65125"/>
            <a:ext cx="11055351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43025"/>
            <a:ext cx="1854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78928" y="1891945"/>
            <a:ext cx="3756025" cy="1198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rmAutofit/>
          </a:bodyPr>
          <a:lstStyle>
            <a:lvl1pPr marL="0" indent="0"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9425" y="3238500"/>
            <a:ext cx="3756025" cy="469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7321" y="2143761"/>
            <a:ext cx="3561079" cy="3848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7321" y="2548890"/>
            <a:ext cx="3561079" cy="7429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venir Roman"/>
                <a:cs typeface="Avenir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517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347663"/>
            <a:ext cx="11006138" cy="655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58925" y="12954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10400" y="4802188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58043E9E-BDF3-6E44-A548-3EC0E066A9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2963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4488"/>
            <a:ext cx="11006138" cy="655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4856163"/>
            <a:ext cx="2133600" cy="2730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CA50E0E1-B566-EB48-9EB9-E821962421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50418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65125"/>
            <a:ext cx="11055351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343025"/>
            <a:ext cx="18542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365125"/>
            <a:ext cx="11055351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78928" y="1891945"/>
            <a:ext cx="3756025" cy="1198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rmAutofit/>
          </a:bodyPr>
          <a:lstStyle>
            <a:lvl1pPr marL="0" indent="0">
              <a:buNone/>
              <a:defRPr sz="1600" b="0" i="0">
                <a:ln>
                  <a:noFill/>
                </a:ln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79425" y="3238500"/>
            <a:ext cx="3756025" cy="469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7321" y="2143761"/>
            <a:ext cx="3561079" cy="3848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7321" y="2548890"/>
            <a:ext cx="3561079" cy="7429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venir Roman"/>
                <a:cs typeface="Avenir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543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3"/>
          <p:cNvSpPr txBox="1">
            <a:spLocks/>
          </p:cNvSpPr>
          <p:nvPr/>
        </p:nvSpPr>
        <p:spPr>
          <a:xfrm>
            <a:off x="7010400" y="4854575"/>
            <a:ext cx="2133600" cy="273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C65FEEA-5183-F94F-BEDE-0666905F98A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46656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bg1">
                    <a:lumMod val="65000"/>
                  </a:schemeClr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BAB7EDDF-8BD1-0E4F-AD1C-6A17D51A0B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 b="0" i="0" smtClean="0">
                <a:solidFill>
                  <a:srgbClr val="DCDDDE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7305242" y="77412"/>
            <a:ext cx="1997705" cy="583702"/>
            <a:chOff x="1853742" y="3256722"/>
            <a:chExt cx="4964062" cy="1576384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3816103" y="3347712"/>
              <a:ext cx="274513" cy="348708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059742" y="3353700"/>
              <a:ext cx="1787342" cy="728675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589480" y="3269317"/>
              <a:ext cx="1257606" cy="823136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09680" y="3353701"/>
              <a:ext cx="837406" cy="72734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4184657" y="3256722"/>
              <a:ext cx="414706" cy="439698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4498749" y="3351183"/>
              <a:ext cx="533228" cy="345237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853742" y="3545383"/>
              <a:ext cx="2985330" cy="748082"/>
            </a:xfrm>
            <a:prstGeom prst="rect">
              <a:avLst/>
            </a:prstGeom>
            <a:ln w="254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intelligent</a:t>
              </a:r>
              <a:endParaRPr lang="en-US" sz="1200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110386" y="3835753"/>
              <a:ext cx="2985329" cy="748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trading</a:t>
              </a:r>
              <a:endParaRPr lang="en-US" sz="1200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024385" y="4085024"/>
              <a:ext cx="2793419" cy="748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summit</a:t>
              </a:r>
              <a:endParaRPr lang="en-US" sz="2400" b="1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</p:grpSp>
      <p:pic>
        <p:nvPicPr>
          <p:cNvPr id="35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 userDrawn="1"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1544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ntermedi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7010400" y="4845050"/>
            <a:ext cx="2133600" cy="2746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1987B13-224A-7640-8923-A854F004972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89370" y="2254831"/>
            <a:ext cx="7143543" cy="523875"/>
          </a:xfrm>
          <a:prstGeom prst="rect">
            <a:avLst/>
          </a:prstGeom>
        </p:spPr>
        <p:txBody>
          <a:bodyPr vert="horz"/>
          <a:lstStyle>
            <a:lvl1pPr algn="ctr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46656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chemeClr val="bg1">
                    <a:lumMod val="65000"/>
                  </a:schemeClr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4351AF78-6EB5-FA4D-A95D-06EA91231F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 b="0" i="0" smtClean="0">
                <a:solidFill>
                  <a:srgbClr val="DCDDDE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7139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-161925" y="3292475"/>
            <a:ext cx="3473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286000" y="4897438"/>
            <a:ext cx="457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rgbClr val="DCDDDE"/>
                </a:solidFill>
                <a:latin typeface="Arial" charset="0"/>
              </a:rPr>
              <a:t>© Copyright 2000-2013 TIBCO Software Inc.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321" y="2143761"/>
            <a:ext cx="3561079" cy="38481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venir Next Demi Bold"/>
                <a:cs typeface="Avenir Next Demi Bold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21" y="2548890"/>
            <a:ext cx="3561079" cy="74295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400" b="0" i="0">
                <a:solidFill>
                  <a:srgbClr val="FFFFFF"/>
                </a:solidFill>
                <a:latin typeface="Avenir Roman"/>
                <a:cs typeface="Avenir Roman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47638" y="3484563"/>
            <a:ext cx="3560762" cy="43656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97887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5AA0D63-E542-4298-AC4D-3A50390AED8E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E23808-A276-4684-88FA-68469C1E5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9365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4768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3 -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4289"/>
            <a:ext cx="11006640" cy="6556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56" y="235498"/>
            <a:ext cx="1034202" cy="25218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485549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A6A6A6"/>
                </a:solidFill>
                <a:latin typeface="Helvetica"/>
                <a:cs typeface="Helvetica"/>
              </a:defRPr>
            </a:lvl1pPr>
          </a:lstStyle>
          <a:p>
            <a:fld id="{BA7371A2-CC06-CB49-AF01-2ED6F4739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10840" y="493204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© Copyright 2000-2013 TIBCO Software Inc.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730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9756" y="235498"/>
            <a:ext cx="1034202" cy="252182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71815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756" y="235498"/>
            <a:ext cx="1034202" cy="25218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403347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4854071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A6A6A6"/>
                </a:solidFill>
                <a:latin typeface="Helvetica"/>
                <a:cs typeface="Helvetica"/>
              </a:defRPr>
            </a:lvl1pPr>
          </a:lstStyle>
          <a:p>
            <a:fld id="{BA7371A2-CC06-CB49-AF01-2ED6F4739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558925" y="11938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Slide Title 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10840" y="493204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© Copyright 2000-2013 TIBCO Software Inc.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6073" y="909632"/>
            <a:ext cx="8360727" cy="399523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08673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6073" y="909632"/>
            <a:ext cx="8360727" cy="399523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4854575"/>
            <a:ext cx="2133600" cy="2730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63D898ED-106B-FF4A-A016-C0A1563285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 b="0" i="0" dirty="0" smtClean="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305242" y="77412"/>
            <a:ext cx="1997705" cy="583702"/>
            <a:chOff x="1853742" y="3256722"/>
            <a:chExt cx="4964062" cy="1576384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3816103" y="3347712"/>
              <a:ext cx="274513" cy="348708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4059742" y="3353700"/>
              <a:ext cx="1787342" cy="728675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89480" y="3269317"/>
              <a:ext cx="1257606" cy="823136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09680" y="3353701"/>
              <a:ext cx="837406" cy="72734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184657" y="3256722"/>
              <a:ext cx="414706" cy="439698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4498749" y="3351183"/>
              <a:ext cx="533228" cy="345237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53742" y="3545383"/>
              <a:ext cx="2985330" cy="748082"/>
            </a:xfrm>
            <a:prstGeom prst="rect">
              <a:avLst/>
            </a:prstGeom>
            <a:ln w="25400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intelligent</a:t>
              </a:r>
              <a:endParaRPr lang="en-US" sz="1200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10386" y="3835753"/>
              <a:ext cx="2985329" cy="748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trading</a:t>
              </a:r>
              <a:endParaRPr lang="en-US" sz="1200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24385" y="4085024"/>
              <a:ext cx="2793419" cy="7480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summit</a:t>
              </a:r>
              <a:endParaRPr lang="en-US" sz="2400" b="1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</p:grpSp>
      <p:pic>
        <p:nvPicPr>
          <p:cNvPr id="23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 userDrawn="1"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3195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6" y="235498"/>
            <a:ext cx="1034202" cy="25218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03347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665663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BA7371A2-CC06-CB49-AF01-2ED6F4739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10840" y="493204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>
                <a:solidFill>
                  <a:srgbClr val="DCDDDE"/>
                </a:solidFill>
              </a:rPr>
              <a:t>© Copyright 2000-2013 TIBCO Software Inc.</a:t>
            </a:r>
            <a:endParaRPr lang="en-US" dirty="0" smtClean="0">
              <a:solidFill>
                <a:srgbClr val="DCDDD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89370" y="2254831"/>
            <a:ext cx="7058024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Slide Title 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7010400" y="4845490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7371A2-CC06-CB49-AF01-2ED6F4739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7581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6" y="235498"/>
            <a:ext cx="1034202" cy="25218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403347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4878237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A6A6A6"/>
                </a:solidFill>
                <a:latin typeface="Helvetica"/>
                <a:cs typeface="Helvetica"/>
              </a:defRPr>
            </a:lvl1pPr>
          </a:lstStyle>
          <a:p>
            <a:fld id="{BA7371A2-CC06-CB49-AF01-2ED6F4739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558925" y="11938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Slide Title 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10840" y="493204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© Copyright 2000-2013 TIBCO Software Inc.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7302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756" y="235498"/>
            <a:ext cx="1034202" cy="25218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403347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1558925" y="127000"/>
            <a:ext cx="7058024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 smtClean="0"/>
              <a:t>Slide Title </a:t>
            </a:r>
          </a:p>
        </p:txBody>
      </p:sp>
    </p:spTree>
    <p:extLst>
      <p:ext uri="{BB962C8B-B14F-4D97-AF65-F5344CB8AC3E}">
        <p14:creationId xmlns:p14="http://schemas.microsoft.com/office/powerpoint/2010/main" val="76646656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5369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3761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4699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7238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9268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6214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0814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3725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-Qua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26073" y="909632"/>
            <a:ext cx="5708139" cy="3995231"/>
          </a:xfrm>
          <a:prstGeom prst="rect">
            <a:avLst/>
          </a:prstGeom>
        </p:spPr>
        <p:txBody>
          <a:bodyPr/>
          <a:lstStyle>
            <a:lvl1pPr marL="344488" indent="-344488"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0400" y="4854575"/>
            <a:ext cx="2133600" cy="2730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91286AB8-366E-154C-884C-B1D39886F5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800" b="0" i="0" dirty="0" smtClean="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</a:p>
        </p:txBody>
      </p:sp>
    </p:spTree>
    <p:extLst>
      <p:ext uri="{BB962C8B-B14F-4D97-AF65-F5344CB8AC3E}">
        <p14:creationId xmlns:p14="http://schemas.microsoft.com/office/powerpoint/2010/main" val="108393303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4738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1092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1670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6496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4864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4174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4587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1372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5607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030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7200" y="788670"/>
            <a:ext cx="3962400" cy="4116194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4"/>
          </p:nvPr>
        </p:nvSpPr>
        <p:spPr>
          <a:xfrm>
            <a:off x="4724400" y="788670"/>
            <a:ext cx="3962400" cy="4116194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553200" y="46656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53F23CC3-FE29-4E4F-A70A-D6977679EB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800" b="0" i="0" dirty="0" smtClean="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</a:p>
        </p:txBody>
      </p:sp>
    </p:spTree>
    <p:extLst>
      <p:ext uri="{BB962C8B-B14F-4D97-AF65-F5344CB8AC3E}">
        <p14:creationId xmlns:p14="http://schemas.microsoft.com/office/powerpoint/2010/main" val="52111868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0279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5313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5324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696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58925" y="11938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10400" y="4878388"/>
            <a:ext cx="2133600" cy="27305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CF1BA9B4-9017-4A43-9C36-FA7502F646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 sz="800" b="0" i="0" smtClean="0">
                <a:solidFill>
                  <a:srgbClr val="7F7F7F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30805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46656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F86CD5AD-B897-B340-90A2-516AFF4ACB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7953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600"/>
            <a:ext cx="11006138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58925" y="12954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9756" y="863112"/>
            <a:ext cx="8457044" cy="4014176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D64D3169-0ED1-DA44-81F6-3F2EB0269C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1365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-Quarter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5600"/>
            <a:ext cx="11006138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58925" y="12954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26073" y="909632"/>
            <a:ext cx="5708139" cy="3995231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7010400" y="48688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1B82CBB1-9A2C-D849-A7FF-F56C144EB4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4424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355600"/>
            <a:ext cx="11006138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1403350" y="177800"/>
            <a:ext cx="0" cy="36830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727075"/>
            <a:ext cx="9166225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558925" y="129540"/>
            <a:ext cx="7480300" cy="515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143543" cy="5238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0" y="788670"/>
            <a:ext cx="3962400" cy="4116194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4"/>
          </p:nvPr>
        </p:nvSpPr>
        <p:spPr>
          <a:xfrm>
            <a:off x="4724400" y="788670"/>
            <a:ext cx="3962400" cy="4116194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lang="en-GB" sz="1800" b="1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lang="en-GB" sz="16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>
              <a:defRPr lang="en-GB" sz="1400" b="0" i="0" kern="1200" baseline="0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>
              <a:defRPr lang="en-US" sz="1400" b="0" i="0" kern="1200" baseline="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5"/>
          </p:nvPr>
        </p:nvSpPr>
        <p:spPr>
          <a:xfrm>
            <a:off x="6553200" y="4665663"/>
            <a:ext cx="2133600" cy="27463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6A6A6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20B0486C-D277-DA4F-9351-7F4BA05AB6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ctr">
              <a:defRPr sz="800" b="0" i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426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911475" y="49323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 b="0" i="0" smtClean="0">
                <a:solidFill>
                  <a:srgbClr val="7F7F7F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© Copyright 2000-2013 TIBCO Software Inc.</a:t>
            </a:r>
            <a:endParaRPr lang="en-US" dirty="0"/>
          </a:p>
        </p:txBody>
      </p:sp>
      <p:pic>
        <p:nvPicPr>
          <p:cNvPr id="1027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103346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transition>
    <p:fade/>
  </p:transition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5F157-C1EB-47C9-AAB2-04AC0A0F37FA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9F705-C9DC-4C84-BC69-82E14653A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3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33861-59A9-440C-A0DA-2BD243A9F024}" type="datetimeFigureOut">
              <a:rPr lang="en-US" smtClean="0"/>
              <a:t>6/5/2014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B9CFC-8F7B-4054-8C79-2BB1E7DEA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4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jpeg"/><Relationship Id="rId5" Type="http://schemas.openxmlformats.org/officeDocument/2006/relationships/image" Target="../media/image35.jpg"/><Relationship Id="rId4" Type="http://schemas.openxmlformats.org/officeDocument/2006/relationships/image" Target="../media/image37.jp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26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8928" y="1891945"/>
            <a:ext cx="4069689" cy="119814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An Architecture for Intelligent Trading</a:t>
            </a:r>
            <a:endParaRPr lang="en-US" sz="2800" dirty="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2324" y="3079781"/>
            <a:ext cx="4898198" cy="2058615"/>
            <a:chOff x="460884" y="3034061"/>
            <a:chExt cx="4898198" cy="2058615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337654" y="3202369"/>
              <a:ext cx="296920" cy="64502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601181" y="3213447"/>
              <a:ext cx="1933232" cy="1347864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174157" y="3057358"/>
              <a:ext cx="1360256" cy="1522591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628655" y="3213447"/>
              <a:ext cx="905758" cy="1345392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736290" y="3034061"/>
              <a:ext cx="448556" cy="813328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076020" y="3208789"/>
              <a:ext cx="576752" cy="638600"/>
            </a:xfrm>
            <a:prstGeom prst="line">
              <a:avLst/>
            </a:prstGeom>
            <a:ln w="762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0884" y="3720277"/>
              <a:ext cx="3229003" cy="646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intelligent</a:t>
              </a:r>
              <a:endParaRPr lang="en-US" sz="3600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74334" y="4105120"/>
              <a:ext cx="322900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trading</a:t>
              </a:r>
              <a:endParaRPr lang="en-US" sz="3200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30079" y="4261682"/>
              <a:ext cx="3229003" cy="8309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chemeClr val="bg1"/>
                  </a:solidFill>
                  <a:effectLst/>
                  <a:latin typeface="Courier New"/>
                  <a:cs typeface="Courier New"/>
                </a:rPr>
                <a:t>summit</a:t>
              </a:r>
              <a:endParaRPr lang="en-US" sz="4800" b="1" dirty="0">
                <a:solidFill>
                  <a:schemeClr val="bg1"/>
                </a:solidFill>
                <a:effectLst/>
                <a:latin typeface="Courier New"/>
                <a:cs typeface="Courier New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2" y="1"/>
            <a:ext cx="9279409" cy="5221214"/>
          </a:xfrm>
          <a:prstGeom prst="rect">
            <a:avLst/>
          </a:prstGeom>
        </p:spPr>
      </p:pic>
      <p:pic>
        <p:nvPicPr>
          <p:cNvPr id="4" name="Picture 3" descr="events5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685" y="0"/>
            <a:ext cx="7968734" cy="5143500"/>
          </a:xfrm>
          <a:prstGeom prst="rect">
            <a:avLst/>
          </a:prstGeom>
        </p:spPr>
      </p:pic>
      <p:pic>
        <p:nvPicPr>
          <p:cNvPr id="3" name="Picture 2" descr="events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11684"/>
            <a:ext cx="9162288" cy="5913892"/>
          </a:xfrm>
          <a:prstGeom prst="rect">
            <a:avLst/>
          </a:prstGeom>
        </p:spPr>
      </p:pic>
      <p:pic>
        <p:nvPicPr>
          <p:cNvPr id="6" name="Picture 5" descr="events77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" y="1071534"/>
            <a:ext cx="9162288" cy="5913892"/>
          </a:xfrm>
          <a:prstGeom prst="rect">
            <a:avLst/>
          </a:prstGeom>
        </p:spPr>
      </p:pic>
      <p:pic>
        <p:nvPicPr>
          <p:cNvPr id="5" name="Picture 4" descr="events66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1268" y="0"/>
            <a:ext cx="7968734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2047071"/>
            <a:ext cx="5207000" cy="12271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73" y="2202469"/>
            <a:ext cx="4662712" cy="8896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78760" y="1632648"/>
            <a:ext cx="6427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  <a:latin typeface="Avenir Heavy"/>
                <a:cs typeface="Avenir Heavy"/>
              </a:rPr>
              <a:t>A PLATFORM FOR INTELLIGENT OPERATIONS</a:t>
            </a:r>
            <a:endParaRPr lang="en-US" sz="2000" dirty="0">
              <a:solidFill>
                <a:srgbClr val="FFFFFF"/>
              </a:solidFill>
              <a:latin typeface="Avenir Heavy"/>
              <a:cs typeface="Avenir Heavy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02" y="-2427"/>
            <a:ext cx="929929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9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370" y="1873831"/>
            <a:ext cx="7143543" cy="523875"/>
          </a:xfrm>
        </p:spPr>
        <p:txBody>
          <a:bodyPr/>
          <a:lstStyle/>
          <a:p>
            <a:r>
              <a:rPr lang="en-US" sz="2800" dirty="0" smtClean="0"/>
              <a:t>Event Driven Enterprise</a:t>
            </a:r>
            <a:endParaRPr lang="en-US" sz="2800" dirty="0"/>
          </a:p>
        </p:txBody>
      </p:sp>
      <p:pic>
        <p:nvPicPr>
          <p:cNvPr id="15" name="Picture 14" descr="close the loop big data chart-double-blank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930" y="708329"/>
            <a:ext cx="6132128" cy="38272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7796" y="837831"/>
            <a:ext cx="1015643" cy="1015643"/>
          </a:xfrm>
          <a:prstGeom prst="rect">
            <a:avLst/>
          </a:prstGeom>
        </p:spPr>
      </p:pic>
      <p:pic>
        <p:nvPicPr>
          <p:cNvPr id="17" name="Picture 16" descr="monito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34" y="837832"/>
            <a:ext cx="1010433" cy="1010433"/>
          </a:xfrm>
          <a:prstGeom prst="rect">
            <a:avLst/>
          </a:prstGeom>
        </p:spPr>
      </p:pic>
      <p:pic>
        <p:nvPicPr>
          <p:cNvPr id="18" name="Picture 17" descr="act-soci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063" y="2190302"/>
            <a:ext cx="1195569" cy="999281"/>
          </a:xfrm>
          <a:prstGeom prst="rect">
            <a:avLst/>
          </a:prstGeom>
        </p:spPr>
      </p:pic>
      <p:pic>
        <p:nvPicPr>
          <p:cNvPr id="19" name="Picture 18" descr="understan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429" y="2193647"/>
            <a:ext cx="992589" cy="992589"/>
          </a:xfrm>
          <a:prstGeom prst="rect">
            <a:avLst/>
          </a:prstGeom>
        </p:spPr>
      </p:pic>
      <p:pic>
        <p:nvPicPr>
          <p:cNvPr id="20" name="Picture 19" descr="collec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495" y="3429340"/>
            <a:ext cx="1010433" cy="1014894"/>
          </a:xfrm>
          <a:prstGeom prst="rect">
            <a:avLst/>
          </a:prstGeom>
        </p:spPr>
      </p:pic>
      <p:pic>
        <p:nvPicPr>
          <p:cNvPr id="21" name="Picture 20" descr="decide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352" y="3429340"/>
            <a:ext cx="1010433" cy="1014894"/>
          </a:xfrm>
          <a:prstGeom prst="rect">
            <a:avLst/>
          </a:prstGeom>
        </p:spPr>
      </p:pic>
      <p:pic>
        <p:nvPicPr>
          <p:cNvPr id="22" name="Picture 21" descr="event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103" y="2196995"/>
            <a:ext cx="992589" cy="992589"/>
          </a:xfrm>
          <a:prstGeom prst="rect">
            <a:avLst/>
          </a:prstGeom>
        </p:spPr>
      </p:pic>
      <p:pic>
        <p:nvPicPr>
          <p:cNvPr id="23" name="Picture 22" descr="anticipate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18" y="2196995"/>
            <a:ext cx="992589" cy="992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89370" y="4398253"/>
            <a:ext cx="19321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Log Management, NoSql, Enterprise DB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190500" y="2414162"/>
            <a:ext cx="19321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Visual Analytics,</a:t>
            </a:r>
          </a:p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MDM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9370" y="271150"/>
            <a:ext cx="19321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Statistics &amp; Data Mining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45867" y="271150"/>
            <a:ext cx="16870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Streaming Real-Time Analytics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44435" y="2414162"/>
            <a:ext cx="12722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SOA, BPM, Social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50185" y="954599"/>
            <a:ext cx="13225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Low-Latency Messaging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50185" y="3697247"/>
            <a:ext cx="1322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Real-Time Model Execution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46785" y="4398253"/>
            <a:ext cx="13225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>Rules &amp; Inferencing</a:t>
            </a:r>
            <a:endParaRPr lang="en-US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84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ular Callout 28"/>
          <p:cNvSpPr/>
          <p:nvPr/>
        </p:nvSpPr>
        <p:spPr>
          <a:xfrm>
            <a:off x="2057401" y="4222687"/>
            <a:ext cx="1404483" cy="547147"/>
          </a:xfrm>
          <a:prstGeom prst="wedgeRectCallout">
            <a:avLst>
              <a:gd name="adj1" fmla="val 65440"/>
              <a:gd name="adj2" fmla="val -3841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Analyze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Analyze…Adjust…Deploy…Repeat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71" y="1315496"/>
            <a:ext cx="4161667" cy="2830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50591" t="8933" r="3475" b="11442"/>
          <a:stretch/>
        </p:blipFill>
        <p:spPr>
          <a:xfrm>
            <a:off x="6665894" y="1476009"/>
            <a:ext cx="2352613" cy="1613311"/>
          </a:xfrm>
          <a:prstGeom prst="rect">
            <a:avLst/>
          </a:prstGeom>
        </p:spPr>
      </p:pic>
      <p:sp>
        <p:nvSpPr>
          <p:cNvPr id="9" name="Curved Left Arrow 8"/>
          <p:cNvSpPr/>
          <p:nvPr/>
        </p:nvSpPr>
        <p:spPr>
          <a:xfrm rot="16488657">
            <a:off x="5607935" y="-64114"/>
            <a:ext cx="588434" cy="251433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86236" y="3499161"/>
            <a:ext cx="1742829" cy="1312426"/>
            <a:chOff x="6486234" y="3499161"/>
            <a:chExt cx="1742829" cy="1312426"/>
          </a:xfrm>
        </p:grpSpPr>
        <p:sp>
          <p:nvSpPr>
            <p:cNvPr id="20" name="Rectangle 19"/>
            <p:cNvSpPr/>
            <p:nvPr/>
          </p:nvSpPr>
          <p:spPr>
            <a:xfrm>
              <a:off x="6486234" y="3499161"/>
              <a:ext cx="1742829" cy="216602"/>
            </a:xfrm>
            <a:prstGeom prst="rect">
              <a:avLst/>
            </a:prstGeom>
            <a:solidFill>
              <a:srgbClr val="4B98D5"/>
            </a:solidFill>
            <a:ln>
              <a:solidFill>
                <a:srgbClr val="59B4FF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1100" dirty="0" smtClean="0"/>
                <a:t>Event Processing</a:t>
              </a:r>
              <a:endParaRPr lang="en-US" sz="11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86235" y="3732924"/>
              <a:ext cx="1740773" cy="1078663"/>
            </a:xfrm>
            <a:prstGeom prst="rect">
              <a:avLst/>
            </a:prstGeom>
            <a:solidFill>
              <a:srgbClr val="4B98D5"/>
            </a:solidFill>
            <a:ln>
              <a:solidFill>
                <a:srgbClr val="4B98D5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>
                <a:solidFill>
                  <a:srgbClr val="00009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3526" y="3843510"/>
              <a:ext cx="742124" cy="209827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900" dirty="0" smtClean="0"/>
                <a:t>Correlate</a:t>
              </a:r>
              <a:endParaRPr lang="en-US" sz="9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562294" y="4496261"/>
              <a:ext cx="742124" cy="209827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900" dirty="0" smtClean="0"/>
                <a:t>Automate</a:t>
              </a:r>
              <a:endParaRPr lang="en-US" sz="9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04216" y="3842405"/>
              <a:ext cx="742124" cy="209827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900" dirty="0" smtClean="0"/>
                <a:t>Aggregate</a:t>
              </a:r>
              <a:endParaRPr lang="en-US" sz="9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05733" y="4506057"/>
              <a:ext cx="742124" cy="209827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r>
                <a:rPr lang="en-US" sz="900" dirty="0" smtClean="0"/>
                <a:t>Alert</a:t>
              </a:r>
              <a:endParaRPr lang="en-US" sz="900" dirty="0"/>
            </a:p>
          </p:txBody>
        </p:sp>
        <p:sp>
          <p:nvSpPr>
            <p:cNvPr id="26" name="Curved Left Arrow 25"/>
            <p:cNvSpPr/>
            <p:nvPr/>
          </p:nvSpPr>
          <p:spPr>
            <a:xfrm>
              <a:off x="7364017" y="4146475"/>
              <a:ext cx="327034" cy="267089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Curved Left Arrow 26"/>
            <p:cNvSpPr/>
            <p:nvPr/>
          </p:nvSpPr>
          <p:spPr>
            <a:xfrm rot="11109130">
              <a:off x="6944109" y="4118999"/>
              <a:ext cx="327034" cy="267089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Curved Left Arrow 9"/>
          <p:cNvSpPr/>
          <p:nvPr/>
        </p:nvSpPr>
        <p:spPr>
          <a:xfrm rot="21349539">
            <a:off x="8187334" y="3207531"/>
            <a:ext cx="910799" cy="129346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urved Left Arrow 27"/>
          <p:cNvSpPr/>
          <p:nvPr/>
        </p:nvSpPr>
        <p:spPr>
          <a:xfrm rot="5895045">
            <a:off x="5093071" y="3427748"/>
            <a:ext cx="538401" cy="2262913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6861764" y="735948"/>
            <a:ext cx="2262134" cy="547147"/>
          </a:xfrm>
          <a:prstGeom prst="wedgeRectCallout">
            <a:avLst>
              <a:gd name="adj1" fmla="val -38070"/>
              <a:gd name="adj2" fmla="val 1319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Adjust Automation Model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4" name="Rectangular Callout 33"/>
          <p:cNvSpPr/>
          <p:nvPr/>
        </p:nvSpPr>
        <p:spPr>
          <a:xfrm>
            <a:off x="2057401" y="4222687"/>
            <a:ext cx="1404483" cy="547147"/>
          </a:xfrm>
          <a:prstGeom prst="wedgeRectCallout">
            <a:avLst>
              <a:gd name="adj1" fmla="val 65218"/>
              <a:gd name="adj2" fmla="val -3906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Analyze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861764" y="735949"/>
            <a:ext cx="2262134" cy="547147"/>
          </a:xfrm>
          <a:prstGeom prst="wedgeRectCallout">
            <a:avLst>
              <a:gd name="adj1" fmla="val -2310"/>
              <a:gd name="adj2" fmla="val 8579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Adjust trading algorithm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5" name="Curved Left Arrow 34"/>
          <p:cNvSpPr/>
          <p:nvPr/>
        </p:nvSpPr>
        <p:spPr>
          <a:xfrm rot="16488657">
            <a:off x="5607935" y="-82567"/>
            <a:ext cx="588434" cy="2514337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urved Left Arrow 35"/>
          <p:cNvSpPr/>
          <p:nvPr/>
        </p:nvSpPr>
        <p:spPr>
          <a:xfrm rot="21349539">
            <a:off x="8187334" y="3210517"/>
            <a:ext cx="910799" cy="1293467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ular Callout 32"/>
          <p:cNvSpPr/>
          <p:nvPr/>
        </p:nvSpPr>
        <p:spPr>
          <a:xfrm>
            <a:off x="7634259" y="3087310"/>
            <a:ext cx="1404483" cy="547147"/>
          </a:xfrm>
          <a:prstGeom prst="wedgeRectCallout">
            <a:avLst>
              <a:gd name="adj1" fmla="val -52343"/>
              <a:gd name="adj2" fmla="val 793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Deploy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7627066" y="3081755"/>
            <a:ext cx="1404483" cy="547147"/>
          </a:xfrm>
          <a:prstGeom prst="wedgeRectCallout">
            <a:avLst>
              <a:gd name="adj1" fmla="val -32525"/>
              <a:gd name="adj2" fmla="val 9052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Deploy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7" name="Curved Left Arrow 36"/>
          <p:cNvSpPr/>
          <p:nvPr/>
        </p:nvSpPr>
        <p:spPr>
          <a:xfrm rot="5895045">
            <a:off x="5093071" y="3409742"/>
            <a:ext cx="538401" cy="2262913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ular Callout 29"/>
          <p:cNvSpPr/>
          <p:nvPr/>
        </p:nvSpPr>
        <p:spPr>
          <a:xfrm>
            <a:off x="1457498" y="1028701"/>
            <a:ext cx="3159015" cy="739076"/>
          </a:xfrm>
          <a:prstGeom prst="wedgeRectCallout">
            <a:avLst>
              <a:gd name="adj1" fmla="val 19319"/>
              <a:gd name="adj2" fmla="val 7718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Transaction cost too high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1457498" y="1028701"/>
            <a:ext cx="3159015" cy="739076"/>
          </a:xfrm>
          <a:prstGeom prst="wedgeRectCallout">
            <a:avLst>
              <a:gd name="adj1" fmla="val -48967"/>
              <a:gd name="adj2" fmla="val 112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Trading strategy not making money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55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" grpId="0" animBg="1"/>
      <p:bldP spid="10" grpId="0" animBg="1"/>
      <p:bldP spid="28" grpId="0" animBg="1"/>
      <p:bldP spid="32" grpId="0" animBg="1"/>
      <p:bldP spid="34" grpId="0" animBg="1"/>
      <p:bldP spid="8" grpId="0" animBg="1"/>
      <p:bldP spid="8" grpId="1" animBg="1"/>
      <p:bldP spid="35" grpId="0" animBg="1"/>
      <p:bldP spid="36" grpId="0" animBg="1"/>
      <p:bldP spid="33" grpId="0" animBg="1"/>
      <p:bldP spid="19" grpId="0" animBg="1"/>
      <p:bldP spid="19" grpId="1" animBg="1"/>
      <p:bldP spid="37" grpId="0" animBg="1"/>
      <p:bldP spid="3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62990" y="2052048"/>
            <a:ext cx="8003930" cy="35174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Need for Intelligent Trading</a:t>
            </a:r>
          </a:p>
          <a:p>
            <a:r>
              <a:rPr lang="en-US" smtClean="0"/>
              <a:t>The Challenges to Address</a:t>
            </a:r>
          </a:p>
          <a:p>
            <a:r>
              <a:rPr lang="en-US" smtClean="0"/>
              <a:t>The Value of the Platform</a:t>
            </a:r>
          </a:p>
          <a:p>
            <a:r>
              <a:rPr lang="en-US" smtClean="0"/>
              <a:t>Big Data in Motion and its Application to Trading</a:t>
            </a:r>
          </a:p>
          <a:p>
            <a:r>
              <a:rPr lang="en-US" smtClean="0"/>
              <a:t>A Modern Architecture for Intelligent Trading</a:t>
            </a:r>
          </a:p>
          <a:p>
            <a:r>
              <a:rPr lang="en-US" smtClean="0"/>
              <a:t>Wrap up and Q&amp;A</a:t>
            </a:r>
            <a:endParaRPr lang="en-US" dirty="0"/>
          </a:p>
        </p:txBody>
      </p:sp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748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D898ED-106B-FF4A-A016-C0A15632850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" y="-89310"/>
            <a:ext cx="9127291" cy="52997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21218" y="3665182"/>
            <a:ext cx="3765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BIG DATA</a:t>
            </a:r>
            <a:endParaRPr lang="en-US" sz="72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7697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62990" y="2423260"/>
            <a:ext cx="8003930" cy="35174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Need for Intelligent Trading</a:t>
            </a:r>
          </a:p>
          <a:p>
            <a:r>
              <a:rPr lang="en-US" smtClean="0"/>
              <a:t>The Challenges to Address</a:t>
            </a:r>
          </a:p>
          <a:p>
            <a:r>
              <a:rPr lang="en-US" smtClean="0"/>
              <a:t>The Value of the Platform</a:t>
            </a:r>
          </a:p>
          <a:p>
            <a:r>
              <a:rPr lang="en-US" smtClean="0"/>
              <a:t>Big Data in Motion and its Application to Trading</a:t>
            </a:r>
          </a:p>
          <a:p>
            <a:r>
              <a:rPr lang="en-US" smtClean="0"/>
              <a:t>A Modern Architecture for Intelligent Trading</a:t>
            </a:r>
          </a:p>
          <a:p>
            <a:r>
              <a:rPr lang="en-US" smtClean="0"/>
              <a:t>Wrap up and Q&amp;A</a:t>
            </a:r>
            <a:endParaRPr lang="en-US" dirty="0"/>
          </a:p>
        </p:txBody>
      </p:sp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03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rchitectur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084064"/>
          </a:xfrm>
          <a:prstGeom prst="rect">
            <a:avLst/>
          </a:prstGeom>
        </p:spPr>
      </p:pic>
      <p:pic>
        <p:nvPicPr>
          <p:cNvPr id="49" name="Picture 48" descr="Architecture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084064"/>
          </a:xfrm>
          <a:prstGeom prst="rect">
            <a:avLst/>
          </a:prstGeom>
        </p:spPr>
      </p:pic>
      <p:pic>
        <p:nvPicPr>
          <p:cNvPr id="44" name="Picture 43" descr="Architectur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084064"/>
          </a:xfrm>
          <a:prstGeom prst="rect">
            <a:avLst/>
          </a:prstGeom>
        </p:spPr>
      </p:pic>
      <p:pic>
        <p:nvPicPr>
          <p:cNvPr id="45" name="Picture 44" descr="Architecture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084064"/>
          </a:xfrm>
          <a:prstGeom prst="rect">
            <a:avLst/>
          </a:prstGeom>
        </p:spPr>
      </p:pic>
      <p:pic>
        <p:nvPicPr>
          <p:cNvPr id="46" name="Picture 45" descr="Architecture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5084064"/>
          </a:xfrm>
          <a:prstGeom prst="rect">
            <a:avLst/>
          </a:prstGeom>
        </p:spPr>
      </p:pic>
      <p:pic>
        <p:nvPicPr>
          <p:cNvPr id="47" name="Picture 46" descr="Architectur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3391" cy="508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25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Case Study: Intelligent Algorithmic Trading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145" y="909632"/>
            <a:ext cx="5760655" cy="399523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Situation: Wall Street Imperative to Deploy </a:t>
            </a:r>
            <a:r>
              <a:rPr lang="en-US" dirty="0" err="1" smtClean="0"/>
              <a:t>Algo</a:t>
            </a:r>
            <a:r>
              <a:rPr lang="en-US" dirty="0" smtClean="0"/>
              <a:t> Trading</a:t>
            </a:r>
          </a:p>
          <a:p>
            <a:pPr lvl="1"/>
            <a:r>
              <a:rPr lang="en-US" dirty="0" smtClean="0"/>
              <a:t>In the last 10 years, automated trade flow has gone from 5% to 80% </a:t>
            </a:r>
          </a:p>
          <a:p>
            <a:pPr lvl="1"/>
            <a:r>
              <a:rPr lang="en-US" dirty="0" smtClean="0"/>
              <a:t>Innovative algorithmic trading technology and time to market are critical to survival in the capital markets</a:t>
            </a:r>
          </a:p>
          <a:p>
            <a:r>
              <a:rPr lang="en-US" dirty="0" smtClean="0"/>
              <a:t>Problem: How to Automate?</a:t>
            </a:r>
          </a:p>
          <a:p>
            <a:pPr lvl="1"/>
            <a:r>
              <a:rPr lang="en-US" dirty="0" smtClean="0"/>
              <a:t>Custom coding? Packaged applications? Event Processing?</a:t>
            </a:r>
          </a:p>
          <a:p>
            <a:pPr lvl="1"/>
            <a:r>
              <a:rPr lang="en-US" dirty="0" smtClean="0"/>
              <a:t>Streaming analytics are essential to effective </a:t>
            </a:r>
            <a:r>
              <a:rPr lang="en-US" dirty="0" err="1" smtClean="0"/>
              <a:t>algo</a:t>
            </a:r>
            <a:r>
              <a:rPr lang="en-US" dirty="0" smtClean="0"/>
              <a:t> trading</a:t>
            </a:r>
          </a:p>
          <a:p>
            <a:r>
              <a:rPr lang="en-US" dirty="0" smtClean="0"/>
              <a:t>Solution: TIBCO for Algorithmic Trading</a:t>
            </a:r>
          </a:p>
          <a:p>
            <a:pPr lvl="1"/>
            <a:r>
              <a:rPr lang="en-US" dirty="0" smtClean="0"/>
              <a:t>With TIBCO, algorithms are developed 3-5X faster than if traditional technologies were used like databases or application servers</a:t>
            </a:r>
          </a:p>
          <a:p>
            <a:pPr lvl="1"/>
            <a:r>
              <a:rPr lang="en-US" dirty="0" smtClean="0"/>
              <a:t>Provides low latency event processing, aggregation, scale, and visualization</a:t>
            </a:r>
          </a:p>
          <a:p>
            <a:r>
              <a:rPr lang="en-US" dirty="0" smtClean="0"/>
              <a:t>Result: Event Processing Provides Pure Competitive Advantage for </a:t>
            </a:r>
            <a:r>
              <a:rPr lang="en-US" dirty="0" err="1" smtClean="0"/>
              <a:t>Algo</a:t>
            </a:r>
            <a:r>
              <a:rPr lang="en-US" dirty="0" smtClean="0"/>
              <a:t> Trading </a:t>
            </a:r>
          </a:p>
          <a:p>
            <a:pPr lvl="1"/>
            <a:r>
              <a:rPr lang="en-US" dirty="0" smtClean="0"/>
              <a:t>Quants and IT communicate and build systems more quickly, with built-in performance, scalability, and connectivity.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0524" y="2637786"/>
            <a:ext cx="2336800" cy="1758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222222"/>
                </a:solidFill>
              </a:rPr>
              <a:t>“In three months we were up and trading, and we were the fastest auto quoter on the market.”</a:t>
            </a:r>
          </a:p>
          <a:p>
            <a:endParaRPr lang="en-US" sz="1600" dirty="0">
              <a:solidFill>
                <a:srgbClr val="222222"/>
              </a:solidFill>
            </a:endParaRPr>
          </a:p>
          <a:p>
            <a:pPr algn="r"/>
            <a:r>
              <a:rPr lang="en-US" sz="1100" i="1" dirty="0" smtClean="0">
                <a:solidFill>
                  <a:srgbClr val="222222"/>
                </a:solidFill>
              </a:rPr>
              <a:t>-  Head of algorithmic trading, top-tier broker dealer</a:t>
            </a:r>
            <a:endParaRPr lang="en-US" sz="1050" i="1" dirty="0" smtClean="0">
              <a:solidFill>
                <a:srgbClr val="222222"/>
              </a:solidFill>
            </a:endParaRPr>
          </a:p>
        </p:txBody>
      </p:sp>
      <p:pic>
        <p:nvPicPr>
          <p:cNvPr id="6" name="Picture 5" descr="pb_visualizing_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1" b="29155"/>
          <a:stretch/>
        </p:blipFill>
        <p:spPr>
          <a:xfrm>
            <a:off x="107605" y="951687"/>
            <a:ext cx="2818540" cy="129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2924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 Arrow 7"/>
          <p:cNvSpPr/>
          <p:nvPr/>
        </p:nvSpPr>
        <p:spPr>
          <a:xfrm>
            <a:off x="1744869" y="2068495"/>
            <a:ext cx="1475677" cy="556890"/>
          </a:xfrm>
          <a:prstGeom prst="leftArrow">
            <a:avLst/>
          </a:prstGeom>
          <a:ln w="12700" cmpd="sng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dk1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3380389" y="803466"/>
            <a:ext cx="4959279" cy="35788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7" name="Right Arrow 426"/>
          <p:cNvSpPr/>
          <p:nvPr/>
        </p:nvSpPr>
        <p:spPr>
          <a:xfrm>
            <a:off x="5194069" y="1171224"/>
            <a:ext cx="891349" cy="572333"/>
          </a:xfrm>
          <a:prstGeom prst="rightArrow">
            <a:avLst/>
          </a:prstGeom>
          <a:ln w="12700" cmpd="sng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7" name="Right Arrow 416"/>
          <p:cNvSpPr/>
          <p:nvPr/>
        </p:nvSpPr>
        <p:spPr>
          <a:xfrm rot="5400000">
            <a:off x="4451663" y="1696361"/>
            <a:ext cx="412450" cy="744635"/>
          </a:xfrm>
          <a:prstGeom prst="rightArrow">
            <a:avLst/>
          </a:prstGeom>
          <a:ln w="12700" cmpd="sng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Right Arrow 414"/>
          <p:cNvSpPr/>
          <p:nvPr/>
        </p:nvSpPr>
        <p:spPr>
          <a:xfrm>
            <a:off x="1321511" y="1475129"/>
            <a:ext cx="1898603" cy="572333"/>
          </a:xfrm>
          <a:prstGeom prst="rightArrow">
            <a:avLst/>
          </a:prstGeom>
          <a:ln w="12700" cmpd="sng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Reuters, NYSE, etc.</a:t>
            </a:r>
            <a:endParaRPr lang="en-US" sz="1200" dirty="0"/>
          </a:p>
        </p:txBody>
      </p:sp>
      <p:sp>
        <p:nvSpPr>
          <p:cNvPr id="348" name="Rectangle 347"/>
          <p:cNvSpPr/>
          <p:nvPr/>
        </p:nvSpPr>
        <p:spPr>
          <a:xfrm>
            <a:off x="3822435" y="3473860"/>
            <a:ext cx="1902247" cy="7888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3739246" y="859385"/>
            <a:ext cx="1770818" cy="1012805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4237653" y="859385"/>
            <a:ext cx="7472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/>
              <a:t>Tick Store 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3781901" y="2258081"/>
            <a:ext cx="2006495" cy="107401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TextBox 227"/>
          <p:cNvSpPr txBox="1"/>
          <p:nvPr/>
        </p:nvSpPr>
        <p:spPr>
          <a:xfrm>
            <a:off x="4187343" y="2211440"/>
            <a:ext cx="11721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Event Processing</a:t>
            </a:r>
            <a:endParaRPr lang="en-US" sz="1100" b="1" dirty="0"/>
          </a:p>
        </p:txBody>
      </p:sp>
      <p:sp>
        <p:nvSpPr>
          <p:cNvPr id="231" name="Rectangle 230"/>
          <p:cNvSpPr/>
          <p:nvPr/>
        </p:nvSpPr>
        <p:spPr>
          <a:xfrm>
            <a:off x="3804410" y="2462723"/>
            <a:ext cx="938947" cy="20982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Monitor</a:t>
            </a:r>
            <a:endParaRPr lang="en-US" sz="900" dirty="0"/>
          </a:p>
        </p:txBody>
      </p:sp>
      <p:sp>
        <p:nvSpPr>
          <p:cNvPr id="232" name="Rectangle 231"/>
          <p:cNvSpPr/>
          <p:nvPr/>
        </p:nvSpPr>
        <p:spPr>
          <a:xfrm>
            <a:off x="3838219" y="3073980"/>
            <a:ext cx="905137" cy="20982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HFT</a:t>
            </a:r>
            <a:endParaRPr lang="en-US" sz="900" dirty="0"/>
          </a:p>
        </p:txBody>
      </p:sp>
      <p:sp>
        <p:nvSpPr>
          <p:cNvPr id="234" name="Rectangle 233"/>
          <p:cNvSpPr/>
          <p:nvPr/>
        </p:nvSpPr>
        <p:spPr>
          <a:xfrm>
            <a:off x="4804815" y="2462723"/>
            <a:ext cx="922232" cy="20982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Algorithms</a:t>
            </a:r>
            <a:endParaRPr lang="en-US" sz="900" dirty="0"/>
          </a:p>
        </p:txBody>
      </p:sp>
      <p:sp>
        <p:nvSpPr>
          <p:cNvPr id="235" name="Rectangle 234"/>
          <p:cNvSpPr/>
          <p:nvPr/>
        </p:nvSpPr>
        <p:spPr>
          <a:xfrm>
            <a:off x="4824536" y="3073980"/>
            <a:ext cx="902511" cy="20982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 smtClean="0"/>
              <a:t>Real-time Risk</a:t>
            </a:r>
            <a:endParaRPr lang="en-US" sz="900" dirty="0"/>
          </a:p>
        </p:txBody>
      </p:sp>
      <p:sp>
        <p:nvSpPr>
          <p:cNvPr id="297" name="Rectangle 296"/>
          <p:cNvSpPr/>
          <p:nvPr/>
        </p:nvSpPr>
        <p:spPr>
          <a:xfrm>
            <a:off x="6214084" y="841920"/>
            <a:ext cx="1877763" cy="1233338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TextBox 297"/>
          <p:cNvSpPr txBox="1"/>
          <p:nvPr/>
        </p:nvSpPr>
        <p:spPr>
          <a:xfrm>
            <a:off x="6848784" y="843716"/>
            <a:ext cx="6732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MATLAB</a:t>
            </a:r>
            <a:endParaRPr lang="en-US" sz="1000" dirty="0"/>
          </a:p>
        </p:txBody>
      </p:sp>
      <p:pic>
        <p:nvPicPr>
          <p:cNvPr id="320" name="Picture 319" descr="Person-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761" y="1313340"/>
            <a:ext cx="197300" cy="393285"/>
          </a:xfrm>
          <a:prstGeom prst="rect">
            <a:avLst/>
          </a:prstGeom>
        </p:spPr>
      </p:pic>
      <p:pic>
        <p:nvPicPr>
          <p:cNvPr id="323" name="Picture 322" descr="Person-Gr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13" y="3346879"/>
            <a:ext cx="199268" cy="397207"/>
          </a:xfrm>
          <a:prstGeom prst="rect">
            <a:avLst/>
          </a:prstGeom>
        </p:spPr>
      </p:pic>
      <p:pic>
        <p:nvPicPr>
          <p:cNvPr id="326" name="Picture 325" descr="Person-Gr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66" y="3148276"/>
            <a:ext cx="199268" cy="397207"/>
          </a:xfrm>
          <a:prstGeom prst="rect">
            <a:avLst/>
          </a:prstGeom>
        </p:spPr>
      </p:pic>
      <p:pic>
        <p:nvPicPr>
          <p:cNvPr id="327" name="Picture 326" descr="pb_visualizing_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70" y="1111186"/>
            <a:ext cx="955704" cy="890474"/>
          </a:xfrm>
          <a:prstGeom prst="rect">
            <a:avLst/>
          </a:prstGeom>
        </p:spPr>
      </p:pic>
      <p:sp>
        <p:nvSpPr>
          <p:cNvPr id="343" name="Rectangle 342"/>
          <p:cNvSpPr/>
          <p:nvPr/>
        </p:nvSpPr>
        <p:spPr>
          <a:xfrm>
            <a:off x="7292823" y="1153187"/>
            <a:ext cx="731744" cy="20982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Analytic</a:t>
            </a:r>
            <a:endParaRPr lang="en-US" sz="900" dirty="0"/>
          </a:p>
        </p:txBody>
      </p:sp>
      <p:sp>
        <p:nvSpPr>
          <p:cNvPr id="344" name="Rectangle 343"/>
          <p:cNvSpPr/>
          <p:nvPr/>
        </p:nvSpPr>
        <p:spPr>
          <a:xfrm>
            <a:off x="7292607" y="1420053"/>
            <a:ext cx="731960" cy="20982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Analytic</a:t>
            </a:r>
            <a:endParaRPr lang="en-US" sz="900" dirty="0"/>
          </a:p>
        </p:txBody>
      </p:sp>
      <p:sp>
        <p:nvSpPr>
          <p:cNvPr id="345" name="Rectangle 344"/>
          <p:cNvSpPr/>
          <p:nvPr/>
        </p:nvSpPr>
        <p:spPr>
          <a:xfrm>
            <a:off x="7292391" y="1686919"/>
            <a:ext cx="732176" cy="20982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err="1" smtClean="0"/>
              <a:t>Backtesting</a:t>
            </a:r>
            <a:endParaRPr lang="en-US" sz="900" dirty="0"/>
          </a:p>
        </p:txBody>
      </p:sp>
      <p:sp>
        <p:nvSpPr>
          <p:cNvPr id="351" name="TextBox 350"/>
          <p:cNvSpPr txBox="1"/>
          <p:nvPr/>
        </p:nvSpPr>
        <p:spPr>
          <a:xfrm>
            <a:off x="4012183" y="3465144"/>
            <a:ext cx="1334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Real-</a:t>
            </a:r>
            <a:r>
              <a:rPr lang="en-US" sz="1100" b="1" dirty="0"/>
              <a:t>T</a:t>
            </a:r>
            <a:r>
              <a:rPr lang="en-US" sz="1100" b="1" dirty="0" smtClean="0"/>
              <a:t>ime Analytics</a:t>
            </a:r>
            <a:endParaRPr lang="en-US" sz="1100" b="1" dirty="0"/>
          </a:p>
        </p:txBody>
      </p:sp>
      <p:sp>
        <p:nvSpPr>
          <p:cNvPr id="366" name="Rectangular Callout 365"/>
          <p:cNvSpPr/>
          <p:nvPr/>
        </p:nvSpPr>
        <p:spPr>
          <a:xfrm>
            <a:off x="8447299" y="952406"/>
            <a:ext cx="621364" cy="165652"/>
          </a:xfrm>
          <a:prstGeom prst="wedgeRectCallout">
            <a:avLst>
              <a:gd name="adj1" fmla="val -26349"/>
              <a:gd name="adj2" fmla="val 81383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Quants</a:t>
            </a:r>
            <a:endParaRPr lang="en-US" sz="900" b="0" dirty="0"/>
          </a:p>
        </p:txBody>
      </p:sp>
      <p:sp>
        <p:nvSpPr>
          <p:cNvPr id="368" name="Rectangular Callout 367"/>
          <p:cNvSpPr/>
          <p:nvPr/>
        </p:nvSpPr>
        <p:spPr>
          <a:xfrm>
            <a:off x="8474877" y="3766330"/>
            <a:ext cx="611274" cy="165652"/>
          </a:xfrm>
          <a:prstGeom prst="wedgeRectCallout">
            <a:avLst>
              <a:gd name="adj1" fmla="val 19123"/>
              <a:gd name="adj2" fmla="val -122829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Traders</a:t>
            </a:r>
            <a:endParaRPr lang="en-US" sz="900" b="0" dirty="0"/>
          </a:p>
        </p:txBody>
      </p:sp>
      <p:sp>
        <p:nvSpPr>
          <p:cNvPr id="388" name="Curved Left Arrow 387"/>
          <p:cNvSpPr/>
          <p:nvPr/>
        </p:nvSpPr>
        <p:spPr>
          <a:xfrm>
            <a:off x="4657889" y="2748988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9" name="Curved Left Arrow 388"/>
          <p:cNvSpPr/>
          <p:nvPr/>
        </p:nvSpPr>
        <p:spPr>
          <a:xfrm rot="11109130">
            <a:off x="4237981" y="2721511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0" name="Rectangle 309"/>
          <p:cNvSpPr/>
          <p:nvPr/>
        </p:nvSpPr>
        <p:spPr>
          <a:xfrm>
            <a:off x="3357948" y="4509823"/>
            <a:ext cx="1850518" cy="5505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" name="Curved Left Arrow 398"/>
          <p:cNvSpPr/>
          <p:nvPr/>
        </p:nvSpPr>
        <p:spPr>
          <a:xfrm>
            <a:off x="4253116" y="4733082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0" name="Curved Left Arrow 399"/>
          <p:cNvSpPr/>
          <p:nvPr/>
        </p:nvSpPr>
        <p:spPr>
          <a:xfrm rot="11109130">
            <a:off x="3833208" y="4705606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3362878" y="4480573"/>
            <a:ext cx="18792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Execution Consulting Services</a:t>
            </a:r>
            <a:endParaRPr lang="en-US" sz="1100" dirty="0"/>
          </a:p>
        </p:txBody>
      </p:sp>
      <p:sp>
        <p:nvSpPr>
          <p:cNvPr id="426" name="TextBox 425"/>
          <p:cNvSpPr txBox="1"/>
          <p:nvPr/>
        </p:nvSpPr>
        <p:spPr>
          <a:xfrm>
            <a:off x="1851548" y="2242544"/>
            <a:ext cx="13406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Automated Trades</a:t>
            </a:r>
            <a:endParaRPr lang="en-US" sz="1100" dirty="0"/>
          </a:p>
        </p:txBody>
      </p:sp>
      <p:sp>
        <p:nvSpPr>
          <p:cNvPr id="204" name="TextBox 203"/>
          <p:cNvSpPr txBox="1"/>
          <p:nvPr/>
        </p:nvSpPr>
        <p:spPr>
          <a:xfrm>
            <a:off x="4369614" y="2017702"/>
            <a:ext cx="906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History</a:t>
            </a:r>
            <a:endParaRPr lang="en-US" sz="900" dirty="0"/>
          </a:p>
        </p:txBody>
      </p:sp>
      <p:sp>
        <p:nvSpPr>
          <p:cNvPr id="211" name="TextBox 210"/>
          <p:cNvSpPr txBox="1"/>
          <p:nvPr/>
        </p:nvSpPr>
        <p:spPr>
          <a:xfrm>
            <a:off x="252279" y="2115587"/>
            <a:ext cx="1262944" cy="43088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Streaming Market Data</a:t>
            </a:r>
            <a:endParaRPr lang="en-US" sz="11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Reference Architecture: Automated Trading</a:t>
            </a:r>
          </a:p>
        </p:txBody>
      </p:sp>
      <p:pic>
        <p:nvPicPr>
          <p:cNvPr id="212" name="Picture 211" descr="8-Theories-For-Why-The-Stock-Market-Plunged-Almost-1000-Points-In-A-Matter-Of-Minutes-On-May-6th-300x29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97" y="1344755"/>
            <a:ext cx="968213" cy="723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217" name="TextBox 216"/>
          <p:cNvSpPr txBox="1"/>
          <p:nvPr/>
        </p:nvSpPr>
        <p:spPr>
          <a:xfrm>
            <a:off x="277509" y="3624229"/>
            <a:ext cx="1262944" cy="43088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Streaming news, social media,</a:t>
            </a:r>
            <a:r>
              <a:rPr lang="en-US" sz="1100" dirty="0"/>
              <a:t> </a:t>
            </a:r>
            <a:r>
              <a:rPr lang="en-US" sz="1100" dirty="0" smtClean="0"/>
              <a:t>etc.</a:t>
            </a:r>
            <a:endParaRPr lang="en-US" sz="1100" dirty="0"/>
          </a:p>
        </p:txBody>
      </p:sp>
      <p:sp>
        <p:nvSpPr>
          <p:cNvPr id="218" name="Right Arrow 217"/>
          <p:cNvSpPr/>
          <p:nvPr/>
        </p:nvSpPr>
        <p:spPr>
          <a:xfrm>
            <a:off x="1446876" y="2982739"/>
            <a:ext cx="1712150" cy="572333"/>
          </a:xfrm>
          <a:prstGeom prst="rightArrow">
            <a:avLst/>
          </a:prstGeom>
          <a:ln w="12700" cmpd="sng">
            <a:solidFill>
              <a:srgbClr val="3366FF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Reuters, Twitter, etc.</a:t>
            </a:r>
            <a:endParaRPr lang="en-US" sz="1200" dirty="0"/>
          </a:p>
        </p:txBody>
      </p:sp>
      <p:sp>
        <p:nvSpPr>
          <p:cNvPr id="219" name="Magnetic Disk 218"/>
          <p:cNvSpPr/>
          <p:nvPr/>
        </p:nvSpPr>
        <p:spPr>
          <a:xfrm>
            <a:off x="4404245" y="1238507"/>
            <a:ext cx="474199" cy="452415"/>
          </a:xfrm>
          <a:prstGeom prst="flowChartMagneticDisk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5484805" y="1327686"/>
            <a:ext cx="815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Trades</a:t>
            </a:r>
            <a:endParaRPr lang="en-US" sz="900" dirty="0"/>
          </a:p>
        </p:txBody>
      </p:sp>
      <p:pic>
        <p:nvPicPr>
          <p:cNvPr id="226" name="Picture 225" descr="Person-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17" y="1358388"/>
            <a:ext cx="197300" cy="393285"/>
          </a:xfrm>
          <a:prstGeom prst="rect">
            <a:avLst/>
          </a:prstGeom>
        </p:spPr>
      </p:pic>
      <p:pic>
        <p:nvPicPr>
          <p:cNvPr id="227" name="Picture 226" descr="Person-R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17" y="1751673"/>
            <a:ext cx="197300" cy="393285"/>
          </a:xfrm>
          <a:prstGeom prst="rect">
            <a:avLst/>
          </a:prstGeom>
        </p:spPr>
      </p:pic>
      <p:pic>
        <p:nvPicPr>
          <p:cNvPr id="229" name="Picture 228" descr="Person-Gr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272" y="2918224"/>
            <a:ext cx="199268" cy="397207"/>
          </a:xfrm>
          <a:prstGeom prst="rect">
            <a:avLst/>
          </a:prstGeom>
        </p:spPr>
      </p:pic>
      <p:pic>
        <p:nvPicPr>
          <p:cNvPr id="4" name="Picture 3" descr="new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0" y="2982738"/>
            <a:ext cx="1070467" cy="60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Rectangle 68"/>
          <p:cNvSpPr/>
          <p:nvPr/>
        </p:nvSpPr>
        <p:spPr>
          <a:xfrm>
            <a:off x="5353909" y="4528138"/>
            <a:ext cx="1369649" cy="5505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Curved Left Arrow 69"/>
          <p:cNvSpPr/>
          <p:nvPr/>
        </p:nvSpPr>
        <p:spPr>
          <a:xfrm>
            <a:off x="6097697" y="4751397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Curved Left Arrow 70"/>
          <p:cNvSpPr/>
          <p:nvPr/>
        </p:nvSpPr>
        <p:spPr>
          <a:xfrm rot="11109130">
            <a:off x="5677789" y="4723921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34529" y="4498888"/>
            <a:ext cx="1215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Risk Management</a:t>
            </a:r>
            <a:endParaRPr lang="en-US" sz="1100" dirty="0"/>
          </a:p>
        </p:txBody>
      </p:sp>
      <p:sp>
        <p:nvSpPr>
          <p:cNvPr id="73" name="Rectangle 72"/>
          <p:cNvSpPr/>
          <p:nvPr/>
        </p:nvSpPr>
        <p:spPr>
          <a:xfrm>
            <a:off x="6878910" y="4546453"/>
            <a:ext cx="1460758" cy="5505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Curved Left Arrow 73"/>
          <p:cNvSpPr/>
          <p:nvPr/>
        </p:nvSpPr>
        <p:spPr>
          <a:xfrm>
            <a:off x="7689978" y="4769712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Curved Left Arrow 74"/>
          <p:cNvSpPr/>
          <p:nvPr/>
        </p:nvSpPr>
        <p:spPr>
          <a:xfrm rot="11109130">
            <a:off x="7270070" y="4742236"/>
            <a:ext cx="327034" cy="26708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883840" y="4517203"/>
            <a:ext cx="14558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Quantitative Research</a:t>
            </a:r>
            <a:endParaRPr lang="en-US" sz="1100" dirty="0"/>
          </a:p>
        </p:txBody>
      </p:sp>
      <p:pic>
        <p:nvPicPr>
          <p:cNvPr id="79" name="Flowchart: Direct Access Storage 8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004" y="3757919"/>
            <a:ext cx="799759" cy="4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6189600" y="3482576"/>
            <a:ext cx="1902247" cy="78883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6477471" y="3465144"/>
            <a:ext cx="1334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Real-Time Analytics</a:t>
            </a:r>
          </a:p>
        </p:txBody>
      </p:sp>
      <p:pic>
        <p:nvPicPr>
          <p:cNvPr id="82" name="Flowchart: Direct Access Storage 8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2399" y="3766635"/>
            <a:ext cx="799759" cy="4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Rectangle 82"/>
          <p:cNvSpPr/>
          <p:nvPr/>
        </p:nvSpPr>
        <p:spPr>
          <a:xfrm>
            <a:off x="6193579" y="2211440"/>
            <a:ext cx="2031606" cy="1072367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6592342" y="2213837"/>
            <a:ext cx="12677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Historical Analytics</a:t>
            </a:r>
            <a:endParaRPr lang="en-US" sz="1000" dirty="0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7084" y="2473050"/>
            <a:ext cx="1168076" cy="79458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226470" y="2535164"/>
            <a:ext cx="731744" cy="209827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Analytic</a:t>
            </a:r>
            <a:endParaRPr lang="en-US" sz="900" dirty="0"/>
          </a:p>
        </p:txBody>
      </p:sp>
      <p:sp>
        <p:nvSpPr>
          <p:cNvPr id="87" name="Rectangle 86"/>
          <p:cNvSpPr/>
          <p:nvPr/>
        </p:nvSpPr>
        <p:spPr>
          <a:xfrm>
            <a:off x="6214084" y="2853833"/>
            <a:ext cx="731744" cy="294443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0" dirty="0" smtClean="0"/>
              <a:t>Event Analytics</a:t>
            </a:r>
            <a:endParaRPr lang="en-US" sz="900" dirty="0"/>
          </a:p>
        </p:txBody>
      </p:sp>
      <p:grpSp>
        <p:nvGrpSpPr>
          <p:cNvPr id="88" name="Group 44"/>
          <p:cNvGrpSpPr>
            <a:grpSpLocks/>
          </p:cNvGrpSpPr>
          <p:nvPr/>
        </p:nvGrpSpPr>
        <p:grpSpPr bwMode="auto">
          <a:xfrm rot="10800000">
            <a:off x="4538099" y="3889923"/>
            <a:ext cx="404773" cy="226083"/>
            <a:chOff x="7771376" y="2163931"/>
            <a:chExt cx="2712584" cy="3282716"/>
          </a:xfrm>
        </p:grpSpPr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8318975" y="3228404"/>
              <a:ext cx="1634984" cy="1142619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7771376" y="2163931"/>
              <a:ext cx="1214502" cy="472680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9269458" y="2163931"/>
              <a:ext cx="1214502" cy="472680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7878940" y="5040959"/>
              <a:ext cx="1214504" cy="405688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9269458" y="5040959"/>
              <a:ext cx="1214502" cy="405688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98" name="Group 44"/>
          <p:cNvGrpSpPr>
            <a:grpSpLocks/>
          </p:cNvGrpSpPr>
          <p:nvPr/>
        </p:nvGrpSpPr>
        <p:grpSpPr bwMode="auto">
          <a:xfrm rot="10800000">
            <a:off x="6937418" y="3898730"/>
            <a:ext cx="404773" cy="226083"/>
            <a:chOff x="7771376" y="2163931"/>
            <a:chExt cx="2712584" cy="3282716"/>
          </a:xfrm>
        </p:grpSpPr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8318975" y="3228404"/>
              <a:ext cx="1634984" cy="1142619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7771376" y="2163931"/>
              <a:ext cx="1214502" cy="472680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9269458" y="2163931"/>
              <a:ext cx="1214502" cy="472680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7878940" y="5040959"/>
              <a:ext cx="1214504" cy="405688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9269458" y="5040959"/>
              <a:ext cx="1214502" cy="405688"/>
            </a:xfrm>
            <a:prstGeom prst="rect">
              <a:avLst/>
            </a:prstGeom>
            <a:solidFill>
              <a:srgbClr val="558ED5"/>
            </a:solidFill>
            <a:ln w="9525">
              <a:solidFill>
                <a:srgbClr val="376092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rot="10800000" lIns="152156" tIns="76078" rIns="152156" bIns="76078" anchor="ctr"/>
            <a:lstStyle/>
            <a:p>
              <a:pPr algn="ctr" defTabSz="1023515"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388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3385" y="909632"/>
            <a:ext cx="5443415" cy="399523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Situation: Moving Data Requires Event-Driven Monitoring</a:t>
            </a:r>
          </a:p>
          <a:p>
            <a:pPr lvl="1"/>
            <a:r>
              <a:rPr lang="en-US" dirty="0" smtClean="0"/>
              <a:t>Streaming machine-generated data overpowers existing end-of-day analytics and reporting infrastructure</a:t>
            </a:r>
          </a:p>
          <a:p>
            <a:r>
              <a:rPr lang="en-US" dirty="0" smtClean="0"/>
              <a:t>Problem: Existing Commercial Products Not Real-Time</a:t>
            </a:r>
          </a:p>
          <a:p>
            <a:pPr lvl="1"/>
            <a:r>
              <a:rPr lang="en-US" dirty="0" smtClean="0"/>
              <a:t>Existing products are designed for ETL-style capture and analytics, not for streaming data</a:t>
            </a:r>
          </a:p>
          <a:p>
            <a:r>
              <a:rPr lang="en-US" dirty="0" smtClean="0"/>
              <a:t>Solution: Event-Driven Monitoring with StreamBase</a:t>
            </a:r>
          </a:p>
          <a:p>
            <a:pPr lvl="1"/>
            <a:r>
              <a:rPr lang="en-US" dirty="0" smtClean="0"/>
              <a:t>Event Processing for event stream aggregation, correlation, and action</a:t>
            </a:r>
          </a:p>
          <a:p>
            <a:pPr lvl="1"/>
            <a:r>
              <a:rPr lang="en-US" dirty="0" smtClean="0"/>
              <a:t>LiveView for monitoring</a:t>
            </a:r>
          </a:p>
          <a:p>
            <a:pPr lvl="1"/>
            <a:r>
              <a:rPr lang="en-US" dirty="0" smtClean="0"/>
              <a:t>Integration with </a:t>
            </a:r>
            <a:r>
              <a:rPr lang="en-US" dirty="0" err="1" smtClean="0"/>
              <a:t>Hadoop</a:t>
            </a:r>
            <a:r>
              <a:rPr lang="en-US" dirty="0" smtClean="0"/>
              <a:t> and streaming machine-generated data</a:t>
            </a:r>
          </a:p>
          <a:p>
            <a:r>
              <a:rPr lang="en-US" dirty="0" smtClean="0"/>
              <a:t>Impact: Market Disruption, First Mover Advantage</a:t>
            </a:r>
          </a:p>
          <a:p>
            <a:pPr lvl="1"/>
            <a:r>
              <a:rPr lang="en-US" dirty="0" smtClean="0"/>
              <a:t>Firms that are first to market with real-time monitoring and fraud detection capture a distinctive advantage in the market and save millions due to electronic-induced outages and fraud.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Real-Time Monitoring &amp; Fraud Detection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7814" y="3028462"/>
            <a:ext cx="2809237" cy="1739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“Event-driven monitoring and fraud detection make it easy for us to whittle 100 million trading events down to the few that matter and ACT in real-time.”</a:t>
            </a:r>
          </a:p>
          <a:p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algn="r"/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en-US" sz="1200" i="1" dirty="0" smtClean="0">
                <a:solidFill>
                  <a:schemeClr val="tx1">
                    <a:lumMod val="50000"/>
                  </a:schemeClr>
                </a:solidFill>
              </a:rPr>
              <a:t> Managing Director, Global Brokerage</a:t>
            </a:r>
            <a:endParaRPr lang="en-US" sz="1100" i="1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961" b="1"/>
          <a:stretch/>
        </p:blipFill>
        <p:spPr>
          <a:xfrm>
            <a:off x="147814" y="815160"/>
            <a:ext cx="2870814" cy="17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400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335280" y="909632"/>
            <a:ext cx="8183880" cy="3995231"/>
          </a:xfrm>
        </p:spPr>
        <p:txBody>
          <a:bodyPr/>
          <a:lstStyle/>
          <a:p>
            <a:r>
              <a:rPr lang="en-US" dirty="0" smtClean="0"/>
              <a:t>The Need for Intelligent Trading</a:t>
            </a:r>
          </a:p>
          <a:p>
            <a:r>
              <a:rPr lang="en-US" dirty="0" smtClean="0"/>
              <a:t>The Challenges to Address</a:t>
            </a:r>
          </a:p>
          <a:p>
            <a:r>
              <a:rPr lang="en-US" dirty="0" smtClean="0"/>
              <a:t>The Value of the Platform</a:t>
            </a:r>
          </a:p>
          <a:p>
            <a:r>
              <a:rPr lang="en-US" dirty="0" smtClean="0"/>
              <a:t>Big Data in Motion and its Application to Trading</a:t>
            </a:r>
          </a:p>
          <a:p>
            <a:r>
              <a:rPr lang="en-US" dirty="0" smtClean="0"/>
              <a:t>A Modern Architecture for Intelligent Trading</a:t>
            </a:r>
          </a:p>
          <a:p>
            <a:r>
              <a:rPr lang="en-US" dirty="0" smtClean="0"/>
              <a:t>Wrap up and Q&amp;A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10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896649" y="3412442"/>
            <a:ext cx="1241453" cy="1731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971800" y="742950"/>
            <a:ext cx="5867400" cy="251460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2" name="Straight Arrow Connector 161"/>
          <p:cNvCxnSpPr>
            <a:stCxn id="161" idx="0"/>
          </p:cNvCxnSpPr>
          <p:nvPr/>
        </p:nvCxnSpPr>
        <p:spPr>
          <a:xfrm flipH="1" flipV="1">
            <a:off x="4572000" y="3236396"/>
            <a:ext cx="190500" cy="457200"/>
          </a:xfrm>
          <a:prstGeom prst="straightConnector1">
            <a:avLst/>
          </a:prstGeom>
          <a:ln w="9525" cap="rnd" cmpd="sng">
            <a:solidFill>
              <a:srgbClr val="4F81BD"/>
            </a:solidFill>
            <a:miter lim="800000"/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6475440" y="1360968"/>
            <a:ext cx="2172856" cy="16427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3276601" y="1253202"/>
            <a:ext cx="2438399" cy="1865896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28" name="TextBox 227"/>
          <p:cNvSpPr txBox="1"/>
          <p:nvPr/>
        </p:nvSpPr>
        <p:spPr>
          <a:xfrm>
            <a:off x="3390900" y="2867637"/>
            <a:ext cx="2258586" cy="27698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200" dirty="0" smtClean="0"/>
              <a:t>Event Processing</a:t>
            </a:r>
            <a:endParaRPr lang="en-US" sz="1200" dirty="0"/>
          </a:p>
        </p:txBody>
      </p:sp>
      <p:pic>
        <p:nvPicPr>
          <p:cNvPr id="322" name="Picture 321" descr="Person-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834" y="1740625"/>
            <a:ext cx="199268" cy="397207"/>
          </a:xfrm>
          <a:prstGeom prst="rect">
            <a:avLst/>
          </a:prstGeom>
        </p:spPr>
      </p:pic>
      <p:pic>
        <p:nvPicPr>
          <p:cNvPr id="324" name="Picture 323" descr="Person-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62" y="1253202"/>
            <a:ext cx="199268" cy="397207"/>
          </a:xfrm>
          <a:prstGeom prst="rect">
            <a:avLst/>
          </a:prstGeom>
        </p:spPr>
      </p:pic>
      <p:cxnSp>
        <p:nvCxnSpPr>
          <p:cNvPr id="330" name="Straight Arrow Connector 329"/>
          <p:cNvCxnSpPr/>
          <p:nvPr/>
        </p:nvCxnSpPr>
        <p:spPr>
          <a:xfrm>
            <a:off x="5798280" y="1698671"/>
            <a:ext cx="526882" cy="3804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/>
          <p:cNvCxnSpPr/>
          <p:nvPr/>
        </p:nvCxnSpPr>
        <p:spPr>
          <a:xfrm>
            <a:off x="5808966" y="1883776"/>
            <a:ext cx="526882" cy="3804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/>
          <p:cNvCxnSpPr/>
          <p:nvPr/>
        </p:nvCxnSpPr>
        <p:spPr>
          <a:xfrm>
            <a:off x="5803300" y="2068882"/>
            <a:ext cx="526882" cy="3804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Arrow Connector 389"/>
          <p:cNvCxnSpPr>
            <a:stCxn id="310" idx="0"/>
            <a:endCxn id="102" idx="2"/>
          </p:cNvCxnSpPr>
          <p:nvPr/>
        </p:nvCxnSpPr>
        <p:spPr>
          <a:xfrm flipV="1">
            <a:off x="1987059" y="3195783"/>
            <a:ext cx="1197221" cy="489046"/>
          </a:xfrm>
          <a:prstGeom prst="straightConnector1">
            <a:avLst/>
          </a:prstGeom>
          <a:ln w="9525" cap="rnd" cmpd="sng">
            <a:solidFill>
              <a:srgbClr val="4F81BD"/>
            </a:solidFill>
            <a:miter lim="800000"/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/>
          <p:cNvCxnSpPr>
            <a:endCxn id="91" idx="0"/>
          </p:cNvCxnSpPr>
          <p:nvPr/>
        </p:nvCxnSpPr>
        <p:spPr>
          <a:xfrm>
            <a:off x="5715000" y="2857500"/>
            <a:ext cx="1523546" cy="836095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3581399" y="1389222"/>
            <a:ext cx="1852947" cy="3429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100" dirty="0" smtClean="0"/>
              <a:t>Temporal Correlation</a:t>
            </a:r>
            <a:endParaRPr lang="en-US" sz="11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3256" y="109919"/>
            <a:ext cx="7594846" cy="523875"/>
          </a:xfrm>
        </p:spPr>
        <p:txBody>
          <a:bodyPr>
            <a:noAutofit/>
          </a:bodyPr>
          <a:lstStyle/>
          <a:p>
            <a:r>
              <a:rPr lang="en-US" sz="1800" dirty="0" smtClean="0"/>
              <a:t>Reference Architecture: Monitoring &amp; Fraud Detection</a:t>
            </a:r>
            <a:endParaRPr lang="en-US" sz="1800" dirty="0"/>
          </a:p>
        </p:txBody>
      </p:sp>
      <p:sp>
        <p:nvSpPr>
          <p:cNvPr id="129" name="Rectangle 128"/>
          <p:cNvSpPr/>
          <p:nvPr/>
        </p:nvSpPr>
        <p:spPr>
          <a:xfrm>
            <a:off x="3581400" y="2146471"/>
            <a:ext cx="1852946" cy="30409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100" dirty="0" smtClean="0"/>
              <a:t>Alerting</a:t>
            </a:r>
            <a:endParaRPr lang="en-US" sz="1100" dirty="0"/>
          </a:p>
        </p:txBody>
      </p:sp>
      <p:sp>
        <p:nvSpPr>
          <p:cNvPr id="143" name="Rectangle 142"/>
          <p:cNvSpPr/>
          <p:nvPr/>
        </p:nvSpPr>
        <p:spPr>
          <a:xfrm>
            <a:off x="3581399" y="2521414"/>
            <a:ext cx="1852947" cy="33758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100" dirty="0" smtClean="0"/>
              <a:t>Real-time Data Aggregation</a:t>
            </a:r>
            <a:endParaRPr lang="en-US" sz="1100" dirty="0"/>
          </a:p>
        </p:txBody>
      </p:sp>
      <p:sp>
        <p:nvSpPr>
          <p:cNvPr id="151" name="Right Arrow 150"/>
          <p:cNvSpPr/>
          <p:nvPr/>
        </p:nvSpPr>
        <p:spPr>
          <a:xfrm>
            <a:off x="1981200" y="857250"/>
            <a:ext cx="7620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</a:t>
            </a:r>
            <a:endParaRPr lang="en-US" sz="1400" dirty="0"/>
          </a:p>
        </p:txBody>
      </p:sp>
      <p:sp>
        <p:nvSpPr>
          <p:cNvPr id="152" name="Right Arrow 151"/>
          <p:cNvSpPr/>
          <p:nvPr/>
        </p:nvSpPr>
        <p:spPr>
          <a:xfrm>
            <a:off x="1981200" y="1257300"/>
            <a:ext cx="7620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</a:t>
            </a:r>
            <a:endParaRPr lang="en-US" sz="1400" dirty="0"/>
          </a:p>
        </p:txBody>
      </p:sp>
      <p:sp>
        <p:nvSpPr>
          <p:cNvPr id="153" name="Right Arrow 152"/>
          <p:cNvSpPr/>
          <p:nvPr/>
        </p:nvSpPr>
        <p:spPr>
          <a:xfrm>
            <a:off x="1981200" y="1657350"/>
            <a:ext cx="7620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</a:t>
            </a:r>
            <a:endParaRPr lang="en-US" sz="1400" dirty="0"/>
          </a:p>
        </p:txBody>
      </p:sp>
      <p:sp>
        <p:nvSpPr>
          <p:cNvPr id="160" name="TextBox 159"/>
          <p:cNvSpPr txBox="1"/>
          <p:nvPr/>
        </p:nvSpPr>
        <p:spPr>
          <a:xfrm>
            <a:off x="1752602" y="2914650"/>
            <a:ext cx="1126066" cy="43087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100" dirty="0" smtClean="0"/>
              <a:t>Transactions, machine data</a:t>
            </a:r>
            <a:endParaRPr lang="en-US" sz="11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805959" y="2941879"/>
            <a:ext cx="2470642" cy="2057399"/>
            <a:chOff x="2895600" y="3505200"/>
            <a:chExt cx="2470642" cy="2743200"/>
          </a:xfrm>
        </p:grpSpPr>
        <p:sp>
          <p:nvSpPr>
            <p:cNvPr id="310" name="Rectangle 309"/>
            <p:cNvSpPr/>
            <p:nvPr/>
          </p:nvSpPr>
          <p:spPr>
            <a:xfrm>
              <a:off x="2895600" y="4495800"/>
              <a:ext cx="2362200" cy="17526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 descr="Screen Shot 2013-02-12 at 12.34.55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4936073"/>
              <a:ext cx="1981200" cy="1238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9" name="TextBox 168"/>
            <p:cNvSpPr txBox="1"/>
            <p:nvPr/>
          </p:nvSpPr>
          <p:spPr>
            <a:xfrm>
              <a:off x="2895600" y="4495800"/>
              <a:ext cx="2362200" cy="36931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200" dirty="0" smtClean="0"/>
                <a:t>Application  Monitoring</a:t>
              </a:r>
              <a:endParaRPr lang="en-US" sz="12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5181600" y="3505200"/>
              <a:ext cx="184642" cy="338539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endParaRPr lang="en-US" sz="1050" dirty="0"/>
            </a:p>
          </p:txBody>
        </p:sp>
      </p:grpSp>
      <p:sp>
        <p:nvSpPr>
          <p:cNvPr id="173" name="Rectangle 172"/>
          <p:cNvSpPr/>
          <p:nvPr/>
        </p:nvSpPr>
        <p:spPr>
          <a:xfrm>
            <a:off x="3276600" y="800100"/>
            <a:ext cx="2438400" cy="4572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Real-Time Analytics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3581400" y="1789272"/>
            <a:ext cx="1852946" cy="28575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100" dirty="0" smtClean="0"/>
              <a:t>Stream Analysis</a:t>
            </a:r>
            <a:endParaRPr lang="en-US" sz="11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505200" y="3693592"/>
            <a:ext cx="2514600" cy="1314449"/>
            <a:chOff x="5105400" y="4495800"/>
            <a:chExt cx="2514600" cy="1752600"/>
          </a:xfrm>
        </p:grpSpPr>
        <p:sp>
          <p:nvSpPr>
            <p:cNvPr id="161" name="Rectangle 160"/>
            <p:cNvSpPr/>
            <p:nvPr/>
          </p:nvSpPr>
          <p:spPr>
            <a:xfrm>
              <a:off x="5105400" y="4495800"/>
              <a:ext cx="2514600" cy="17526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105400" y="4495800"/>
              <a:ext cx="2514599" cy="36931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200" dirty="0" smtClean="0"/>
                <a:t>System Latency Monitoring</a:t>
              </a:r>
              <a:endParaRPr lang="en-US" sz="1200" dirty="0"/>
            </a:p>
          </p:txBody>
        </p:sp>
        <p:pic>
          <p:nvPicPr>
            <p:cNvPr id="8" name="Picture 7" descr="Screen Shot 2013-02-12 at 12.36.30 PM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3"/>
            <a:stretch/>
          </p:blipFill>
          <p:spPr>
            <a:xfrm>
              <a:off x="5181600" y="5029200"/>
              <a:ext cx="2362200" cy="7347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8" name="Right Arrow 77"/>
          <p:cNvSpPr/>
          <p:nvPr/>
        </p:nvSpPr>
        <p:spPr>
          <a:xfrm>
            <a:off x="1981200" y="2057400"/>
            <a:ext cx="7620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</a:t>
            </a:r>
            <a:endParaRPr lang="en-US" sz="1400" dirty="0"/>
          </a:p>
        </p:txBody>
      </p:sp>
      <p:sp>
        <p:nvSpPr>
          <p:cNvPr id="79" name="Right Arrow 78"/>
          <p:cNvSpPr/>
          <p:nvPr/>
        </p:nvSpPr>
        <p:spPr>
          <a:xfrm>
            <a:off x="1981200" y="2457450"/>
            <a:ext cx="7620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Events</a:t>
            </a:r>
            <a:endParaRPr lang="en-US" sz="1400" dirty="0"/>
          </a:p>
        </p:txBody>
      </p:sp>
      <p:pic>
        <p:nvPicPr>
          <p:cNvPr id="84" name="Picture 83" descr="dreamstime_xs_4457904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2"/>
          <a:stretch/>
        </p:blipFill>
        <p:spPr>
          <a:xfrm>
            <a:off x="200578" y="903768"/>
            <a:ext cx="1552024" cy="206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8" name="Group 87"/>
          <p:cNvGrpSpPr/>
          <p:nvPr/>
        </p:nvGrpSpPr>
        <p:grpSpPr>
          <a:xfrm>
            <a:off x="6252136" y="3693595"/>
            <a:ext cx="2232010" cy="1314450"/>
            <a:chOff x="5032936" y="4495800"/>
            <a:chExt cx="2072385" cy="1752600"/>
          </a:xfrm>
        </p:grpSpPr>
        <p:sp>
          <p:nvSpPr>
            <p:cNvPr id="89" name="Rectangle 88"/>
            <p:cNvSpPr/>
            <p:nvPr/>
          </p:nvSpPr>
          <p:spPr>
            <a:xfrm>
              <a:off x="5105400" y="4495800"/>
              <a:ext cx="1999921" cy="17526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032936" y="4495800"/>
              <a:ext cx="1831731" cy="36931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200" dirty="0" smtClean="0"/>
                <a:t>Analytics</a:t>
              </a:r>
              <a:endParaRPr lang="en-US" sz="1200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5236" y="3970582"/>
            <a:ext cx="1686609" cy="925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8" name="Picture 107" descr="Person-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962" y="2343150"/>
            <a:ext cx="199268" cy="3972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8"/>
          <a:srcRect t="1961" b="1"/>
          <a:stretch/>
        </p:blipFill>
        <p:spPr>
          <a:xfrm>
            <a:off x="6610274" y="1456135"/>
            <a:ext cx="1882777" cy="1153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 descr="Person-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177" y="3816429"/>
            <a:ext cx="199268" cy="397207"/>
          </a:xfrm>
          <a:prstGeom prst="rect">
            <a:avLst/>
          </a:prstGeom>
        </p:spPr>
      </p:pic>
      <p:pic>
        <p:nvPicPr>
          <p:cNvPr id="60" name="Picture 59" descr="Person-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297" y="4446127"/>
            <a:ext cx="199268" cy="397207"/>
          </a:xfrm>
          <a:prstGeom prst="rect">
            <a:avLst/>
          </a:prstGeom>
        </p:spPr>
      </p:pic>
      <p:sp>
        <p:nvSpPr>
          <p:cNvPr id="62" name="Rectangle 61"/>
          <p:cNvSpPr/>
          <p:nvPr/>
        </p:nvSpPr>
        <p:spPr>
          <a:xfrm>
            <a:off x="6465874" y="903768"/>
            <a:ext cx="2182422" cy="4572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Real-Time Visualization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51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769" y="909632"/>
            <a:ext cx="5502031" cy="399523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Situation: Major Asset Manager Needs Better and Faster Insight for Price Discovery</a:t>
            </a:r>
          </a:p>
          <a:p>
            <a:pPr lvl="1"/>
            <a:r>
              <a:rPr lang="en-US" dirty="0" smtClean="0"/>
              <a:t>Which trades are slipping? How close to target are we for participation rates? How can we adjust our trading in the market now?</a:t>
            </a:r>
          </a:p>
          <a:p>
            <a:r>
              <a:rPr lang="en-US" dirty="0" smtClean="0"/>
              <a:t>Problem: How Make Informed Real-Time Decisions?</a:t>
            </a:r>
          </a:p>
          <a:p>
            <a:pPr lvl="1"/>
            <a:r>
              <a:rPr lang="en-US" dirty="0" smtClean="0"/>
              <a:t>Need real-time and historical trading analytics to put intraday trading strategy adjustments in the proper context</a:t>
            </a:r>
          </a:p>
          <a:p>
            <a:r>
              <a:rPr lang="en-US" dirty="0" smtClean="0"/>
              <a:t>Solution: TIBCO StreamBase, LiveView, and Spotfire</a:t>
            </a:r>
          </a:p>
          <a:p>
            <a:pPr lvl="1"/>
            <a:r>
              <a:rPr lang="en-US" dirty="0" smtClean="0"/>
              <a:t>Firm deployed visualization and analytics for traders &amp; portfolio managers to assess real-time and historical trade performance at once.</a:t>
            </a:r>
          </a:p>
          <a:p>
            <a:r>
              <a:rPr lang="en-US" dirty="0" smtClean="0"/>
              <a:t>Impact: Improved Intraday Adaptability of Trading Strategies</a:t>
            </a:r>
          </a:p>
          <a:p>
            <a:pPr lvl="1"/>
            <a:r>
              <a:rPr lang="en-US" dirty="0" smtClean="0"/>
              <a:t>Solution helps allow traders and PM’s understand where their trade performance is going, and adjust trading strategies during the day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Intelligent Price Discovery in Asset Management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6244" y="3773388"/>
            <a:ext cx="2905556" cy="12388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 smtClean="0">
                <a:solidFill>
                  <a:srgbClr val="222222"/>
                </a:solidFill>
              </a:rPr>
              <a:t>“We can analyze everything that impacts trade performance, and adjust to it on the fly.”</a:t>
            </a:r>
          </a:p>
          <a:p>
            <a:endParaRPr lang="en-US" sz="1600" dirty="0">
              <a:solidFill>
                <a:srgbClr val="222222"/>
              </a:solidFill>
            </a:endParaRPr>
          </a:p>
          <a:p>
            <a:pPr algn="r"/>
            <a:r>
              <a:rPr lang="en-US" sz="1100" i="1" dirty="0" smtClean="0">
                <a:solidFill>
                  <a:srgbClr val="222222"/>
                </a:solidFill>
              </a:rPr>
              <a:t>-  </a:t>
            </a:r>
            <a:r>
              <a:rPr lang="en-US" sz="1100" i="1" dirty="0">
                <a:solidFill>
                  <a:srgbClr val="222222"/>
                </a:solidFill>
              </a:rPr>
              <a:t>H</a:t>
            </a:r>
            <a:r>
              <a:rPr lang="en-US" sz="1100" i="1" dirty="0" smtClean="0">
                <a:solidFill>
                  <a:srgbClr val="222222"/>
                </a:solidFill>
              </a:rPr>
              <a:t>ead of IT, Asset Management</a:t>
            </a:r>
            <a:endParaRPr lang="en-US" sz="1050" i="1" dirty="0" smtClean="0">
              <a:solidFill>
                <a:srgbClr val="22222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14005" t="15014" r="18008" b="3399"/>
          <a:stretch/>
        </p:blipFill>
        <p:spPr>
          <a:xfrm>
            <a:off x="66244" y="780272"/>
            <a:ext cx="2905556" cy="143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11" y="2082928"/>
            <a:ext cx="2294889" cy="156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88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3276601" y="1904273"/>
            <a:ext cx="2438399" cy="1067527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5513" t="15475" r="5751" b="15425"/>
          <a:stretch/>
        </p:blipFill>
        <p:spPr>
          <a:xfrm>
            <a:off x="71952" y="1543050"/>
            <a:ext cx="1909248" cy="391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670450"/>
            <a:ext cx="1676400" cy="301351"/>
          </a:xfrm>
          <a:prstGeom prst="rect">
            <a:avLst/>
          </a:prstGeom>
        </p:spPr>
      </p:pic>
      <p:cxnSp>
        <p:nvCxnSpPr>
          <p:cNvPr id="162" name="Straight Arrow Connector 161"/>
          <p:cNvCxnSpPr/>
          <p:nvPr/>
        </p:nvCxnSpPr>
        <p:spPr>
          <a:xfrm flipV="1">
            <a:off x="4572002" y="3002638"/>
            <a:ext cx="0" cy="369215"/>
          </a:xfrm>
          <a:prstGeom prst="straightConnector1">
            <a:avLst/>
          </a:prstGeom>
          <a:ln w="9525" cap="rnd" cmpd="sng">
            <a:solidFill>
              <a:srgbClr val="4F81BD"/>
            </a:solidFill>
            <a:miter lim="800000"/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8" name="Rectangle 347"/>
          <p:cNvSpPr/>
          <p:nvPr/>
        </p:nvSpPr>
        <p:spPr>
          <a:xfrm>
            <a:off x="6400800" y="885393"/>
            <a:ext cx="1828801" cy="12972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25" name="Rectangle 224"/>
          <p:cNvSpPr/>
          <p:nvPr/>
        </p:nvSpPr>
        <p:spPr>
          <a:xfrm>
            <a:off x="3276601" y="800100"/>
            <a:ext cx="2438399" cy="971550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US" dirty="0"/>
          </a:p>
        </p:txBody>
      </p:sp>
      <p:sp>
        <p:nvSpPr>
          <p:cNvPr id="228" name="TextBox 227"/>
          <p:cNvSpPr txBox="1"/>
          <p:nvPr/>
        </p:nvSpPr>
        <p:spPr>
          <a:xfrm>
            <a:off x="3385042" y="831757"/>
            <a:ext cx="2286000" cy="33854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600" dirty="0" smtClean="0"/>
              <a:t>Event Processing</a:t>
            </a:r>
            <a:endParaRPr lang="en-US" sz="1600" dirty="0"/>
          </a:p>
        </p:txBody>
      </p:sp>
      <p:pic>
        <p:nvPicPr>
          <p:cNvPr id="314" name="Picture 313" descr="Person-Gre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1317294"/>
            <a:ext cx="199268" cy="397207"/>
          </a:xfrm>
          <a:prstGeom prst="rect">
            <a:avLst/>
          </a:prstGeom>
        </p:spPr>
      </p:pic>
      <p:pic>
        <p:nvPicPr>
          <p:cNvPr id="322" name="Picture 321" descr="Person-Gre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932" y="1657350"/>
            <a:ext cx="199268" cy="397207"/>
          </a:xfrm>
          <a:prstGeom prst="rect">
            <a:avLst/>
          </a:prstGeom>
        </p:spPr>
      </p:pic>
      <p:pic>
        <p:nvPicPr>
          <p:cNvPr id="324" name="Picture 323" descr="Person-Gre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732" y="1200150"/>
            <a:ext cx="199268" cy="397207"/>
          </a:xfrm>
          <a:prstGeom prst="rect">
            <a:avLst/>
          </a:prstGeom>
        </p:spPr>
      </p:pic>
      <p:cxnSp>
        <p:nvCxnSpPr>
          <p:cNvPr id="333" name="Straight Arrow Connector 332"/>
          <p:cNvCxnSpPr/>
          <p:nvPr/>
        </p:nvCxnSpPr>
        <p:spPr>
          <a:xfrm>
            <a:off x="5715000" y="2457450"/>
            <a:ext cx="1752600" cy="114300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1" name="TextBox 350"/>
          <p:cNvSpPr txBox="1"/>
          <p:nvPr/>
        </p:nvSpPr>
        <p:spPr>
          <a:xfrm>
            <a:off x="6900338" y="872717"/>
            <a:ext cx="695862" cy="261598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100" dirty="0" smtClean="0"/>
              <a:t>.NET GUI</a:t>
            </a:r>
            <a:endParaRPr lang="en-US" sz="1100" dirty="0"/>
          </a:p>
        </p:txBody>
      </p:sp>
      <p:cxnSp>
        <p:nvCxnSpPr>
          <p:cNvPr id="361" name="Straight Arrow Connector 360"/>
          <p:cNvCxnSpPr/>
          <p:nvPr/>
        </p:nvCxnSpPr>
        <p:spPr>
          <a:xfrm flipV="1">
            <a:off x="5715000" y="1946904"/>
            <a:ext cx="609600" cy="453396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headEnd type="arrow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8" name="Rectangular Callout 367"/>
          <p:cNvSpPr/>
          <p:nvPr/>
        </p:nvSpPr>
        <p:spPr>
          <a:xfrm>
            <a:off x="8001001" y="2228850"/>
            <a:ext cx="1143000" cy="457200"/>
          </a:xfrm>
          <a:prstGeom prst="wedgeRectCallout">
            <a:avLst>
              <a:gd name="adj1" fmla="val -26601"/>
              <a:gd name="adj2" fmla="val -2343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050" dirty="0" smtClean="0"/>
              <a:t>Traders &amp; Portfolio Managers</a:t>
            </a:r>
            <a:endParaRPr lang="en-US" sz="1050" dirty="0"/>
          </a:p>
        </p:txBody>
      </p:sp>
      <p:pic>
        <p:nvPicPr>
          <p:cNvPr id="370" name="Picture 369" descr="Person-Gre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400300"/>
            <a:ext cx="199268" cy="397207"/>
          </a:xfrm>
          <a:prstGeom prst="rect">
            <a:avLst/>
          </a:prstGeom>
        </p:spPr>
      </p:pic>
      <p:pic>
        <p:nvPicPr>
          <p:cNvPr id="405" name="Picture 404" descr="Emai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514600"/>
            <a:ext cx="261748" cy="265714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7" cstate="print">
            <a:alphaModFix amt="12000"/>
          </a:blip>
          <a:srcRect r="10370"/>
          <a:stretch/>
        </p:blipFill>
        <p:spPr>
          <a:xfrm>
            <a:off x="6400799" y="1118254"/>
            <a:ext cx="1828800" cy="1087114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6757154" y="2857500"/>
            <a:ext cx="520427" cy="261598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1100" dirty="0" smtClean="0"/>
              <a:t>Alerts</a:t>
            </a:r>
            <a:endParaRPr lang="en-US" sz="1100" dirty="0"/>
          </a:p>
        </p:txBody>
      </p:sp>
      <p:sp>
        <p:nvSpPr>
          <p:cNvPr id="125" name="Rectangle 124"/>
          <p:cNvSpPr/>
          <p:nvPr/>
        </p:nvSpPr>
        <p:spPr>
          <a:xfrm>
            <a:off x="3653367" y="1236133"/>
            <a:ext cx="1684867" cy="3429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200" dirty="0" smtClean="0"/>
              <a:t>Trading Analytics</a:t>
            </a:r>
            <a:endParaRPr lang="en-US" sz="12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 smtClean="0"/>
              <a:t>Reference Architecture: Intelligent Price Discovery</a:t>
            </a:r>
            <a:endParaRPr lang="en-US" sz="1900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1428751"/>
            <a:ext cx="1752600" cy="430887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Proprietary .NET User Interface</a:t>
            </a:r>
            <a:endParaRPr lang="en-US" sz="1100" i="1" dirty="0"/>
          </a:p>
        </p:txBody>
      </p:sp>
      <p:sp>
        <p:nvSpPr>
          <p:cNvPr id="151" name="Right Arrow 150"/>
          <p:cNvSpPr/>
          <p:nvPr/>
        </p:nvSpPr>
        <p:spPr>
          <a:xfrm>
            <a:off x="1905000" y="857250"/>
            <a:ext cx="9906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FIX</a:t>
            </a:r>
            <a:endParaRPr lang="en-US" sz="1100" dirty="0"/>
          </a:p>
        </p:txBody>
      </p:sp>
      <p:sp>
        <p:nvSpPr>
          <p:cNvPr id="152" name="Right Arrow 151"/>
          <p:cNvSpPr/>
          <p:nvPr/>
        </p:nvSpPr>
        <p:spPr>
          <a:xfrm>
            <a:off x="1905000" y="1371600"/>
            <a:ext cx="9906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FIX</a:t>
            </a:r>
          </a:p>
        </p:txBody>
      </p:sp>
      <p:sp>
        <p:nvSpPr>
          <p:cNvPr id="153" name="Right Arrow 152"/>
          <p:cNvSpPr/>
          <p:nvPr/>
        </p:nvSpPr>
        <p:spPr>
          <a:xfrm>
            <a:off x="1905000" y="1885950"/>
            <a:ext cx="9906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MQ</a:t>
            </a:r>
            <a:endParaRPr lang="en-US" sz="1100" dirty="0"/>
          </a:p>
        </p:txBody>
      </p:sp>
      <p:sp>
        <p:nvSpPr>
          <p:cNvPr id="174" name="Rectangle 173"/>
          <p:cNvSpPr/>
          <p:nvPr/>
        </p:nvSpPr>
        <p:spPr>
          <a:xfrm>
            <a:off x="3653367" y="2397457"/>
            <a:ext cx="1684868" cy="3429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sz="1200" dirty="0" smtClean="0"/>
              <a:t>Aggregation</a:t>
            </a:r>
            <a:endParaRPr lang="en-US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77088" y="3337986"/>
            <a:ext cx="2895600" cy="1682455"/>
            <a:chOff x="4724400" y="4450644"/>
            <a:chExt cx="2895600" cy="2243272"/>
          </a:xfrm>
        </p:grpSpPr>
        <p:sp>
          <p:nvSpPr>
            <p:cNvPr id="161" name="Rectangle 160"/>
            <p:cNvSpPr/>
            <p:nvPr/>
          </p:nvSpPr>
          <p:spPr>
            <a:xfrm>
              <a:off x="4724400" y="4495800"/>
              <a:ext cx="2895600" cy="21336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747712" y="6324600"/>
              <a:ext cx="184642" cy="369316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467377" y="4450644"/>
              <a:ext cx="1524000" cy="36931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200" dirty="0" smtClean="0"/>
                <a:t>EMS</a:t>
              </a:r>
              <a:endParaRPr lang="en-US" sz="1200" dirty="0"/>
            </a:p>
          </p:txBody>
        </p:sp>
      </p:grpSp>
      <p:sp>
        <p:nvSpPr>
          <p:cNvPr id="78" name="Right Arrow 77"/>
          <p:cNvSpPr/>
          <p:nvPr/>
        </p:nvSpPr>
        <p:spPr>
          <a:xfrm>
            <a:off x="1905000" y="2400300"/>
            <a:ext cx="990600" cy="400050"/>
          </a:xfrm>
          <a:prstGeom prst="rightArrow">
            <a:avLst/>
          </a:prstGeom>
          <a:ln w="12700" cmpd="sng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DBMS</a:t>
            </a:r>
            <a:endParaRPr lang="en-US" sz="1100" dirty="0"/>
          </a:p>
        </p:txBody>
      </p:sp>
      <p:pic>
        <p:nvPicPr>
          <p:cNvPr id="107" name="Picture 106" descr="Person-Gre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332" y="2746044"/>
            <a:ext cx="199268" cy="397207"/>
          </a:xfrm>
          <a:prstGeom prst="rect">
            <a:avLst/>
          </a:prstGeom>
        </p:spPr>
      </p:pic>
      <p:pic>
        <p:nvPicPr>
          <p:cNvPr id="108" name="Picture 107" descr="Person-Grey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2343150"/>
            <a:ext cx="199268" cy="3972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/>
          <a:srcRect l="10465" r="10109"/>
          <a:stretch/>
        </p:blipFill>
        <p:spPr>
          <a:xfrm>
            <a:off x="152401" y="854052"/>
            <a:ext cx="1734965" cy="460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05688" y="3600450"/>
            <a:ext cx="2449285" cy="1257300"/>
          </a:xfrm>
          <a:prstGeom prst="rect">
            <a:avLst/>
          </a:prstGeom>
        </p:spPr>
      </p:pic>
      <p:cxnSp>
        <p:nvCxnSpPr>
          <p:cNvPr id="68" name="Straight Arrow Connector 67"/>
          <p:cNvCxnSpPr/>
          <p:nvPr/>
        </p:nvCxnSpPr>
        <p:spPr>
          <a:xfrm flipV="1">
            <a:off x="5791200" y="2289804"/>
            <a:ext cx="1060282" cy="1082046"/>
          </a:xfrm>
          <a:prstGeom prst="straightConnector1">
            <a:avLst/>
          </a:prstGeom>
          <a:ln w="9525" cap="rnd" cmpd="sng">
            <a:solidFill>
              <a:schemeClr val="tx2">
                <a:lumMod val="40000"/>
                <a:lumOff val="60000"/>
              </a:schemeClr>
            </a:solidFill>
            <a:miter lim="800000"/>
            <a:headEnd type="arrow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/>
          <a:srcRect l="14005" t="15014" r="18008" b="3399"/>
          <a:stretch/>
        </p:blipFill>
        <p:spPr>
          <a:xfrm>
            <a:off x="6400801" y="1257300"/>
            <a:ext cx="1828800" cy="90038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3385042" y="1942795"/>
            <a:ext cx="2286000" cy="338542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600" dirty="0" smtClean="0"/>
              <a:t>Real-Time Analytics</a:t>
            </a:r>
            <a:endParaRPr lang="en-US" sz="1600" dirty="0"/>
          </a:p>
        </p:txBody>
      </p:sp>
      <p:pic>
        <p:nvPicPr>
          <p:cNvPr id="20" name="Picture 19" descr="Screen Shot 2013-03-08 at 6.23.40 P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057400"/>
            <a:ext cx="774700" cy="403356"/>
          </a:xfrm>
          <a:prstGeom prst="rect">
            <a:avLst/>
          </a:prstGeom>
        </p:spPr>
      </p:pic>
      <p:grpSp>
        <p:nvGrpSpPr>
          <p:cNvPr id="80" name="Group 79"/>
          <p:cNvGrpSpPr/>
          <p:nvPr/>
        </p:nvGrpSpPr>
        <p:grpSpPr>
          <a:xfrm>
            <a:off x="381000" y="3341910"/>
            <a:ext cx="2514600" cy="1678529"/>
            <a:chOff x="4724400" y="4455878"/>
            <a:chExt cx="2895600" cy="2238038"/>
          </a:xfrm>
        </p:grpSpPr>
        <p:sp>
          <p:nvSpPr>
            <p:cNvPr id="81" name="Rectangle 80"/>
            <p:cNvSpPr/>
            <p:nvPr/>
          </p:nvSpPr>
          <p:spPr>
            <a:xfrm>
              <a:off x="4724400" y="4495800"/>
              <a:ext cx="2895600" cy="21336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747712" y="6324600"/>
              <a:ext cx="212618" cy="369316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056650" y="4455878"/>
              <a:ext cx="2133600" cy="36931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200" dirty="0" smtClean="0"/>
                <a:t>OMS</a:t>
              </a:r>
              <a:endParaRPr lang="en-US" sz="1200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0" y="3689858"/>
            <a:ext cx="1790700" cy="1196784"/>
          </a:xfrm>
          <a:prstGeom prst="rect">
            <a:avLst/>
          </a:prstGeom>
        </p:spPr>
      </p:pic>
      <p:cxnSp>
        <p:nvCxnSpPr>
          <p:cNvPr id="85" name="Straight Arrow Connector 84"/>
          <p:cNvCxnSpPr/>
          <p:nvPr/>
        </p:nvCxnSpPr>
        <p:spPr>
          <a:xfrm flipH="1">
            <a:off x="2743200" y="4171950"/>
            <a:ext cx="609600" cy="0"/>
          </a:xfrm>
          <a:prstGeom prst="straightConnector1">
            <a:avLst/>
          </a:prstGeom>
          <a:ln w="9525" cap="rnd" cmpd="sng">
            <a:solidFill>
              <a:srgbClr val="4F81BD"/>
            </a:solidFill>
            <a:miter lim="800000"/>
            <a:headEnd type="arrow" w="lg" len="med"/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400801" y="3341910"/>
            <a:ext cx="2438399" cy="1678531"/>
            <a:chOff x="4724400" y="4455876"/>
            <a:chExt cx="2895600" cy="2238040"/>
          </a:xfrm>
        </p:grpSpPr>
        <p:sp>
          <p:nvSpPr>
            <p:cNvPr id="52" name="Rectangle 51"/>
            <p:cNvSpPr/>
            <p:nvPr/>
          </p:nvSpPr>
          <p:spPr>
            <a:xfrm>
              <a:off x="4724400" y="4495800"/>
              <a:ext cx="2895600" cy="21336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91428" tIns="45714" rIns="91428" bIns="45714"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7712" y="6324600"/>
              <a:ext cx="184642" cy="369316"/>
            </a:xfrm>
            <a:prstGeom prst="rect">
              <a:avLst/>
            </a:prstGeom>
            <a:noFill/>
          </p:spPr>
          <p:txBody>
            <a:bodyPr wrap="none" lIns="91428" tIns="45714" rIns="91428" bIns="45714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6751" y="4455876"/>
              <a:ext cx="2186130" cy="369316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/>
              <a:r>
                <a:rPr lang="en-US" sz="1200" dirty="0" smtClean="0"/>
                <a:t>Historical Analytics</a:t>
              </a:r>
              <a:endParaRPr lang="en-US" sz="1200" dirty="0"/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2781" y="3618897"/>
            <a:ext cx="1883283" cy="12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34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62990" y="2801286"/>
            <a:ext cx="8003930" cy="35174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Need for Intelligent Trading</a:t>
            </a:r>
          </a:p>
          <a:p>
            <a:r>
              <a:rPr lang="en-US" smtClean="0"/>
              <a:t>The Challenges to Address</a:t>
            </a:r>
          </a:p>
          <a:p>
            <a:r>
              <a:rPr lang="en-US" smtClean="0"/>
              <a:t>The Value of the Platform</a:t>
            </a:r>
          </a:p>
          <a:p>
            <a:r>
              <a:rPr lang="en-US" smtClean="0"/>
              <a:t>Big Data in Motion and its Application to Trading</a:t>
            </a:r>
          </a:p>
          <a:p>
            <a:r>
              <a:rPr lang="en-US" smtClean="0"/>
              <a:t>A Modern Architecture for Intelligent Trading</a:t>
            </a:r>
          </a:p>
          <a:p>
            <a:r>
              <a:rPr lang="en-US" smtClean="0"/>
              <a:t>Wrap up and Q&amp;A</a:t>
            </a:r>
            <a:endParaRPr lang="en-US" dirty="0"/>
          </a:p>
        </p:txBody>
      </p:sp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03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Qan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51" y="470037"/>
            <a:ext cx="2493098" cy="41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42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66" y="1304671"/>
            <a:ext cx="247177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White Paper:  “An Architecture for Intelligent Trading”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51AF78-6EB5-FA4D-A95D-06EA91231F2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Copyright 2000-2013 TIBCO Software Inc.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Learn More at the TIBCO Booth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835" y="3344421"/>
            <a:ext cx="2171129" cy="9549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175" y="1612783"/>
            <a:ext cx="248354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060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0397" y="1124631"/>
            <a:ext cx="2988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388D8"/>
                </a:solidFill>
                <a:latin typeface="Helvetica"/>
                <a:cs typeface="Helvetica"/>
              </a:rPr>
              <a:t>Thank You</a:t>
            </a:r>
          </a:p>
          <a:p>
            <a:endParaRPr lang="en-US" sz="2800" b="1" dirty="0" smtClean="0">
              <a:solidFill>
                <a:srgbClr val="1388D8"/>
              </a:solidFill>
              <a:latin typeface="Helvetica"/>
              <a:cs typeface="Helvetica"/>
            </a:endParaRP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730397" y="1762124"/>
            <a:ext cx="2550160" cy="106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Alessandro </a:t>
            </a: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Petroni</a:t>
            </a:r>
            <a:endParaRPr lang="en-US" sz="1600" dirty="0" smtClean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7150" indent="0">
              <a:buNone/>
            </a:pPr>
            <a:r>
              <a:rPr lang="en-US" sz="16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TIBCO Software</a:t>
            </a:r>
          </a:p>
          <a:p>
            <a:pPr marL="57150" indent="0">
              <a:buNone/>
            </a:pPr>
            <a:r>
              <a:rPr lang="en-US" sz="16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apetroni</a:t>
            </a:r>
            <a:r>
              <a:rPr lang="en-US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@tibco.com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34355" y="2881015"/>
            <a:ext cx="4898198" cy="2058615"/>
            <a:chOff x="460884" y="3034061"/>
            <a:chExt cx="4898198" cy="2058615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2337654" y="3202369"/>
              <a:ext cx="296920" cy="645020"/>
            </a:xfrm>
            <a:prstGeom prst="line">
              <a:avLst/>
            </a:prstGeom>
            <a:ln w="76200" cmpd="sng">
              <a:solidFill>
                <a:srgbClr val="1C73C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601181" y="3213447"/>
              <a:ext cx="1933232" cy="1347864"/>
            </a:xfrm>
            <a:prstGeom prst="line">
              <a:avLst/>
            </a:prstGeom>
            <a:ln w="76200" cmpd="sng">
              <a:solidFill>
                <a:srgbClr val="1C73C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174157" y="3057358"/>
              <a:ext cx="1360256" cy="1522591"/>
            </a:xfrm>
            <a:prstGeom prst="line">
              <a:avLst/>
            </a:prstGeom>
            <a:ln w="76200" cmpd="sng">
              <a:solidFill>
                <a:srgbClr val="1C73C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628655" y="3213447"/>
              <a:ext cx="905758" cy="1345392"/>
            </a:xfrm>
            <a:prstGeom prst="line">
              <a:avLst/>
            </a:prstGeom>
            <a:ln w="76200" cmpd="sng">
              <a:solidFill>
                <a:srgbClr val="1C73C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736290" y="3034061"/>
              <a:ext cx="448556" cy="813328"/>
            </a:xfrm>
            <a:prstGeom prst="line">
              <a:avLst/>
            </a:prstGeom>
            <a:ln w="76200" cmpd="sng">
              <a:solidFill>
                <a:srgbClr val="1C73C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076020" y="3208789"/>
              <a:ext cx="576752" cy="638600"/>
            </a:xfrm>
            <a:prstGeom prst="line">
              <a:avLst/>
            </a:prstGeom>
            <a:ln w="76200" cmpd="sng">
              <a:solidFill>
                <a:srgbClr val="1C73C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60884" y="3720277"/>
              <a:ext cx="3229003" cy="646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rgbClr val="1C73CD"/>
                  </a:solidFill>
                  <a:effectLst/>
                  <a:latin typeface="Courier New"/>
                  <a:cs typeface="Courier New"/>
                </a:rPr>
                <a:t>intelligent</a:t>
              </a:r>
              <a:endParaRPr lang="en-US" sz="3600" dirty="0">
                <a:solidFill>
                  <a:srgbClr val="1C73CD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74334" y="4105120"/>
              <a:ext cx="322900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1C73CD"/>
                  </a:solidFill>
                  <a:effectLst/>
                  <a:latin typeface="Courier New"/>
                  <a:cs typeface="Courier New"/>
                </a:rPr>
                <a:t>trading</a:t>
              </a:r>
              <a:endParaRPr lang="en-US" sz="3200" dirty="0">
                <a:solidFill>
                  <a:srgbClr val="1C73CD"/>
                </a:solidFill>
                <a:effectLst/>
                <a:latin typeface="Courier New"/>
                <a:cs typeface="Courier New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130079" y="4261682"/>
              <a:ext cx="3229003" cy="8309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b="1" dirty="0" smtClean="0">
                  <a:solidFill>
                    <a:srgbClr val="1C73CD"/>
                  </a:solidFill>
                  <a:effectLst/>
                  <a:latin typeface="Courier New"/>
                  <a:cs typeface="Courier New"/>
                </a:rPr>
                <a:t>summit</a:t>
              </a:r>
              <a:endParaRPr lang="en-US" sz="4800" b="1" dirty="0">
                <a:solidFill>
                  <a:srgbClr val="1C73CD"/>
                </a:solidFill>
                <a:effectLst/>
                <a:latin typeface="Courier New"/>
                <a:cs typeface="Courier New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45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2990" y="925244"/>
            <a:ext cx="8003930" cy="35174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Need for Intelligent Trading</a:t>
            </a:r>
          </a:p>
          <a:p>
            <a:r>
              <a:rPr lang="en-US" dirty="0" smtClean="0"/>
              <a:t>The Challenges to Address</a:t>
            </a:r>
          </a:p>
          <a:p>
            <a:r>
              <a:rPr lang="en-US" dirty="0" smtClean="0"/>
              <a:t>The Value of the Platform</a:t>
            </a:r>
          </a:p>
          <a:p>
            <a:r>
              <a:rPr lang="en-US" dirty="0" smtClean="0"/>
              <a:t>Big Data in Motion and its Application to Trading</a:t>
            </a:r>
          </a:p>
          <a:p>
            <a:r>
              <a:rPr lang="en-US" dirty="0" smtClean="0"/>
              <a:t>A Modern Architecture for Intelligent Trading</a:t>
            </a:r>
          </a:p>
          <a:p>
            <a:r>
              <a:rPr lang="en-US" dirty="0" smtClean="0"/>
              <a:t>Wrap up and Q&amp;A</a:t>
            </a:r>
            <a:endParaRPr lang="en-US" dirty="0"/>
          </a:p>
        </p:txBody>
      </p:sp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82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07" y="1439598"/>
            <a:ext cx="84836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“In the past 10 years, </a:t>
            </a:r>
            <a:r>
              <a:rPr lang="en-US" sz="2400" b="1" dirty="0">
                <a:solidFill>
                  <a:srgbClr val="C1D82F"/>
                </a:solidFill>
                <a:latin typeface="Helvetica"/>
                <a:cs typeface="Helvetica"/>
              </a:rPr>
              <a:t>automated trading 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has risen </a:t>
            </a:r>
            <a:r>
              <a:rPr lang="en-US" sz="2400" b="1" dirty="0" smtClean="0">
                <a:solidFill>
                  <a:srgbClr val="C1D82F"/>
                </a:solidFill>
                <a:latin typeface="Helvetica"/>
                <a:cs typeface="Helvetica"/>
              </a:rPr>
              <a:t>from </a:t>
            </a:r>
            <a:r>
              <a:rPr lang="en-US" sz="2400" b="1" dirty="0">
                <a:solidFill>
                  <a:srgbClr val="C1D82F"/>
                </a:solidFill>
                <a:latin typeface="Helvetica"/>
                <a:cs typeface="Helvetica"/>
              </a:rPr>
              <a:t>5% to over 80% 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of all trades done each year.  The ROI of </a:t>
            </a:r>
            <a:r>
              <a:rPr lang="en-US" sz="2400" b="1" dirty="0" smtClean="0">
                <a:solidFill>
                  <a:srgbClr val="C1D82F"/>
                </a:solidFill>
                <a:latin typeface="Helvetica"/>
                <a:cs typeface="Helvetica"/>
              </a:rPr>
              <a:t>intelligent automation</a:t>
            </a:r>
            <a:r>
              <a:rPr lang="en-US" sz="2400" dirty="0" smtClean="0">
                <a:solidFill>
                  <a:srgbClr val="C1D82F"/>
                </a:solidFill>
                <a:latin typeface="Helvetica"/>
                <a:cs typeface="Helvetica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on Wall Street cannot be computed – it’s worth </a:t>
            </a:r>
            <a:r>
              <a:rPr lang="en-US" sz="2400" b="1" dirty="0">
                <a:solidFill>
                  <a:srgbClr val="C1D82F"/>
                </a:solidFill>
                <a:latin typeface="Helvetica"/>
                <a:cs typeface="Helvetica"/>
              </a:rPr>
              <a:t>billions</a:t>
            </a:r>
            <a:r>
              <a:rPr lang="en-US" sz="2400" dirty="0" smtClean="0">
                <a:solidFill>
                  <a:srgbClr val="E6EFAC"/>
                </a:solidFill>
                <a:latin typeface="Helvetica"/>
                <a:cs typeface="Helvetica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and is a matter of </a:t>
            </a:r>
            <a:r>
              <a:rPr lang="en-US" sz="2400" b="1" dirty="0">
                <a:solidFill>
                  <a:srgbClr val="C1D82F"/>
                </a:solidFill>
                <a:latin typeface="Helvetica"/>
                <a:cs typeface="Helvetica"/>
              </a:rPr>
              <a:t>survival</a:t>
            </a:r>
            <a:r>
              <a:rPr lang="en-US" sz="2400" dirty="0" smtClean="0">
                <a:solidFill>
                  <a:schemeClr val="bg1"/>
                </a:solidFill>
                <a:latin typeface="Helvetica"/>
                <a:cs typeface="Helvetica"/>
              </a:rPr>
              <a:t>.”</a:t>
            </a:r>
          </a:p>
          <a:p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r"/>
            <a:r>
              <a:rPr lang="en-US" i="1" dirty="0" smtClean="0">
                <a:solidFill>
                  <a:schemeClr val="bg1"/>
                </a:solidFill>
                <a:latin typeface="Helvetica"/>
                <a:cs typeface="Helvetica"/>
              </a:rPr>
              <a:t>- Head of trading, top tier broker dealer</a:t>
            </a:r>
          </a:p>
          <a:p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3917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45323" y="1285614"/>
            <a:ext cx="8003930" cy="35174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Need for Intelligent Trading</a:t>
            </a:r>
          </a:p>
          <a:p>
            <a:r>
              <a:rPr lang="en-US" dirty="0" smtClean="0"/>
              <a:t>The Challenges to Address</a:t>
            </a:r>
          </a:p>
          <a:p>
            <a:r>
              <a:rPr lang="en-US" dirty="0" smtClean="0"/>
              <a:t>The Value of the Platform</a:t>
            </a:r>
          </a:p>
          <a:p>
            <a:r>
              <a:rPr lang="en-US" dirty="0" smtClean="0"/>
              <a:t>Big Data in Motion and its Application to Trading</a:t>
            </a:r>
          </a:p>
          <a:p>
            <a:r>
              <a:rPr lang="en-US" dirty="0" smtClean="0"/>
              <a:t>A Modern Architecture for Intelligent Trading</a:t>
            </a:r>
          </a:p>
          <a:p>
            <a:r>
              <a:rPr lang="en-US" dirty="0" smtClean="0"/>
              <a:t>Wrap up and Q&amp;A</a:t>
            </a:r>
            <a:endParaRPr lang="en-US" dirty="0"/>
          </a:p>
        </p:txBody>
      </p:sp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03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3" cstate="print"/>
          <a:srcRect l="4825"/>
          <a:stretch>
            <a:fillRect/>
          </a:stretch>
        </p:blipFill>
        <p:spPr>
          <a:xfrm>
            <a:off x="-39735" y="12363"/>
            <a:ext cx="9200444" cy="51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30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57251" y="1004972"/>
            <a:ext cx="7445374" cy="3481439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2400" dirty="0" smtClean="0">
                <a:solidFill>
                  <a:srgbClr val="FFFFFF"/>
                </a:solidFill>
                <a:effectLst/>
                <a:latin typeface="Helvetica"/>
                <a:cs typeface="Helvetica"/>
              </a:rPr>
              <a:t>“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T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he 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ability to capture the </a:t>
            </a:r>
            <a:r>
              <a:rPr lang="en-US" sz="2400" dirty="0">
                <a:solidFill>
                  <a:schemeClr val="accent6"/>
                </a:solidFill>
                <a:latin typeface="Helvetica"/>
                <a:cs typeface="Helvetica"/>
              </a:rPr>
              <a:t>right information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 at the </a:t>
            </a:r>
            <a:r>
              <a:rPr lang="en-US" sz="2400" dirty="0">
                <a:solidFill>
                  <a:schemeClr val="accent6"/>
                </a:solidFill>
                <a:latin typeface="Helvetica"/>
                <a:cs typeface="Helvetica"/>
              </a:rPr>
              <a:t>right time 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and </a:t>
            </a:r>
            <a:r>
              <a:rPr lang="en-US" sz="2400" dirty="0">
                <a:solidFill>
                  <a:srgbClr val="C1D82F"/>
                </a:solidFill>
                <a:latin typeface="Helvetica"/>
                <a:cs typeface="Helvetica"/>
              </a:rPr>
              <a:t>act</a:t>
            </a:r>
            <a:r>
              <a:rPr lang="en-US" sz="2400" dirty="0">
                <a:solidFill>
                  <a:srgbClr val="FFFFFF"/>
                </a:solidFill>
                <a:latin typeface="Helvetica"/>
                <a:cs typeface="Helvetica"/>
              </a:rPr>
              <a:t> on it preemptively for a competitive 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advantage” – that’s the </a:t>
            </a:r>
            <a:r>
              <a:rPr lang="en-US" sz="2400" dirty="0" smtClean="0">
                <a:solidFill>
                  <a:srgbClr val="C1D82F"/>
                </a:solidFill>
                <a:latin typeface="Helvetica"/>
                <a:cs typeface="Helvetica"/>
              </a:rPr>
              <a:t>Two-Second Advantage</a:t>
            </a:r>
            <a:r>
              <a:rPr lang="en-US" sz="2400" dirty="0" smtClean="0">
                <a:solidFill>
                  <a:srgbClr val="FFFFFF"/>
                </a:solidFill>
                <a:latin typeface="Helvetica"/>
                <a:cs typeface="Helvetica"/>
              </a:rPr>
              <a:t>.</a:t>
            </a:r>
            <a:endParaRPr lang="en-US" sz="2400" dirty="0">
              <a:solidFill>
                <a:srgbClr val="FFFFFF"/>
              </a:solidFill>
              <a:effectLst/>
              <a:latin typeface="Helvetica"/>
              <a:cs typeface="Helvetica"/>
            </a:endParaRPr>
          </a:p>
          <a:p>
            <a:pPr marL="0" lvl="1" indent="0">
              <a:buNone/>
            </a:pPr>
            <a:endParaRPr lang="en-US" dirty="0">
              <a:solidFill>
                <a:srgbClr val="FFFFFF"/>
              </a:solidFill>
              <a:effectLst/>
              <a:latin typeface="Helvetica"/>
              <a:cs typeface="Helvetica"/>
            </a:endParaRPr>
          </a:p>
          <a:p>
            <a:pPr marL="0" lvl="1" indent="0" algn="r">
              <a:buNone/>
            </a:pPr>
            <a:r>
              <a:rPr lang="en-US" sz="2000" i="1" dirty="0">
                <a:solidFill>
                  <a:srgbClr val="FFFFFF"/>
                </a:solidFill>
                <a:effectLst/>
                <a:latin typeface="Helvetica"/>
                <a:cs typeface="Helvetica"/>
              </a:rPr>
              <a:t>– Vivek Ranadivé</a:t>
            </a:r>
            <a:r>
              <a:rPr lang="en-US" sz="2000" i="1" dirty="0" smtClean="0">
                <a:solidFill>
                  <a:srgbClr val="FFFFFF"/>
                </a:solidFill>
                <a:effectLst/>
                <a:latin typeface="Helvetica"/>
                <a:cs typeface="Helvetica"/>
              </a:rPr>
              <a:t>, TIBCO </a:t>
            </a:r>
            <a:r>
              <a:rPr lang="en-US" sz="2000" i="1" dirty="0">
                <a:solidFill>
                  <a:srgbClr val="FFFFFF"/>
                </a:solidFill>
                <a:effectLst/>
                <a:latin typeface="Helvetica"/>
                <a:cs typeface="Helvetica"/>
              </a:rPr>
              <a:t>Founder and CEO</a:t>
            </a:r>
            <a:endParaRPr lang="en-US" sz="1400" i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2760131"/>
            <a:ext cx="1186466" cy="17841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0143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2990" y="1663828"/>
            <a:ext cx="8003930" cy="35174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5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Need for Intelligent Trading</a:t>
            </a:r>
          </a:p>
          <a:p>
            <a:r>
              <a:rPr lang="en-US" dirty="0" smtClean="0"/>
              <a:t>The Challenges to Address</a:t>
            </a:r>
          </a:p>
          <a:p>
            <a:r>
              <a:rPr lang="en-US" dirty="0" smtClean="0"/>
              <a:t>The Value of the Platform</a:t>
            </a:r>
          </a:p>
          <a:p>
            <a:r>
              <a:rPr lang="en-US" dirty="0" smtClean="0"/>
              <a:t>Big Data in Motion and its Application to Trading</a:t>
            </a:r>
          </a:p>
          <a:p>
            <a:r>
              <a:rPr lang="en-US" dirty="0" smtClean="0"/>
              <a:t>A Modern Architecture for Intelligent Trading</a:t>
            </a:r>
          </a:p>
          <a:p>
            <a:r>
              <a:rPr lang="en-US" dirty="0" smtClean="0"/>
              <a:t>Wrap up and Q&amp;A</a:t>
            </a:r>
            <a:endParaRPr lang="en-US" dirty="0"/>
          </a:p>
        </p:txBody>
      </p:sp>
      <p:sp>
        <p:nvSpPr>
          <p:cNvPr id="1843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49CD6A-92A8-7146-AF3B-CEC3B1BF38C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43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mtClean="0"/>
              <a:t>© Copyright 2000-2013 TIBCO Software Inc.</a:t>
            </a:r>
            <a:endParaRPr lang="en-US"/>
          </a:p>
        </p:txBody>
      </p:sp>
      <p:sp>
        <p:nvSpPr>
          <p:cNvPr id="1843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03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857251" y="1270000"/>
            <a:ext cx="7445374" cy="3216411"/>
          </a:xfrm>
        </p:spPr>
        <p:txBody>
          <a:bodyPr/>
          <a:lstStyle/>
          <a:p>
            <a:pPr algn="l"/>
            <a:r>
              <a:rPr lang="en-US" sz="2800" dirty="0"/>
              <a:t>“Business value doesn’t come from building faster applications; it comes from </a:t>
            </a:r>
            <a:r>
              <a:rPr lang="en-US" sz="2800" i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building applications faster</a:t>
            </a:r>
            <a:r>
              <a:rPr lang="en-US" sz="2800" dirty="0"/>
              <a:t>.</a:t>
            </a:r>
            <a:r>
              <a:rPr lang="en-US" sz="2800" dirty="0" smtClean="0"/>
              <a:t>”</a:t>
            </a:r>
          </a:p>
          <a:p>
            <a:pPr algn="l"/>
            <a:endParaRPr lang="en-US" sz="2800" dirty="0"/>
          </a:p>
          <a:p>
            <a:pPr algn="r">
              <a:spcBef>
                <a:spcPct val="30000"/>
              </a:spcBef>
              <a:defRPr/>
            </a:pPr>
            <a:r>
              <a:rPr lang="en-US" sz="1800" i="1" dirty="0" smtClean="0"/>
              <a:t>- </a:t>
            </a:r>
            <a:r>
              <a:rPr lang="en-US" sz="1800" i="1" dirty="0"/>
              <a:t>Head of algorithmic trading, top-tier broker </a:t>
            </a:r>
            <a:r>
              <a:rPr lang="en-US" sz="1800" i="1" dirty="0" smtClean="0"/>
              <a:t>dealer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6458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BCO_Corporate_Template_NEW">
  <a:themeElements>
    <a:clrScheme name="Custom 1">
      <a:dk1>
        <a:srgbClr val="444444"/>
      </a:dk1>
      <a:lt1>
        <a:sysClr val="window" lastClr="FFFFFF"/>
      </a:lt1>
      <a:dk2>
        <a:srgbClr val="1388D8"/>
      </a:dk2>
      <a:lt2>
        <a:srgbClr val="FFFFFF"/>
      </a:lt2>
      <a:accent1>
        <a:srgbClr val="1388D8"/>
      </a:accent1>
      <a:accent2>
        <a:srgbClr val="B51783"/>
      </a:accent2>
      <a:accent3>
        <a:srgbClr val="FF671B"/>
      </a:accent3>
      <a:accent4>
        <a:srgbClr val="CF0A2C"/>
      </a:accent4>
      <a:accent5>
        <a:srgbClr val="00B3E3"/>
      </a:accent5>
      <a:accent6>
        <a:srgbClr val="C1D82F"/>
      </a:accent6>
      <a:hlink>
        <a:srgbClr val="1388D8"/>
      </a:hlink>
      <a:folHlink>
        <a:srgbClr val="B517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TIBCO_Corporate_Template_NEW.pot</Template>
  <TotalTime>16908</TotalTime>
  <Words>1172</Words>
  <Application>Microsoft Office PowerPoint</Application>
  <PresentationFormat>화면 슬라이드 쇼(16:9)</PresentationFormat>
  <Paragraphs>248</Paragraphs>
  <Slides>26</Slides>
  <Notes>26</Notes>
  <HiddenSlides>0</HiddenSlides>
  <MMClips>0</MMClips>
  <ScaleCrop>false</ScaleCrop>
  <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26</vt:i4>
      </vt:variant>
    </vt:vector>
  </HeadingPairs>
  <TitlesOfParts>
    <vt:vector size="29" baseType="lpstr">
      <vt:lpstr>TIBCO_Corporate_Template_NEW</vt:lpstr>
      <vt:lpstr>Custom Design</vt:lpstr>
      <vt:lpstr>1_Custom Design</vt:lpstr>
      <vt:lpstr>PowerPoint 프레젠테이션</vt:lpstr>
      <vt:lpstr>Agenda</vt:lpstr>
      <vt:lpstr>Agenda</vt:lpstr>
      <vt:lpstr>PowerPoint 프레젠테이션</vt:lpstr>
      <vt:lpstr>Agenda</vt:lpstr>
      <vt:lpstr>PowerPoint 프레젠테이션</vt:lpstr>
      <vt:lpstr>PowerPoint 프레젠테이션</vt:lpstr>
      <vt:lpstr>Agenda</vt:lpstr>
      <vt:lpstr>PowerPoint 프레젠테이션</vt:lpstr>
      <vt:lpstr>PowerPoint 프레젠테이션</vt:lpstr>
      <vt:lpstr>Event Driven Enterprise</vt:lpstr>
      <vt:lpstr>Analyze…Adjust…Deploy…Repeat</vt:lpstr>
      <vt:lpstr>Agenda</vt:lpstr>
      <vt:lpstr>PowerPoint 프레젠테이션</vt:lpstr>
      <vt:lpstr>Agenda</vt:lpstr>
      <vt:lpstr>PowerPoint 프레젠테이션</vt:lpstr>
      <vt:lpstr>PowerPoint 프레젠테이션</vt:lpstr>
      <vt:lpstr>PowerPoint 프레젠테이션</vt:lpstr>
      <vt:lpstr>Real-Time Monitoring &amp; Fraud Detection</vt:lpstr>
      <vt:lpstr>Reference Architecture: Monitoring &amp; Fraud Detection</vt:lpstr>
      <vt:lpstr>Intelligent Price Discovery in Asset Management</vt:lpstr>
      <vt:lpstr>Reference Architecture: Intelligent Price Discovery</vt:lpstr>
      <vt:lpstr>Agenda</vt:lpstr>
      <vt:lpstr>PowerPoint 프레젠테이션</vt:lpstr>
      <vt:lpstr>Learn More at the TIBCO Booth</vt:lpstr>
      <vt:lpstr>Thank You</vt:lpstr>
    </vt:vector>
  </TitlesOfParts>
  <Company>TIBCO Software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TIBCO Software</dc:creator>
  <cp:lastModifiedBy>황현미</cp:lastModifiedBy>
  <cp:revision>350</cp:revision>
  <dcterms:created xsi:type="dcterms:W3CDTF">2013-12-04T18:38:51Z</dcterms:created>
  <dcterms:modified xsi:type="dcterms:W3CDTF">2014-06-04T19:34:48Z</dcterms:modified>
</cp:coreProperties>
</file>