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  <p:sldMasterId id="2147484347" r:id="rId2"/>
  </p:sldMasterIdLst>
  <p:notesMasterIdLst>
    <p:notesMasterId r:id="rId16"/>
  </p:notesMasterIdLst>
  <p:handoutMasterIdLst>
    <p:handoutMasterId r:id="rId17"/>
  </p:handoutMasterIdLst>
  <p:sldIdLst>
    <p:sldId id="1217" r:id="rId3"/>
    <p:sldId id="1155" r:id="rId4"/>
    <p:sldId id="1180" r:id="rId5"/>
    <p:sldId id="1146" r:id="rId6"/>
    <p:sldId id="1187" r:id="rId7"/>
    <p:sldId id="1159" r:id="rId8"/>
    <p:sldId id="1163" r:id="rId9"/>
    <p:sldId id="1178" r:id="rId10"/>
    <p:sldId id="1196" r:id="rId11"/>
    <p:sldId id="1197" r:id="rId12"/>
    <p:sldId id="1198" r:id="rId13"/>
    <p:sldId id="1168" r:id="rId14"/>
    <p:sldId id="1216" r:id="rId15"/>
  </p:sldIdLst>
  <p:sldSz cx="9906000" cy="6858000" type="A4"/>
  <p:notesSz cx="6735763" cy="9866313"/>
  <p:embeddedFontLst>
    <p:embeddedFont>
      <p:font typeface="Wingdings 3" pitchFamily="18" charset="2"/>
      <p:regular r:id="rId18"/>
    </p:embeddedFont>
    <p:embeddedFont>
      <p:font typeface="Tahoma" pitchFamily="34" charset="0"/>
      <p:regular r:id="rId19"/>
      <p:bold r:id="rId20"/>
    </p:embeddedFont>
    <p:embeddedFont>
      <p:font typeface="Segoe UI Black" pitchFamily="34" charset="0"/>
      <p:bold r:id="rId21"/>
      <p:boldItalic r:id="rId22"/>
    </p:embeddedFont>
    <p:embeddedFont>
      <p:font typeface="나눔바른고딕" pitchFamily="50" charset="-127"/>
      <p:regular r:id="rId23"/>
      <p:bold r:id="rId24"/>
    </p:embeddedFont>
    <p:embeddedFont>
      <p:font typeface="Book Antiqua" pitchFamily="18" charset="0"/>
      <p:regular r:id="rId25"/>
      <p:bold r:id="rId26"/>
      <p:italic r:id="rId27"/>
      <p:boldItalic r:id="rId28"/>
    </p:embeddedFont>
    <p:embeddedFont>
      <p:font typeface="나눔고딕" pitchFamily="50" charset="-127"/>
      <p:regular r:id="rId29"/>
      <p:bold r:id="rId30"/>
    </p:embeddedFont>
    <p:embeddedFont>
      <p:font typeface="Arial Narrow" pitchFamily="34" charset="0"/>
      <p:regular r:id="rId31"/>
      <p:bold r:id="rId32"/>
      <p:italic r:id="rId33"/>
      <p:boldItalic r:id="rId34"/>
    </p:embeddedFont>
    <p:embeddedFont>
      <p:font typeface="맑은 고딕" pitchFamily="50" charset="-127"/>
      <p:regular r:id="rId35"/>
      <p:bold r:id="rId36"/>
    </p:embeddedFont>
    <p:embeddedFont>
      <p:font typeface="가는각진제목체" pitchFamily="18" charset="-127"/>
      <p:regular r:id="rId37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5pPr>
    <a:lvl6pPr marL="2286000" algn="l" defTabSz="914400" rtl="0" eaLnBrk="1" latinLnBrk="1" hangingPunct="1"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6pPr>
    <a:lvl7pPr marL="2743200" algn="l" defTabSz="914400" rtl="0" eaLnBrk="1" latinLnBrk="1" hangingPunct="1"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7pPr>
    <a:lvl8pPr marL="3200400" algn="l" defTabSz="914400" rtl="0" eaLnBrk="1" latinLnBrk="1" hangingPunct="1"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8pPr>
    <a:lvl9pPr marL="3657600" algn="l" defTabSz="914400" rtl="0" eaLnBrk="1" latinLnBrk="1" hangingPunct="1">
      <a:defRPr sz="1200" b="1" kern="1200">
        <a:solidFill>
          <a:srgbClr val="FFFFFF"/>
        </a:solidFill>
        <a:latin typeface="Book Antiqua" pitchFamily="18" charset="0"/>
        <a:ea typeface="가는각진제목체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99A8"/>
    <a:srgbClr val="AFCFD4"/>
    <a:srgbClr val="00B0F0"/>
    <a:srgbClr val="2942F7"/>
    <a:srgbClr val="FF0000"/>
    <a:srgbClr val="F5F38B"/>
    <a:srgbClr val="0000CC"/>
    <a:srgbClr val="4F3AEA"/>
    <a:srgbClr val="C1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1" autoAdjust="0"/>
    <p:restoredTop sz="98820" autoAdjust="0"/>
  </p:normalViewPr>
  <p:slideViewPr>
    <p:cSldViewPr snapToGrid="0">
      <p:cViewPr varScale="1">
        <p:scale>
          <a:sx n="60" d="100"/>
          <a:sy n="60" d="100"/>
        </p:scale>
        <p:origin x="-516" y="-64"/>
      </p:cViewPr>
      <p:guideLst>
        <p:guide orient="horz" pos="490"/>
        <p:guide orient="horz" pos="1619"/>
        <p:guide orient="horz" pos="2446"/>
        <p:guide orient="horz" pos="2452"/>
        <p:guide orient="horz" pos="637"/>
        <p:guide pos="484"/>
        <p:guide pos="5980"/>
        <p:guide pos="439"/>
        <p:guide pos="345"/>
        <p:guide pos="263"/>
        <p:guide pos="5646"/>
        <p:guide pos="449"/>
        <p:guide pos="5827"/>
      </p:guideLst>
    </p:cSldViewPr>
  </p:slideViewPr>
  <p:outlineViewPr>
    <p:cViewPr>
      <p:scale>
        <a:sx n="33" d="100"/>
        <a:sy n="33" d="100"/>
      </p:scale>
      <p:origin x="24" y="72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6460"/>
    </p:cViewPr>
  </p:sorterViewPr>
  <p:notesViewPr>
    <p:cSldViewPr snapToGrid="0">
      <p:cViewPr varScale="1">
        <p:scale>
          <a:sx n="71" d="100"/>
          <a:sy n="71" d="100"/>
        </p:scale>
        <p:origin x="-2256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33896-EE66-48B7-A45B-32E4D33768EA}" type="datetimeFigureOut">
              <a:rPr lang="ko-KR" altLang="en-US" smtClean="0"/>
              <a:pPr/>
              <a:t>2016-07-07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7BB88-5C90-429E-A4CB-9207976F25A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6616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8050" latinLnBrk="1">
              <a:buFontTx/>
              <a:buNone/>
              <a:defRPr kumimoji="1" b="0">
                <a:solidFill>
                  <a:schemeClr val="tx1"/>
                </a:solidFill>
                <a:latin typeface="가는각진제목체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 latinLnBrk="1">
              <a:buFontTx/>
              <a:buNone/>
              <a:defRPr kumimoji="1" b="0">
                <a:solidFill>
                  <a:schemeClr val="tx1"/>
                </a:solidFill>
                <a:latin typeface="가는각진제목체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8050" latinLnBrk="1">
              <a:buFontTx/>
              <a:buNone/>
              <a:defRPr kumimoji="1" b="0">
                <a:solidFill>
                  <a:schemeClr val="tx1"/>
                </a:solidFill>
                <a:latin typeface="가는각진제목체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 latinLnBrk="1">
              <a:buFontTx/>
              <a:buNone/>
              <a:defRPr kumimoji="1" b="0">
                <a:solidFill>
                  <a:schemeClr val="tx1"/>
                </a:solidFill>
                <a:latin typeface="가는각진제목체" pitchFamily="18" charset="-127"/>
                <a:cs typeface="Arial" charset="0"/>
              </a:defRPr>
            </a:lvl1pPr>
          </a:lstStyle>
          <a:p>
            <a:pPr>
              <a:defRPr/>
            </a:pPr>
            <a:fld id="{399CFDB9-3AE9-43A9-B2A7-B2722886D05C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759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4291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289300"/>
            <a:ext cx="9486900" cy="282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3201" y="6194425"/>
            <a:ext cx="970279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60325" indent="-60325" eaLnBrk="0" hangingPunct="0">
              <a:defRPr/>
            </a:pPr>
            <a:r>
              <a:rPr lang="en-GB" altLang="ko-KR" sz="800" b="0" baseline="0" dirty="0" smtClean="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GB" altLang="ko-KR" sz="800" b="0" dirty="0" err="1" smtClean="0">
                <a:solidFill>
                  <a:schemeClr val="tx1"/>
                </a:solidFill>
                <a:cs typeface="Arial" charset="0"/>
              </a:rPr>
              <a:t>Alfin</a:t>
            </a:r>
            <a:r>
              <a:rPr lang="en-GB" altLang="ko-KR" sz="8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ko-KR" sz="800" b="0" dirty="0" err="1" smtClean="0">
                <a:solidFill>
                  <a:schemeClr val="tx1"/>
                </a:solidFill>
                <a:cs typeface="Arial" charset="0"/>
              </a:rPr>
              <a:t>inc.</a:t>
            </a:r>
            <a:r>
              <a:rPr lang="en-GB" altLang="ko-KR" sz="800" b="0" dirty="0" smtClean="0">
                <a:solidFill>
                  <a:schemeClr val="tx1"/>
                </a:solidFill>
                <a:cs typeface="Arial" charset="0"/>
              </a:rPr>
              <a:t> 2016. All rights reserved. </a:t>
            </a:r>
          </a:p>
          <a:p>
            <a:pPr marL="60325" indent="-60325" eaLnBrk="0" hangingPunct="0">
              <a:defRPr/>
            </a:pPr>
            <a:r>
              <a:rPr lang="en-GB" altLang="ko-KR" sz="800" b="0" dirty="0" smtClean="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GB" altLang="ko-KR" sz="800" dirty="0" smtClean="0">
                <a:solidFill>
                  <a:schemeClr val="tx1"/>
                </a:solidFill>
                <a:cs typeface="Arial" charset="0"/>
              </a:rPr>
              <a:t>Confidential and proprietary</a:t>
            </a:r>
            <a:r>
              <a:rPr lang="en-GB" altLang="ko-KR" sz="8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17513" y="2314575"/>
            <a:ext cx="5764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390525" y="5383213"/>
            <a:ext cx="19716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031" tIns="45512" rIns="91031" bIns="45512" anchor="b">
            <a:spAutoFit/>
          </a:bodyPr>
          <a:lstStyle/>
          <a:p>
            <a:pPr defTabSz="912813" eaLnBrk="0" hangingPunct="0">
              <a:defRPr/>
            </a:pPr>
            <a:r>
              <a:rPr lang="en-GB" altLang="ko-KR" sz="1600" b="0" dirty="0">
                <a:solidFill>
                  <a:schemeClr val="bg1"/>
                </a:solidFill>
                <a:cs typeface="Arial" charset="0"/>
              </a:rPr>
              <a:t>Every customer</a:t>
            </a:r>
          </a:p>
          <a:p>
            <a:pPr defTabSz="912813" eaLnBrk="0" hangingPunct="0">
              <a:defRPr/>
            </a:pPr>
            <a:r>
              <a:rPr lang="en-GB" altLang="ko-KR" sz="1600" b="0" dirty="0">
                <a:solidFill>
                  <a:schemeClr val="bg1"/>
                </a:solidFill>
                <a:cs typeface="Arial" charset="0"/>
              </a:rPr>
              <a:t>Is </a:t>
            </a:r>
            <a:r>
              <a:rPr lang="en-GB" altLang="ko-KR" sz="1600" dirty="0">
                <a:solidFill>
                  <a:schemeClr val="bg1"/>
                </a:solidFill>
                <a:cs typeface="Arial" charset="0"/>
              </a:rPr>
              <a:t>unique.</a:t>
            </a:r>
            <a:endParaRPr lang="it-IT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13463" y="3316288"/>
            <a:ext cx="34464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031" tIns="45512" rIns="91031" bIns="45512" anchor="b">
            <a:spAutoFit/>
          </a:bodyPr>
          <a:lstStyle/>
          <a:p>
            <a:pPr algn="r" defTabSz="912813" eaLnBrk="0" hangingPunct="0">
              <a:defRPr/>
            </a:pPr>
            <a:r>
              <a:rPr lang="en-GB" altLang="ko-KR" sz="1600" b="0" dirty="0">
                <a:solidFill>
                  <a:schemeClr val="bg1"/>
                </a:solidFill>
                <a:cs typeface="Arial" charset="0"/>
              </a:rPr>
              <a:t>Do you have the </a:t>
            </a:r>
            <a:r>
              <a:rPr lang="en-GB" altLang="ko-KR" sz="1600" dirty="0">
                <a:solidFill>
                  <a:schemeClr val="bg1"/>
                </a:solidFill>
                <a:cs typeface="Arial" charset="0"/>
              </a:rPr>
              <a:t>right tools</a:t>
            </a:r>
            <a:endParaRPr lang="en-GB" altLang="ko-KR" sz="1600" b="0" dirty="0">
              <a:solidFill>
                <a:schemeClr val="bg1"/>
              </a:solidFill>
              <a:cs typeface="Arial" charset="0"/>
            </a:endParaRPr>
          </a:p>
          <a:p>
            <a:pPr algn="r" defTabSz="912813" eaLnBrk="0" hangingPunct="0">
              <a:defRPr/>
            </a:pPr>
            <a:r>
              <a:rPr lang="en-GB" altLang="ko-KR" sz="1600" b="0" dirty="0">
                <a:solidFill>
                  <a:schemeClr val="bg1"/>
                </a:solidFill>
                <a:cs typeface="Arial" charset="0"/>
              </a:rPr>
              <a:t>To </a:t>
            </a:r>
            <a:r>
              <a:rPr lang="en-GB" altLang="ko-KR" sz="1600" dirty="0">
                <a:solidFill>
                  <a:schemeClr val="bg1"/>
                </a:solidFill>
                <a:cs typeface="Arial" charset="0"/>
              </a:rPr>
              <a:t>see the difference</a:t>
            </a:r>
            <a:r>
              <a:rPr lang="en-GB" altLang="ko-KR" sz="1600" b="0" dirty="0">
                <a:solidFill>
                  <a:schemeClr val="bg1"/>
                </a:solidFill>
                <a:cs typeface="Arial" charset="0"/>
              </a:rPr>
              <a:t>?</a:t>
            </a:r>
            <a:endParaRPr lang="it-IT" sz="16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392863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33AC-0CC0-4B07-A43E-E255AE56B8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7513" y="931375"/>
            <a:ext cx="8007350" cy="1012825"/>
          </a:xfrm>
        </p:spPr>
        <p:txBody>
          <a:bodyPr anchor="b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GB" altLang="ko-KR" dirty="0"/>
              <a:t>Click to edit Master 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7513" y="1956121"/>
            <a:ext cx="8007350" cy="330003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b="0"/>
            </a:lvl1pPr>
          </a:lstStyle>
          <a:p>
            <a:r>
              <a:rPr lang="en-GB" altLang="ko-KR" dirty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152400"/>
            <a:ext cx="8420100" cy="6016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7A20-0051-4E59-B56D-44F994DB0F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+mn-lt"/>
                <a:ea typeface="가는각진제목체" pitchFamily="18" charset="-127"/>
              </a:defRPr>
            </a:lvl1pPr>
          </a:lstStyle>
          <a:p>
            <a:pPr>
              <a:defRPr/>
            </a:pPr>
            <a:fld id="{33CC252B-9C0E-448F-B76F-E27EE4125D70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254910" y="170824"/>
            <a:ext cx="2401557" cy="4923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0" dirty="0" smtClean="0">
                <a:solidFill>
                  <a:srgbClr val="2699A8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http://www.alfinlab.com</a:t>
            </a:r>
            <a:endParaRPr lang="ko-KR" altLang="en-US" sz="1200" b="1" i="0" dirty="0">
              <a:solidFill>
                <a:srgbClr val="2699A8"/>
              </a:solidFill>
              <a:latin typeface="Segoe UI Black" pitchFamily="34" charset="0"/>
              <a:cs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45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213" y="792163"/>
            <a:ext cx="9075737" cy="5178425"/>
          </a:xfrm>
        </p:spPr>
        <p:txBody>
          <a:bodyPr/>
          <a:lstStyle>
            <a:lvl1pPr>
              <a:defRPr sz="1600" b="1" i="0" baseline="0">
                <a:latin typeface="+mn-lt"/>
                <a:ea typeface="가는각진제목체" pitchFamily="18" charset="-127"/>
              </a:defRPr>
            </a:lvl1pPr>
            <a:lvl2pPr>
              <a:buSzPct val="100000"/>
              <a:defRPr sz="1400" baseline="0">
                <a:latin typeface="+mn-lt"/>
                <a:ea typeface="가는각진제목체" pitchFamily="18" charset="-127"/>
              </a:defRPr>
            </a:lvl2pPr>
            <a:lvl3pPr>
              <a:defRPr sz="1200" baseline="0">
                <a:latin typeface="Arial Narrow" pitchFamily="34" charset="0"/>
                <a:ea typeface="가는각진제목체" pitchFamily="18" charset="-127"/>
              </a:defRPr>
            </a:lvl3pPr>
            <a:lvl4pPr>
              <a:defRPr sz="1200" baseline="0">
                <a:latin typeface="Arial Narrow" pitchFamily="34" charset="0"/>
                <a:ea typeface="가는각진제목체" pitchFamily="18" charset="-127"/>
              </a:defRPr>
            </a:lvl4pPr>
            <a:lvl5pPr marL="1171575" indent="-185738">
              <a:defRPr sz="1200" baseline="0">
                <a:latin typeface="Arial Narrow" pitchFamily="34" charset="0"/>
                <a:ea typeface="가는각진제목체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+mn-lt"/>
                <a:ea typeface="가는각진제목체" pitchFamily="18" charset="-127"/>
              </a:defRPr>
            </a:lvl1pPr>
          </a:lstStyle>
          <a:p>
            <a:pPr>
              <a:defRPr/>
            </a:pPr>
            <a:fld id="{33CC252B-9C0E-448F-B76F-E27EE4125D70}" type="slidenum">
              <a:rPr lang="en-US" altLang="ko-KR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5F5F5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417514" y="188640"/>
            <a:ext cx="91074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ko-KR" altLang="en-US" sz="2400" kern="0" dirty="0">
              <a:solidFill>
                <a:srgbClr val="015CAE"/>
              </a:solidFill>
              <a:latin typeface="Arial Narrow" pitchFamily="34" charset="0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17514" y="173668"/>
            <a:ext cx="9107487" cy="601663"/>
          </a:xfrm>
        </p:spPr>
        <p:txBody>
          <a:bodyPr/>
          <a:lstStyle>
            <a:lvl1pPr>
              <a:defRPr sz="2400" baseline="0">
                <a:latin typeface="Arial Narrow" pitchFamily="34" charset="0"/>
                <a:ea typeface="가는각진제목체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691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213" y="792163"/>
            <a:ext cx="9075737" cy="5178425"/>
          </a:xfrm>
        </p:spPr>
        <p:txBody>
          <a:bodyPr/>
          <a:lstStyle>
            <a:lvl1pPr>
              <a:defRPr sz="1600" b="1" i="0" baseline="0">
                <a:latin typeface="+mn-lt"/>
                <a:ea typeface="가는각진제목체" pitchFamily="18" charset="-127"/>
              </a:defRPr>
            </a:lvl1pPr>
            <a:lvl2pPr>
              <a:buSzPct val="100000"/>
              <a:defRPr sz="1400" baseline="0">
                <a:latin typeface="+mn-lt"/>
                <a:ea typeface="가는각진제목체" pitchFamily="18" charset="-127"/>
              </a:defRPr>
            </a:lvl2pPr>
            <a:lvl3pPr>
              <a:defRPr sz="1200" baseline="0">
                <a:latin typeface="Arial Narrow" pitchFamily="34" charset="0"/>
                <a:ea typeface="가는각진제목체" pitchFamily="18" charset="-127"/>
              </a:defRPr>
            </a:lvl3pPr>
            <a:lvl4pPr>
              <a:defRPr sz="1200" baseline="0">
                <a:latin typeface="Arial Narrow" pitchFamily="34" charset="0"/>
                <a:ea typeface="가는각진제목체" pitchFamily="18" charset="-127"/>
              </a:defRPr>
            </a:lvl4pPr>
            <a:lvl5pPr marL="1171575" indent="-185738">
              <a:defRPr sz="1200" baseline="0">
                <a:latin typeface="Arial Narrow" pitchFamily="34" charset="0"/>
                <a:ea typeface="가는각진제목체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+mn-lt"/>
                <a:ea typeface="가는각진제목체" pitchFamily="18" charset="-127"/>
              </a:defRPr>
            </a:lvl1pPr>
          </a:lstStyle>
          <a:p>
            <a:pPr>
              <a:defRPr/>
            </a:pPr>
            <a:fld id="{33CC252B-9C0E-448F-B76F-E27EE4125D70}" type="slidenum">
              <a:rPr lang="en-US" altLang="ko-KR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5F5F5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417514" y="188640"/>
            <a:ext cx="91074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ko-KR" altLang="en-US" sz="2400" kern="0" dirty="0">
              <a:solidFill>
                <a:srgbClr val="015CAE"/>
              </a:solidFill>
              <a:latin typeface="Arial Narrow" pitchFamily="34" charset="0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17514" y="173668"/>
            <a:ext cx="9107487" cy="601663"/>
          </a:xfrm>
        </p:spPr>
        <p:txBody>
          <a:bodyPr/>
          <a:lstStyle>
            <a:lvl1pPr>
              <a:defRPr sz="2400" baseline="0">
                <a:latin typeface="Arial Narrow" pitchFamily="34" charset="0"/>
                <a:ea typeface="가는각진제목체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691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213" y="792163"/>
            <a:ext cx="9075737" cy="5178425"/>
          </a:xfrm>
        </p:spPr>
        <p:txBody>
          <a:bodyPr/>
          <a:lstStyle>
            <a:lvl1pPr>
              <a:defRPr sz="1600" b="1" i="0" baseline="0">
                <a:latin typeface="+mn-lt"/>
                <a:ea typeface="가는각진제목체" pitchFamily="18" charset="-127"/>
              </a:defRPr>
            </a:lvl1pPr>
            <a:lvl2pPr>
              <a:buSzPct val="100000"/>
              <a:defRPr sz="1400" baseline="0">
                <a:latin typeface="+mn-lt"/>
                <a:ea typeface="가는각진제목체" pitchFamily="18" charset="-127"/>
              </a:defRPr>
            </a:lvl2pPr>
            <a:lvl3pPr>
              <a:defRPr sz="1200" baseline="0">
                <a:latin typeface="Arial Narrow" pitchFamily="34" charset="0"/>
                <a:ea typeface="가는각진제목체" pitchFamily="18" charset="-127"/>
              </a:defRPr>
            </a:lvl3pPr>
            <a:lvl4pPr>
              <a:defRPr sz="1200" baseline="0">
                <a:latin typeface="Arial Narrow" pitchFamily="34" charset="0"/>
                <a:ea typeface="가는각진제목체" pitchFamily="18" charset="-127"/>
              </a:defRPr>
            </a:lvl4pPr>
            <a:lvl5pPr marL="1171575" indent="-185738">
              <a:defRPr sz="1200" baseline="0">
                <a:latin typeface="Arial Narrow" pitchFamily="34" charset="0"/>
                <a:ea typeface="가는각진제목체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+mn-lt"/>
                <a:ea typeface="가는각진제목체" pitchFamily="18" charset="-127"/>
              </a:defRPr>
            </a:lvl1pPr>
          </a:lstStyle>
          <a:p>
            <a:pPr>
              <a:defRPr/>
            </a:pPr>
            <a:fld id="{33CC252B-9C0E-448F-B76F-E27EE4125D70}" type="slidenum">
              <a:rPr lang="en-US" altLang="ko-KR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5F5F5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417514" y="188640"/>
            <a:ext cx="91074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ko-KR" altLang="en-US" sz="2400" kern="0" dirty="0">
              <a:solidFill>
                <a:srgbClr val="015CAE"/>
              </a:solidFill>
              <a:latin typeface="Arial Narrow" pitchFamily="34" charset="0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17514" y="173668"/>
            <a:ext cx="9107487" cy="601663"/>
          </a:xfrm>
        </p:spPr>
        <p:txBody>
          <a:bodyPr/>
          <a:lstStyle>
            <a:lvl1pPr>
              <a:defRPr sz="2400" baseline="0">
                <a:latin typeface="Arial Narrow" pitchFamily="34" charset="0"/>
                <a:ea typeface="가는각진제목체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691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754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427788"/>
            <a:ext cx="990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marL="109538" indent="-109538" algn="ctr" eaLnBrk="0" hangingPunct="0">
              <a:defRPr/>
            </a:pPr>
            <a:r>
              <a:rPr lang="en-GB" altLang="ko-KR" sz="600" b="0" dirty="0" err="1" smtClean="0">
                <a:solidFill>
                  <a:schemeClr val="tx1"/>
                </a:solidFill>
                <a:cs typeface="Arial" charset="0"/>
              </a:rPr>
              <a:t>Alfin</a:t>
            </a:r>
            <a:r>
              <a:rPr lang="en-GB" altLang="ko-KR" sz="6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ko-KR" sz="600" b="0" dirty="0" err="1" smtClean="0">
                <a:solidFill>
                  <a:schemeClr val="tx1"/>
                </a:solidFill>
                <a:cs typeface="Arial" charset="0"/>
              </a:rPr>
              <a:t>inc.</a:t>
            </a:r>
            <a:r>
              <a:rPr lang="en-GB" altLang="ko-KR" sz="600" b="0" dirty="0" smtClean="0">
                <a:solidFill>
                  <a:schemeClr val="tx1"/>
                </a:solidFill>
                <a:cs typeface="Arial" charset="0"/>
              </a:rPr>
              <a:t> 2016 All rights reserved</a:t>
            </a:r>
            <a:r>
              <a:rPr lang="en-GB" altLang="ko-KR" sz="600" b="0" dirty="0">
                <a:solidFill>
                  <a:schemeClr val="tx1"/>
                </a:solidFill>
                <a:cs typeface="Arial" charset="0"/>
              </a:rPr>
              <a:t>.</a:t>
            </a:r>
            <a:br>
              <a:rPr lang="en-GB" altLang="ko-KR" sz="600" b="0" dirty="0">
                <a:solidFill>
                  <a:schemeClr val="tx1"/>
                </a:solidFill>
                <a:cs typeface="Arial" charset="0"/>
              </a:rPr>
            </a:br>
            <a:r>
              <a:rPr lang="en-GB" altLang="ko-KR" sz="600" dirty="0" smtClean="0">
                <a:solidFill>
                  <a:schemeClr val="tx1"/>
                </a:solidFill>
                <a:cs typeface="Arial" charset="0"/>
              </a:rPr>
              <a:t>Confidential and proprietary</a:t>
            </a:r>
            <a:r>
              <a:rPr lang="en-GB" altLang="ko-KR" sz="6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152400"/>
            <a:ext cx="84201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792163"/>
            <a:ext cx="9075737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dirty="0" smtClean="0"/>
              <a:t>Click to edit Master text styles</a:t>
            </a:r>
          </a:p>
          <a:p>
            <a:pPr lvl="1"/>
            <a:r>
              <a:rPr lang="en-GB" altLang="ko-KR" dirty="0" smtClean="0"/>
              <a:t>Second level</a:t>
            </a:r>
          </a:p>
          <a:p>
            <a:pPr lvl="2"/>
            <a:r>
              <a:rPr lang="en-GB" altLang="ko-KR" dirty="0" smtClean="0"/>
              <a:t>Third level</a:t>
            </a:r>
          </a:p>
          <a:p>
            <a:pPr lvl="3"/>
            <a:r>
              <a:rPr lang="en-GB" altLang="ko-KR" dirty="0" smtClean="0"/>
              <a:t>Fourth level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17513" y="787400"/>
            <a:ext cx="9070975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6800" y="6399213"/>
            <a:ext cx="2311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b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92E6B58-6E88-4DEE-98D6-35D25E455A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7" descr="single_apple_small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16981" y="6357938"/>
            <a:ext cx="4810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4" y="6267027"/>
            <a:ext cx="695897" cy="52192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54910" y="170824"/>
            <a:ext cx="2401557" cy="4923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0" dirty="0" smtClean="0">
                <a:solidFill>
                  <a:srgbClr val="2699A8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http://www.alfinlab.com</a:t>
            </a:r>
            <a:endParaRPr lang="ko-KR" altLang="en-US" sz="1200" b="1" i="0" dirty="0">
              <a:solidFill>
                <a:srgbClr val="2699A8"/>
              </a:solidFill>
              <a:latin typeface="Segoe UI Black" pitchFamily="34" charset="0"/>
              <a:cs typeface="Segoe UI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299" r:id="rId2"/>
    <p:sldLayoutId id="2147484321" r:id="rId3"/>
    <p:sldLayoutId id="2147484342" r:id="rId4"/>
    <p:sldLayoutId id="2147484344" r:id="rId5"/>
    <p:sldLayoutId id="2147484345" r:id="rId6"/>
    <p:sldLayoutId id="2147484346" r:id="rId7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Arial Narrow" pitchFamily="34" charset="0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Book Antiqua" pitchFamily="18" charset="0"/>
          <a:ea typeface="가는각진제목체" pitchFamily="18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Book Antiqua" pitchFamily="18" charset="0"/>
          <a:ea typeface="가는각진제목체" pitchFamily="18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Book Antiqua" pitchFamily="18" charset="0"/>
          <a:ea typeface="가는각진제목체" pitchFamily="18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Book Antiqua" pitchFamily="18" charset="0"/>
          <a:ea typeface="가는각진제목체" pitchFamily="18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Book Antiqua" pitchFamily="18" charset="0"/>
          <a:ea typeface="가는각진제목체" pitchFamily="18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Book Antiqua" pitchFamily="18" charset="0"/>
          <a:ea typeface="가는각진제목체" pitchFamily="18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Book Antiqua" pitchFamily="18" charset="0"/>
          <a:ea typeface="가는각진제목체" pitchFamily="18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Book Antiqua" pitchFamily="18" charset="0"/>
          <a:ea typeface="가는각진제목체" pitchFamily="18" charset="-127"/>
        </a:defRPr>
      </a:lvl9pPr>
    </p:titleStyle>
    <p:bodyStyle>
      <a:lvl1pPr marL="287338" indent="-287338" algn="l" rtl="0" eaLnBrk="0" fontAlgn="base" latinLnBrk="1" hangingPunct="0">
        <a:lnSpc>
          <a:spcPct val="90000"/>
        </a:lnSpc>
        <a:spcBef>
          <a:spcPct val="20000"/>
        </a:spcBef>
        <a:spcAft>
          <a:spcPct val="25000"/>
        </a:spcAft>
        <a:buFont typeface="Wingdings" pitchFamily="2" charset="2"/>
        <a:buChar char="q"/>
        <a:defRPr kumimoji="1" sz="1600" b="1">
          <a:solidFill>
            <a:srgbClr val="000000"/>
          </a:solidFill>
          <a:latin typeface="Arial Narrow" pitchFamily="34" charset="0"/>
          <a:ea typeface="+mn-ea"/>
          <a:cs typeface="+mn-cs"/>
        </a:defRPr>
      </a:lvl1pPr>
      <a:lvl2pPr marL="687388" indent="-285750" algn="l" rtl="0" eaLnBrk="0" fontAlgn="base" latinLnBrk="1" hangingPunct="0">
        <a:lnSpc>
          <a:spcPct val="90000"/>
        </a:lnSpc>
        <a:spcBef>
          <a:spcPct val="20000"/>
        </a:spcBef>
        <a:spcAft>
          <a:spcPct val="25000"/>
        </a:spcAft>
        <a:buSzPct val="100000"/>
        <a:buFont typeface="Wingdings" pitchFamily="2" charset="2"/>
        <a:buChar char="Ø"/>
        <a:defRPr kumimoji="1" sz="1400">
          <a:solidFill>
            <a:srgbClr val="000000"/>
          </a:solidFill>
          <a:latin typeface="Arial Narrow" pitchFamily="34" charset="0"/>
          <a:ea typeface="+mn-ea"/>
        </a:defRPr>
      </a:lvl2pPr>
      <a:lvl3pPr marL="1030288" indent="-228600" algn="l" rtl="0" eaLnBrk="0" fontAlgn="base" latinLnBrk="1" hangingPunct="0">
        <a:lnSpc>
          <a:spcPct val="90000"/>
        </a:lnSpc>
        <a:spcBef>
          <a:spcPct val="20000"/>
        </a:spcBef>
        <a:spcAft>
          <a:spcPct val="25000"/>
        </a:spcAft>
        <a:buSzPct val="70000"/>
        <a:buFont typeface="Wingdings 3" pitchFamily="18" charset="2"/>
        <a:buChar char="}"/>
        <a:defRPr kumimoji="1" sz="1200">
          <a:solidFill>
            <a:srgbClr val="000000"/>
          </a:solidFill>
          <a:latin typeface="Arial Narrow" pitchFamily="34" charset="0"/>
          <a:ea typeface="+mn-ea"/>
        </a:defRPr>
      </a:lvl3pPr>
      <a:lvl4pPr marL="1373188" indent="-228600" algn="l" rtl="0" eaLnBrk="0" fontAlgn="base" latinLnBrk="1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Wingdings" pitchFamily="2" charset="2"/>
        <a:buChar char="l"/>
        <a:defRPr kumimoji="1" sz="1200">
          <a:solidFill>
            <a:srgbClr val="000000"/>
          </a:solidFill>
          <a:latin typeface="Arial Narrow" pitchFamily="34" charset="0"/>
          <a:ea typeface="+mn-ea"/>
        </a:defRPr>
      </a:lvl4pPr>
      <a:lvl5pPr marL="1716088" indent="-228600" algn="l" rtl="0" eaLnBrk="0" fontAlgn="base" latinLnBrk="1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 pitchFamily="2" charset="2"/>
        <a:buChar char="l"/>
        <a:defRPr kumimoji="1" sz="2000">
          <a:solidFill>
            <a:srgbClr val="808080"/>
          </a:solidFill>
          <a:latin typeface="+mn-ea"/>
          <a:ea typeface="+mn-ea"/>
        </a:defRPr>
      </a:lvl5pPr>
      <a:lvl6pPr marL="2173288" indent="-228600" algn="l" rtl="0" fontAlgn="base" latinLnBrk="1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 pitchFamily="2" charset="2"/>
        <a:buChar char="l"/>
        <a:defRPr kumimoji="1" sz="2000">
          <a:solidFill>
            <a:srgbClr val="808080"/>
          </a:solidFill>
          <a:latin typeface="+mn-ea"/>
          <a:ea typeface="+mn-ea"/>
        </a:defRPr>
      </a:lvl6pPr>
      <a:lvl7pPr marL="2630488" indent="-228600" algn="l" rtl="0" fontAlgn="base" latinLnBrk="1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 pitchFamily="2" charset="2"/>
        <a:buChar char="l"/>
        <a:defRPr kumimoji="1" sz="2000">
          <a:solidFill>
            <a:srgbClr val="808080"/>
          </a:solidFill>
          <a:latin typeface="+mn-ea"/>
          <a:ea typeface="+mn-ea"/>
        </a:defRPr>
      </a:lvl7pPr>
      <a:lvl8pPr marL="3087688" indent="-228600" algn="l" rtl="0" fontAlgn="base" latinLnBrk="1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 pitchFamily="2" charset="2"/>
        <a:buChar char="l"/>
        <a:defRPr kumimoji="1" sz="2000">
          <a:solidFill>
            <a:srgbClr val="808080"/>
          </a:solidFill>
          <a:latin typeface="+mn-ea"/>
          <a:ea typeface="+mn-ea"/>
        </a:defRPr>
      </a:lvl8pPr>
      <a:lvl9pPr marL="3544888" indent="-228600" algn="l" rtl="0" fontAlgn="base" latinLnBrk="1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 pitchFamily="2" charset="2"/>
        <a:buChar char="l"/>
        <a:defRPr kumimoji="1" sz="2000">
          <a:solidFill>
            <a:srgbClr val="808080"/>
          </a:solidFill>
          <a:latin typeface="+mn-ea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09563" y="1079500"/>
            <a:ext cx="928687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352" tIns="22352" rIns="22352" bIns="22352">
            <a:normAutofit/>
          </a:bodyPr>
          <a:lstStyle/>
          <a:p>
            <a:r>
              <a:rPr dirty="0"/>
              <a:t>제목 텍스트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09563" y="1930400"/>
            <a:ext cx="9286875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352" tIns="22352" rIns="22352" bIns="22352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6427788"/>
            <a:ext cx="990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marL="109538" indent="-109538" algn="ctr" eaLnBrk="0" hangingPunct="0">
              <a:defRPr/>
            </a:pPr>
            <a:r>
              <a:rPr lang="en-GB" altLang="ko-KR" sz="600" b="0" dirty="0" err="1" smtClean="0">
                <a:solidFill>
                  <a:schemeClr val="tx1"/>
                </a:solidFill>
                <a:cs typeface="Arial" charset="0"/>
              </a:rPr>
              <a:t>Alfin</a:t>
            </a:r>
            <a:r>
              <a:rPr lang="en-GB" altLang="ko-KR" sz="6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altLang="ko-KR" sz="600" b="0" dirty="0" err="1" smtClean="0">
                <a:solidFill>
                  <a:schemeClr val="tx1"/>
                </a:solidFill>
                <a:cs typeface="Arial" charset="0"/>
              </a:rPr>
              <a:t>inc.</a:t>
            </a:r>
            <a:r>
              <a:rPr lang="en-GB" altLang="ko-KR" sz="600" b="0" dirty="0" smtClean="0">
                <a:solidFill>
                  <a:schemeClr val="tx1"/>
                </a:solidFill>
                <a:cs typeface="Arial" charset="0"/>
              </a:rPr>
              <a:t> 2016 All rights reserved</a:t>
            </a:r>
            <a:r>
              <a:rPr lang="en-GB" altLang="ko-KR" sz="600" b="0" dirty="0">
                <a:solidFill>
                  <a:schemeClr val="tx1"/>
                </a:solidFill>
                <a:cs typeface="Arial" charset="0"/>
              </a:rPr>
              <a:t>.</a:t>
            </a:r>
            <a:br>
              <a:rPr lang="en-GB" altLang="ko-KR" sz="600" b="0" dirty="0">
                <a:solidFill>
                  <a:schemeClr val="tx1"/>
                </a:solidFill>
                <a:cs typeface="Arial" charset="0"/>
              </a:rPr>
            </a:br>
            <a:r>
              <a:rPr lang="en-GB" altLang="ko-KR" sz="600" dirty="0" smtClean="0">
                <a:solidFill>
                  <a:schemeClr val="tx1"/>
                </a:solidFill>
                <a:cs typeface="Arial" charset="0"/>
              </a:rPr>
              <a:t>Confidential and proprietary</a:t>
            </a:r>
            <a:r>
              <a:rPr lang="en-GB" altLang="ko-KR" sz="6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93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8" r:id="rId1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marL="0" marR="0" indent="0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chemeClr val="accent1"/>
          </a:solidFill>
          <a:uFillTx/>
          <a:latin typeface="NanumGothicOTF" charset="-127"/>
          <a:ea typeface="NanumGothicOTF" charset="-127"/>
          <a:cs typeface="NanumGothicOTF" charset="-127"/>
          <a:sym typeface="DIN Condensed"/>
        </a:defRPr>
      </a:lvl1pPr>
      <a:lvl2pPr marL="0" marR="0" indent="100584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201168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301752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402336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502920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603504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704088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804672" algn="l" defTabSz="363220" rtl="0" latinLnBrk="0">
        <a:lnSpc>
          <a:spcPct val="80000"/>
        </a:lnSpc>
        <a:spcBef>
          <a:spcPts val="1716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2794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NanumGothicOTF" charset="-127"/>
          <a:ea typeface="NanumGothicOTF" charset="-127"/>
          <a:cs typeface="NanumGothicOTF" charset="-127"/>
          <a:sym typeface="Avenir Next Medium"/>
        </a:defRPr>
      </a:lvl1pPr>
      <a:lvl2pPr marL="5588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NanumGothicOTF" charset="-127"/>
          <a:ea typeface="NanumGothicOTF" charset="-127"/>
          <a:cs typeface="NanumGothicOTF" charset="-127"/>
          <a:sym typeface="Avenir Next Medium"/>
        </a:defRPr>
      </a:lvl2pPr>
      <a:lvl3pPr marL="8382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NanumGothicOTF" charset="-127"/>
          <a:ea typeface="NanumGothicOTF" charset="-127"/>
          <a:cs typeface="NanumGothicOTF" charset="-127"/>
          <a:sym typeface="Avenir Next Medium"/>
        </a:defRPr>
      </a:lvl3pPr>
      <a:lvl4pPr marL="11176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NanumGothicOTF" charset="-127"/>
          <a:ea typeface="NanumGothicOTF" charset="-127"/>
          <a:cs typeface="NanumGothicOTF" charset="-127"/>
          <a:sym typeface="Avenir Next Medium"/>
        </a:defRPr>
      </a:lvl4pPr>
      <a:lvl5pPr marL="13970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NanumGothicOTF" charset="-127"/>
          <a:ea typeface="NanumGothicOTF" charset="-127"/>
          <a:cs typeface="NanumGothicOTF" charset="-127"/>
          <a:sym typeface="Avenir Next Medium"/>
        </a:defRPr>
      </a:lvl5pPr>
      <a:lvl6pPr marL="16764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19558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22352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2514600" marR="0" indent="-279400" algn="l" defTabSz="363220" latinLnBrk="0">
        <a:lnSpc>
          <a:spcPct val="100000"/>
        </a:lnSpc>
        <a:spcBef>
          <a:spcPts val="1716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21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100584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201168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301752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402336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502920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603504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704088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804672" algn="r" defTabSz="36322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inlab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yu5040@naver.com" TargetMode="External"/><Relationship Id="rId4" Type="http://schemas.openxmlformats.org/officeDocument/2006/relationships/hyperlink" Target="mailto:contact@alfinlab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525" y="0"/>
            <a:ext cx="12198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123862" y="94888"/>
            <a:ext cx="1717717" cy="623816"/>
            <a:chOff x="6015549" y="2840317"/>
            <a:chExt cx="1717717" cy="623816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6534965" y="2981834"/>
              <a:ext cx="1198301" cy="4234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1" lang="ko-KR" altLang="en-US" sz="1600" dirty="0" smtClean="0">
                  <a:solidFill>
                    <a:srgbClr val="2699A8"/>
                  </a:solidFill>
                  <a:latin typeface="나눔고딕" pitchFamily="50" charset="-127"/>
                  <a:ea typeface="나눔고딕" pitchFamily="50" charset="-127"/>
                  <a:sym typeface="Avenir Next Medium"/>
                </a:rPr>
                <a:t>㈜</a:t>
              </a:r>
              <a:r>
                <a:rPr kumimoji="1" lang="ko-KR" altLang="en-US" sz="1600" dirty="0" err="1" smtClean="0">
                  <a:solidFill>
                    <a:srgbClr val="2699A8"/>
                  </a:solidFill>
                  <a:latin typeface="나눔고딕" pitchFamily="50" charset="-127"/>
                  <a:ea typeface="나눔고딕" pitchFamily="50" charset="-127"/>
                  <a:sym typeface="Avenir Next Medium"/>
                </a:rPr>
                <a:t>앨핀</a:t>
              </a:r>
              <a:endParaRPr kumimoji="1" lang="ko-KR" altLang="en-US" sz="1600" dirty="0">
                <a:solidFill>
                  <a:srgbClr val="2699A8"/>
                </a:solidFill>
                <a:latin typeface="나눔고딕" pitchFamily="50" charset="-127"/>
                <a:ea typeface="나눔고딕" pitchFamily="50" charset="-127"/>
                <a:sym typeface="Avenir Next Medium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549" y="2840317"/>
              <a:ext cx="831755" cy="623816"/>
            </a:xfrm>
            <a:prstGeom prst="rect">
              <a:avLst/>
            </a:prstGeom>
          </p:spPr>
        </p:pic>
      </p:grpSp>
      <p:sp>
        <p:nvSpPr>
          <p:cNvPr id="15" name="Shape 177"/>
          <p:cNvSpPr txBox="1">
            <a:spLocks/>
          </p:cNvSpPr>
          <p:nvPr/>
        </p:nvSpPr>
        <p:spPr>
          <a:xfrm>
            <a:off x="10274" y="733360"/>
            <a:ext cx="4109662" cy="6250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0234" tIns="20117" rIns="40234" bIns="20117"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2336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1800" b="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We </a:t>
            </a:r>
            <a:r>
              <a:rPr lang="en-US" altLang="ko-KR" sz="1800" b="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Know You </a:t>
            </a:r>
            <a:r>
              <a:rPr lang="en-US" altLang="ko-KR" sz="1800" b="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better </a:t>
            </a:r>
            <a:r>
              <a:rPr lang="en-US" altLang="ko-KR" sz="1800" b="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than </a:t>
            </a:r>
            <a:r>
              <a:rPr lang="en-US" altLang="ko-KR" sz="1800" b="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You</a:t>
            </a:r>
            <a:endParaRPr lang="en-US" altLang="ko-KR" sz="1800" b="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Avenir Next Medium"/>
            </a:endParaRPr>
          </a:p>
        </p:txBody>
      </p:sp>
      <p:sp>
        <p:nvSpPr>
          <p:cNvPr id="8" name="Shape 177"/>
          <p:cNvSpPr txBox="1">
            <a:spLocks/>
          </p:cNvSpPr>
          <p:nvPr/>
        </p:nvSpPr>
        <p:spPr>
          <a:xfrm>
            <a:off x="10274" y="2234996"/>
            <a:ext cx="9883738" cy="154469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0234" tIns="20117" rIns="40234" bIns="20117"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2336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A L F I N</a:t>
            </a:r>
            <a:endParaRPr lang="en-US" altLang="ko-KR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Avenir Next Medium"/>
            </a:endParaRPr>
          </a:p>
        </p:txBody>
      </p:sp>
      <p:sp>
        <p:nvSpPr>
          <p:cNvPr id="9" name="Shape 177"/>
          <p:cNvSpPr txBox="1">
            <a:spLocks/>
          </p:cNvSpPr>
          <p:nvPr/>
        </p:nvSpPr>
        <p:spPr>
          <a:xfrm>
            <a:off x="2324471" y="3637259"/>
            <a:ext cx="5147352" cy="6250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0234" tIns="20117" rIns="40234" bIns="20117"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2336" fontAlgn="auto">
              <a:spcAft>
                <a:spcPts val="0"/>
              </a:spcAft>
              <a:buFont typeface="Arial" pitchFamily="34" charset="0"/>
              <a:buNone/>
            </a:pPr>
            <a:r>
              <a:rPr lang="ko-KR" altLang="en-US" sz="2000" kern="600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빅</a:t>
            </a:r>
            <a:r>
              <a:rPr lang="ko-KR" altLang="en-US" sz="2000" kern="6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  데  이  터      분  석      연  구  소      앨  핀</a:t>
            </a:r>
            <a:endParaRPr lang="en-US" altLang="ko-KR" sz="2000" kern="6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  <a:cs typeface="Tahoma" pitchFamily="34" charset="0"/>
              <a:sym typeface="Avenir Next Medium"/>
            </a:endParaRPr>
          </a:p>
        </p:txBody>
      </p:sp>
      <p:sp>
        <p:nvSpPr>
          <p:cNvPr id="13" name="Shape 177"/>
          <p:cNvSpPr txBox="1">
            <a:spLocks/>
          </p:cNvSpPr>
          <p:nvPr/>
        </p:nvSpPr>
        <p:spPr>
          <a:xfrm>
            <a:off x="2250039" y="1950231"/>
            <a:ext cx="5267179" cy="6250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0234" tIns="20117" rIns="40234" bIns="20117"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2336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000" kern="6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B I G     D A T A     </a:t>
            </a:r>
            <a:r>
              <a:rPr lang="en-US" altLang="ko-KR" sz="2000" kern="600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A</a:t>
            </a:r>
            <a:r>
              <a:rPr lang="en-US" altLang="ko-KR" sz="2000" kern="6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 N A L Y T I C     L A B</a:t>
            </a:r>
            <a:endParaRPr lang="en-US" altLang="ko-KR" sz="2000" kern="6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  <a:cs typeface="Tahoma" pitchFamily="34" charset="0"/>
              <a:sym typeface="Avenir Next Medium"/>
            </a:endParaRPr>
          </a:p>
        </p:txBody>
      </p:sp>
      <p:sp>
        <p:nvSpPr>
          <p:cNvPr id="14" name="Shape 177"/>
          <p:cNvSpPr txBox="1">
            <a:spLocks/>
          </p:cNvSpPr>
          <p:nvPr/>
        </p:nvSpPr>
        <p:spPr>
          <a:xfrm>
            <a:off x="2309952" y="4884819"/>
            <a:ext cx="5147352" cy="6250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0234" tIns="20117" rIns="40234" bIns="20117"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2336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ko-KR" altLang="en-US" sz="1400" b="0" kern="600" spc="100" dirty="0" smtClean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㈜</a:t>
            </a:r>
            <a:r>
              <a:rPr lang="ko-KR" altLang="en-US" sz="1400" b="0" kern="600" spc="100" dirty="0" err="1" smtClean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앨핀</a:t>
            </a:r>
            <a:r>
              <a:rPr lang="ko-KR" altLang="en-US" sz="1400" b="0" kern="600" spc="100" dirty="0" smtClean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 </a:t>
            </a:r>
            <a:r>
              <a:rPr lang="en-US" altLang="ko-KR" sz="1400" b="0" kern="600" spc="100" dirty="0" smtClean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(ALFIN INC.) </a:t>
            </a:r>
            <a:r>
              <a:rPr lang="ko-KR" altLang="en-US" sz="1400" b="0" kern="600" spc="100" dirty="0" err="1" smtClean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빅데이터</a:t>
            </a:r>
            <a:r>
              <a:rPr lang="ko-KR" altLang="en-US" sz="1400" b="0" kern="600" spc="100" dirty="0" smtClean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 분석 </a:t>
            </a:r>
            <a:r>
              <a:rPr lang="ko-KR" altLang="en-US" sz="1400" b="0" kern="600" spc="100" dirty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핀</a:t>
            </a:r>
            <a:r>
              <a:rPr lang="ko-KR" altLang="en-US" sz="1400" b="0" kern="600" spc="100" dirty="0" smtClean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테크 컴퍼니</a:t>
            </a:r>
            <a:endParaRPr lang="en-US" altLang="ko-KR" sz="1400" b="0" kern="600" spc="100" dirty="0" smtClean="0">
              <a:solidFill>
                <a:schemeClr val="bg1"/>
              </a:solidFill>
              <a:ea typeface="나눔바른고딕" pitchFamily="50" charset="-127"/>
              <a:cs typeface="Tahoma" pitchFamily="34" charset="0"/>
              <a:sym typeface="Avenir Next Medium"/>
            </a:endParaRPr>
          </a:p>
          <a:p>
            <a:pPr marL="0" indent="0" defTabSz="402336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1400" b="0" kern="600" spc="100" dirty="0" smtClean="0">
                <a:solidFill>
                  <a:schemeClr val="bg1"/>
                </a:solidFill>
                <a:ea typeface="나눔바른고딕" pitchFamily="50" charset="-127"/>
                <a:cs typeface="Tahoma" pitchFamily="34" charset="0"/>
                <a:sym typeface="Avenir Next Medium"/>
              </a:rPr>
              <a:t>FINTECH COMPANY for ALTERNATIVE BIG DATA ANALYTICS</a:t>
            </a:r>
            <a:endParaRPr lang="en-US" altLang="ko-KR" sz="1400" b="0" kern="600" spc="100" dirty="0">
              <a:solidFill>
                <a:schemeClr val="bg1"/>
              </a:solidFill>
              <a:ea typeface="나눔바른고딕" pitchFamily="50" charset="-127"/>
              <a:cs typeface="Tahoma" pitchFamily="34" charset="0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0739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3"/>
          <p:cNvSpPr txBox="1">
            <a:spLocks noChangeArrowheads="1"/>
          </p:cNvSpPr>
          <p:nvPr/>
        </p:nvSpPr>
        <p:spPr bwMode="auto">
          <a:xfrm>
            <a:off x="417513" y="881063"/>
            <a:ext cx="90868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ko-KR" altLang="en-US" sz="1400" kern="0" dirty="0" smtClean="0">
                <a:solidFill>
                  <a:srgbClr val="000000"/>
                </a:solidFill>
                <a:latin typeface="Arial Narrow"/>
              </a:rPr>
              <a:t>신용평점모형</a:t>
            </a:r>
            <a:r>
              <a:rPr lang="en-US" altLang="ko-KR" sz="1400" kern="0" dirty="0" smtClean="0">
                <a:solidFill>
                  <a:srgbClr val="000000"/>
                </a:solidFill>
                <a:latin typeface="Arial Narrow"/>
              </a:rPr>
              <a:t>(Credit Scoring Model)</a:t>
            </a:r>
            <a:r>
              <a:rPr lang="ko-KR" altLang="en-US" sz="1400" kern="0" dirty="0" smtClean="0">
                <a:solidFill>
                  <a:srgbClr val="000000"/>
                </a:solidFill>
                <a:latin typeface="Arial Narrow"/>
              </a:rPr>
              <a:t>의</a:t>
            </a:r>
            <a:r>
              <a:rPr lang="en-US" altLang="ko-KR" sz="1400" kern="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ko-KR" altLang="en-US" sz="1400" kern="0" dirty="0" smtClean="0">
                <a:solidFill>
                  <a:srgbClr val="000000"/>
                </a:solidFill>
                <a:latin typeface="Arial Narrow"/>
              </a:rPr>
              <a:t>효과</a:t>
            </a:r>
            <a:endParaRPr lang="en-US" altLang="ko-KR" sz="1400" kern="0" dirty="0" smtClean="0">
              <a:solidFill>
                <a:srgbClr val="000000"/>
              </a:solidFill>
              <a:latin typeface="Arial Narrow"/>
            </a:endParaRPr>
          </a:p>
          <a:p>
            <a:pPr marL="542925" lvl="1" indent="-271463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신용평점모형의 목적은 고객이 우량인지 불량인지를 판별하는 목적입니다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따라서 신용평점모형은 고객의 우량 및 불량 정도를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Score(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평점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)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형태로 제공합니다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이 때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Score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는 절대적인 수치가 아닌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“Rank Order”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를 하기 위한 것입니다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.</a:t>
            </a:r>
          </a:p>
          <a:p>
            <a:pPr marL="542925" lvl="1" indent="-271463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따라서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Score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가 높은 고객의 경우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Score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가 낮은 고객에 비해 상대적으로 우량일 고객일 가능성이 더 크며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이에 따라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Score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가 낮은 고객보다 상대적으로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Score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가 높은 고객이 대출을 상환할 가능성이 높고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,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 연체가 될 가능성이 낮다는 것을 의미합니다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.</a:t>
            </a:r>
          </a:p>
          <a:p>
            <a:pPr marL="542925" lvl="1" indent="-271463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endParaRPr lang="en-US" altLang="ko-KR" sz="14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52" name="Rectangle 3"/>
          <p:cNvSpPr>
            <a:spLocks noChangeArrowheads="1"/>
          </p:cNvSpPr>
          <p:nvPr/>
        </p:nvSpPr>
        <p:spPr bwMode="auto">
          <a:xfrm>
            <a:off x="628650" y="2362200"/>
            <a:ext cx="8820150" cy="3581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777777">
                <a:alpha val="50000"/>
              </a:srgbClr>
            </a:outerShdw>
          </a:effectLst>
        </p:spPr>
        <p:txBody>
          <a:bodyPr anchor="ctr"/>
          <a:lstStyle/>
          <a:p>
            <a:pPr latinLnBrk="1">
              <a:spcBef>
                <a:spcPct val="50000"/>
              </a:spcBef>
            </a:pPr>
            <a:endParaRPr lang="en-US" sz="1800" dirty="0">
              <a:solidFill>
                <a:srgbClr val="5F5F5F"/>
              </a:solidFill>
              <a:latin typeface="Arial Narrow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633349" y="2362200"/>
            <a:ext cx="2783775" cy="341312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lnSpc>
                <a:spcPct val="110000"/>
              </a:lnSpc>
            </a:pPr>
            <a:r>
              <a:rPr lang="ko-KR" altLang="en-US" sz="1400" dirty="0" smtClean="0">
                <a:solidFill>
                  <a:srgbClr val="FB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신용평점모형의 효과</a:t>
            </a:r>
            <a:endParaRPr lang="en-US" altLang="ko-KR" sz="1400" dirty="0">
              <a:solidFill>
                <a:srgbClr val="FBFD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>
                <a:solidFill>
                  <a:srgbClr val="5F5F5F"/>
                </a:solidFill>
              </a:rPr>
              <a:pPr>
                <a:defRPr/>
              </a:pPr>
              <a:t>10</a:t>
            </a:fld>
            <a:endParaRPr lang="en-US" altLang="ko-KR" dirty="0">
              <a:solidFill>
                <a:srgbClr val="5F5F5F"/>
              </a:solidFill>
            </a:endParaRPr>
          </a:p>
        </p:txBody>
      </p:sp>
      <p:sp>
        <p:nvSpPr>
          <p:cNvPr id="119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en-US" altLang="ko-KR" dirty="0">
                <a:solidFill>
                  <a:srgbClr val="015CAE"/>
                </a:solidFill>
                <a:latin typeface="Arial Narrow"/>
              </a:rPr>
              <a:t>Model Development</a:t>
            </a:r>
            <a:r>
              <a:rPr lang="ko-KR" altLang="en-US" dirty="0" smtClean="0">
                <a:solidFill>
                  <a:srgbClr val="015CAE"/>
                </a:solidFill>
                <a:latin typeface="Arial Narrow"/>
              </a:rPr>
              <a:t> </a:t>
            </a:r>
            <a:r>
              <a:rPr lang="en-US" altLang="ko-KR" sz="2000" dirty="0" smtClean="0">
                <a:solidFill>
                  <a:srgbClr val="015CAE"/>
                </a:solidFill>
                <a:latin typeface="Arial Narrow"/>
              </a:rPr>
              <a:t>- Scorecard </a:t>
            </a:r>
            <a:r>
              <a:rPr lang="ko-KR" altLang="en-US" sz="2000" dirty="0" smtClean="0">
                <a:solidFill>
                  <a:srgbClr val="015CAE"/>
                </a:solidFill>
                <a:latin typeface="Arial Narrow"/>
              </a:rPr>
              <a:t>효과</a:t>
            </a:r>
            <a:endParaRPr lang="en-US" altLang="ko-KR" sz="1800" b="0" i="1" dirty="0" smtClean="0">
              <a:solidFill>
                <a:srgbClr val="015CAE"/>
              </a:solidFill>
              <a:latin typeface="Arial Narrow"/>
            </a:endParaRPr>
          </a:p>
        </p:txBody>
      </p:sp>
      <p:sp>
        <p:nvSpPr>
          <p:cNvPr id="3" name="자유형 2"/>
          <p:cNvSpPr/>
          <p:nvPr/>
        </p:nvSpPr>
        <p:spPr bwMode="auto">
          <a:xfrm>
            <a:off x="1071155" y="3437955"/>
            <a:ext cx="3934878" cy="1322510"/>
          </a:xfrm>
          <a:custGeom>
            <a:avLst/>
            <a:gdLst>
              <a:gd name="connsiteX0" fmla="*/ 4143375 w 4143375"/>
              <a:gd name="connsiteY0" fmla="*/ 12802 h 2289277"/>
              <a:gd name="connsiteX1" fmla="*/ 2838450 w 4143375"/>
              <a:gd name="connsiteY1" fmla="*/ 241402 h 2289277"/>
              <a:gd name="connsiteX2" fmla="*/ 1571625 w 4143375"/>
              <a:gd name="connsiteY2" fmla="*/ 1660627 h 2289277"/>
              <a:gd name="connsiteX3" fmla="*/ 0 w 4143375"/>
              <a:gd name="connsiteY3" fmla="*/ 2289277 h 22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5" h="2289277">
                <a:moveTo>
                  <a:pt x="4143375" y="12802"/>
                </a:moveTo>
                <a:cubicBezTo>
                  <a:pt x="3705225" y="-10217"/>
                  <a:pt x="3267075" y="-33235"/>
                  <a:pt x="2838450" y="241402"/>
                </a:cubicBezTo>
                <a:cubicBezTo>
                  <a:pt x="2409825" y="516039"/>
                  <a:pt x="2044700" y="1319315"/>
                  <a:pt x="1571625" y="1660627"/>
                </a:cubicBezTo>
                <a:cubicBezTo>
                  <a:pt x="1098550" y="2001940"/>
                  <a:pt x="549275" y="2145608"/>
                  <a:pt x="0" y="2289277"/>
                </a:cubicBezTo>
              </a:path>
            </a:pathLst>
          </a:cu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vert="horz" wrap="square" lIns="90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265113">
              <a:buFont typeface="Wingdings" pitchFamily="2" charset="2"/>
              <a:buNone/>
            </a:pPr>
            <a:endParaRPr lang="ko-KR" altLang="en-US" dirty="0" smtClean="0">
              <a:ln w="28575">
                <a:solidFill>
                  <a:srgbClr val="5F5F5F"/>
                </a:solidFill>
              </a:ln>
              <a:latin typeface="Arial Narrow"/>
              <a:cs typeface="Arial" charset="0"/>
            </a:endParaRPr>
          </a:p>
        </p:txBody>
      </p:sp>
      <p:cxnSp>
        <p:nvCxnSpPr>
          <p:cNvPr id="7" name="직선 화살표 연결선 6"/>
          <p:cNvCxnSpPr/>
          <p:nvPr/>
        </p:nvCxnSpPr>
        <p:spPr bwMode="auto">
          <a:xfrm flipV="1">
            <a:off x="857863" y="2834293"/>
            <a:ext cx="0" cy="2315594"/>
          </a:xfrm>
          <a:prstGeom prst="straightConnector1">
            <a:avLst/>
          </a:prstGeom>
          <a:solidFill>
            <a:srgbClr val="72727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직선 화살표 연결선 8"/>
          <p:cNvCxnSpPr/>
          <p:nvPr/>
        </p:nvCxnSpPr>
        <p:spPr bwMode="auto">
          <a:xfrm>
            <a:off x="857863" y="5149887"/>
            <a:ext cx="4537981" cy="0"/>
          </a:xfrm>
          <a:prstGeom prst="straightConnector1">
            <a:avLst/>
          </a:prstGeom>
          <a:solidFill>
            <a:srgbClr val="727272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4" name="Text Box 69"/>
          <p:cNvSpPr txBox="1">
            <a:spLocks noChangeArrowheads="1"/>
          </p:cNvSpPr>
          <p:nvPr/>
        </p:nvSpPr>
        <p:spPr bwMode="auto">
          <a:xfrm>
            <a:off x="3427149" y="5362426"/>
            <a:ext cx="8651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우량 고객</a:t>
            </a:r>
            <a:endParaRPr kumimoji="0" lang="ko-KR" altLang="en-US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255" name="Text Box 70"/>
          <p:cNvSpPr txBox="1">
            <a:spLocks noChangeArrowheads="1"/>
          </p:cNvSpPr>
          <p:nvPr/>
        </p:nvSpPr>
        <p:spPr bwMode="auto">
          <a:xfrm>
            <a:off x="2057930" y="5368404"/>
            <a:ext cx="800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불량 고객</a:t>
            </a:r>
            <a:endParaRPr kumimoji="0" lang="ko-KR" altLang="en-US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256" name="Oval 85"/>
          <p:cNvSpPr>
            <a:spLocks noChangeArrowheads="1"/>
          </p:cNvSpPr>
          <p:nvPr/>
        </p:nvSpPr>
        <p:spPr bwMode="auto">
          <a:xfrm>
            <a:off x="1885587" y="5395190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257" name="Oval 169"/>
          <p:cNvSpPr>
            <a:spLocks noChangeArrowheads="1"/>
          </p:cNvSpPr>
          <p:nvPr/>
        </p:nvSpPr>
        <p:spPr bwMode="auto">
          <a:xfrm>
            <a:off x="3257187" y="5395190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258" name="Rectangle 71"/>
          <p:cNvSpPr>
            <a:spLocks noChangeArrowheads="1"/>
          </p:cNvSpPr>
          <p:nvPr/>
        </p:nvSpPr>
        <p:spPr bwMode="auto">
          <a:xfrm>
            <a:off x="5561806" y="4636824"/>
            <a:ext cx="383936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120000"/>
              </a:lnSpc>
              <a:buFont typeface="Wingdings" pitchFamily="2" charset="2"/>
              <a:buChar char="ü"/>
            </a:pPr>
            <a:r>
              <a:rPr lang="en-GB" altLang="ko-KR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Score</a:t>
            </a:r>
            <a:r>
              <a:rPr lang="ko-KR" altLang="en-GB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 </a:t>
            </a:r>
            <a:r>
              <a:rPr lang="ko-KR" altLang="en-GB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별 고객의 </a:t>
            </a:r>
            <a:r>
              <a:rPr lang="ko-KR" altLang="en-GB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우불량 </a:t>
            </a:r>
            <a:r>
              <a:rPr lang="ko-KR" altLang="en-GB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분포를 </a:t>
            </a:r>
            <a:r>
              <a:rPr lang="ko-KR" altLang="en-US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확인할</a:t>
            </a:r>
            <a:r>
              <a:rPr lang="ko-KR" altLang="en-GB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 때</a:t>
            </a:r>
            <a:r>
              <a:rPr lang="en-US" altLang="ko-KR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,</a:t>
            </a:r>
            <a:r>
              <a:rPr lang="ko-KR" altLang="en-GB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 </a:t>
            </a:r>
            <a:r>
              <a:rPr lang="ko-KR" altLang="en-GB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높은 </a:t>
            </a:r>
            <a:r>
              <a:rPr lang="en-GB" altLang="ko-KR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Score</a:t>
            </a:r>
            <a:r>
              <a:rPr lang="ko-KR" altLang="en-GB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를 가진 고객들은 낮은 </a:t>
            </a:r>
            <a:r>
              <a:rPr lang="en-GB" altLang="ko-KR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Score</a:t>
            </a:r>
            <a:r>
              <a:rPr lang="ko-KR" altLang="en-GB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를 가진 고객보다 상대적으로 우량 고객일 가능성이 더 높</a:t>
            </a:r>
            <a:r>
              <a:rPr lang="ko-KR" altLang="en-US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음</a:t>
            </a:r>
          </a:p>
        </p:txBody>
      </p:sp>
      <p:sp>
        <p:nvSpPr>
          <p:cNvPr id="259" name="Rectangle 71"/>
          <p:cNvSpPr>
            <a:spLocks noChangeArrowheads="1"/>
          </p:cNvSpPr>
          <p:nvPr/>
        </p:nvSpPr>
        <p:spPr bwMode="auto">
          <a:xfrm>
            <a:off x="5567282" y="3386844"/>
            <a:ext cx="383936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Score</a:t>
            </a:r>
            <a:r>
              <a:rPr lang="ko-KR" altLang="en-US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가 없는 경우</a:t>
            </a:r>
            <a:r>
              <a:rPr lang="en-US" altLang="ko-KR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, </a:t>
            </a:r>
            <a:r>
              <a:rPr lang="ko-KR" altLang="en-US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우량과 불량의 고객이 무분별하게 들어오게  되며</a:t>
            </a:r>
            <a:r>
              <a:rPr lang="en-US" altLang="ko-KR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, </a:t>
            </a:r>
            <a:r>
              <a:rPr lang="ko-KR" altLang="en-US" sz="12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이 경우 금융사의 수익성 및 리스크 관리에 문제가 있음</a:t>
            </a:r>
            <a:endParaRPr lang="en-US" altLang="ko-KR" sz="1200" dirty="0" smtClean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261" name="AutoShape 187"/>
          <p:cNvSpPr>
            <a:spLocks noChangeArrowheads="1"/>
          </p:cNvSpPr>
          <p:nvPr/>
        </p:nvSpPr>
        <p:spPr bwMode="auto">
          <a:xfrm>
            <a:off x="5567282" y="3094208"/>
            <a:ext cx="1161000" cy="2520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algn="ctr" latinLnBrk="0">
              <a:lnSpc>
                <a:spcPct val="120000"/>
              </a:lnSpc>
            </a:pPr>
            <a:r>
              <a:rPr lang="en-US" altLang="ko-KR" sz="1200" dirty="0" smtClean="0">
                <a:solidFill>
                  <a:srgbClr val="000000"/>
                </a:solidFill>
                <a:latin typeface="Arial Narrow"/>
                <a:ea typeface="가는각진제목체" pitchFamily="18" charset="-127"/>
              </a:rPr>
              <a:t>Score</a:t>
            </a:r>
            <a:r>
              <a:rPr lang="ko-KR" altLang="en-US" sz="1200" dirty="0" smtClean="0">
                <a:solidFill>
                  <a:srgbClr val="000000"/>
                </a:solidFill>
                <a:latin typeface="Arial Narrow"/>
                <a:ea typeface="가는각진제목체" pitchFamily="18" charset="-127"/>
              </a:rPr>
              <a:t>가 없는 경우</a:t>
            </a:r>
            <a:endParaRPr lang="en-US" altLang="ko-KR" sz="1200" dirty="0">
              <a:solidFill>
                <a:srgbClr val="000000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262" name="AutoShape 187"/>
          <p:cNvSpPr>
            <a:spLocks noChangeArrowheads="1"/>
          </p:cNvSpPr>
          <p:nvPr/>
        </p:nvSpPr>
        <p:spPr bwMode="auto">
          <a:xfrm>
            <a:off x="5576807" y="4275308"/>
            <a:ext cx="1161000" cy="2520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algn="ctr" latinLnBrk="0">
              <a:lnSpc>
                <a:spcPct val="120000"/>
              </a:lnSpc>
            </a:pPr>
            <a:r>
              <a:rPr lang="en-US" altLang="ko-KR" sz="1200" dirty="0" smtClean="0">
                <a:solidFill>
                  <a:srgbClr val="000000"/>
                </a:solidFill>
                <a:latin typeface="Arial Narrow"/>
                <a:ea typeface="가는각진제목체" pitchFamily="18" charset="-127"/>
              </a:rPr>
              <a:t>Score</a:t>
            </a:r>
            <a:r>
              <a:rPr lang="ko-KR" altLang="en-US" sz="1200" dirty="0" smtClean="0">
                <a:solidFill>
                  <a:srgbClr val="000000"/>
                </a:solidFill>
                <a:latin typeface="Arial Narrow"/>
                <a:ea typeface="가는각진제목체" pitchFamily="18" charset="-127"/>
              </a:rPr>
              <a:t>가 있는 경우</a:t>
            </a:r>
            <a:endParaRPr lang="en-US" altLang="ko-KR" sz="1200" dirty="0">
              <a:solidFill>
                <a:srgbClr val="000000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1" name="Oval 85"/>
          <p:cNvSpPr>
            <a:spLocks noChangeArrowheads="1"/>
          </p:cNvSpPr>
          <p:nvPr/>
        </p:nvSpPr>
        <p:spPr bwMode="auto">
          <a:xfrm>
            <a:off x="4295625" y="3681905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2" name="Oval 85"/>
          <p:cNvSpPr>
            <a:spLocks noChangeArrowheads="1"/>
          </p:cNvSpPr>
          <p:nvPr/>
        </p:nvSpPr>
        <p:spPr bwMode="auto">
          <a:xfrm>
            <a:off x="3751743" y="3920480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3" name="Oval 85"/>
          <p:cNvSpPr>
            <a:spLocks noChangeArrowheads="1"/>
          </p:cNvSpPr>
          <p:nvPr/>
        </p:nvSpPr>
        <p:spPr bwMode="auto">
          <a:xfrm>
            <a:off x="3416825" y="4180880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4" name="Oval 85"/>
          <p:cNvSpPr>
            <a:spLocks noChangeArrowheads="1"/>
          </p:cNvSpPr>
          <p:nvPr/>
        </p:nvSpPr>
        <p:spPr bwMode="auto">
          <a:xfrm>
            <a:off x="4166307" y="4213725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5" name="Oval 85"/>
          <p:cNvSpPr>
            <a:spLocks noChangeArrowheads="1"/>
          </p:cNvSpPr>
          <p:nvPr/>
        </p:nvSpPr>
        <p:spPr bwMode="auto">
          <a:xfrm>
            <a:off x="2822594" y="4484074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6" name="Oval 85"/>
          <p:cNvSpPr>
            <a:spLocks noChangeArrowheads="1"/>
          </p:cNvSpPr>
          <p:nvPr/>
        </p:nvSpPr>
        <p:spPr bwMode="auto">
          <a:xfrm>
            <a:off x="2229848" y="4636474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7" name="Oval 85"/>
          <p:cNvSpPr>
            <a:spLocks noChangeArrowheads="1"/>
          </p:cNvSpPr>
          <p:nvPr/>
        </p:nvSpPr>
        <p:spPr bwMode="auto">
          <a:xfrm>
            <a:off x="3242139" y="4609134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8" name="Oval 169"/>
          <p:cNvSpPr>
            <a:spLocks noChangeArrowheads="1"/>
          </p:cNvSpPr>
          <p:nvPr/>
        </p:nvSpPr>
        <p:spPr bwMode="auto">
          <a:xfrm>
            <a:off x="2606594" y="4791864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9" name="Oval 169"/>
          <p:cNvSpPr>
            <a:spLocks noChangeArrowheads="1"/>
          </p:cNvSpPr>
          <p:nvPr/>
        </p:nvSpPr>
        <p:spPr bwMode="auto">
          <a:xfrm>
            <a:off x="4618756" y="3935962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0" name="Oval 85"/>
          <p:cNvSpPr>
            <a:spLocks noChangeArrowheads="1"/>
          </p:cNvSpPr>
          <p:nvPr/>
        </p:nvSpPr>
        <p:spPr bwMode="auto">
          <a:xfrm>
            <a:off x="1834638" y="4702622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1" name="Oval 85"/>
          <p:cNvSpPr>
            <a:spLocks noChangeArrowheads="1"/>
          </p:cNvSpPr>
          <p:nvPr/>
        </p:nvSpPr>
        <p:spPr bwMode="auto">
          <a:xfrm>
            <a:off x="3824777" y="4549732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2" name="Oval 169"/>
          <p:cNvSpPr>
            <a:spLocks noChangeArrowheads="1"/>
          </p:cNvSpPr>
          <p:nvPr/>
        </p:nvSpPr>
        <p:spPr bwMode="auto">
          <a:xfrm>
            <a:off x="1952750" y="4157379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3" name="Oval 169"/>
          <p:cNvSpPr>
            <a:spLocks noChangeArrowheads="1"/>
          </p:cNvSpPr>
          <p:nvPr/>
        </p:nvSpPr>
        <p:spPr bwMode="auto">
          <a:xfrm>
            <a:off x="2429150" y="3964880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4" name="Oval 169"/>
          <p:cNvSpPr>
            <a:spLocks noChangeArrowheads="1"/>
          </p:cNvSpPr>
          <p:nvPr/>
        </p:nvSpPr>
        <p:spPr bwMode="auto">
          <a:xfrm>
            <a:off x="3859743" y="3031504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5" name="Oval 169"/>
          <p:cNvSpPr>
            <a:spLocks noChangeArrowheads="1"/>
          </p:cNvSpPr>
          <p:nvPr/>
        </p:nvSpPr>
        <p:spPr bwMode="auto">
          <a:xfrm>
            <a:off x="3149187" y="3455053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6" name="Oval 169"/>
          <p:cNvSpPr>
            <a:spLocks noChangeArrowheads="1"/>
          </p:cNvSpPr>
          <p:nvPr/>
        </p:nvSpPr>
        <p:spPr bwMode="auto">
          <a:xfrm>
            <a:off x="3242139" y="3025982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7" name="Oval 169"/>
          <p:cNvSpPr>
            <a:spLocks noChangeArrowheads="1"/>
          </p:cNvSpPr>
          <p:nvPr/>
        </p:nvSpPr>
        <p:spPr bwMode="auto">
          <a:xfrm>
            <a:off x="1404548" y="4016420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18" name="Oval 169"/>
          <p:cNvSpPr>
            <a:spLocks noChangeArrowheads="1"/>
          </p:cNvSpPr>
          <p:nvPr/>
        </p:nvSpPr>
        <p:spPr bwMode="auto">
          <a:xfrm>
            <a:off x="1809236" y="3704480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20" name="Oval 169"/>
          <p:cNvSpPr>
            <a:spLocks noChangeArrowheads="1"/>
          </p:cNvSpPr>
          <p:nvPr/>
        </p:nvSpPr>
        <p:spPr bwMode="auto">
          <a:xfrm>
            <a:off x="2607535" y="3563053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21" name="Oval 85"/>
          <p:cNvSpPr>
            <a:spLocks noChangeArrowheads="1"/>
          </p:cNvSpPr>
          <p:nvPr/>
        </p:nvSpPr>
        <p:spPr bwMode="auto">
          <a:xfrm>
            <a:off x="3535743" y="3225795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22" name="Oval 85"/>
          <p:cNvSpPr>
            <a:spLocks noChangeArrowheads="1"/>
          </p:cNvSpPr>
          <p:nvPr/>
        </p:nvSpPr>
        <p:spPr bwMode="auto">
          <a:xfrm>
            <a:off x="2168750" y="3733671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23" name="Oval 169"/>
          <p:cNvSpPr>
            <a:spLocks noChangeArrowheads="1"/>
          </p:cNvSpPr>
          <p:nvPr/>
        </p:nvSpPr>
        <p:spPr bwMode="auto">
          <a:xfrm>
            <a:off x="2473015" y="3139504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24" name="Oval 169"/>
          <p:cNvSpPr>
            <a:spLocks noChangeArrowheads="1"/>
          </p:cNvSpPr>
          <p:nvPr/>
        </p:nvSpPr>
        <p:spPr bwMode="auto">
          <a:xfrm>
            <a:off x="1282911" y="3543072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25" name="Oval 169"/>
          <p:cNvSpPr>
            <a:spLocks noChangeArrowheads="1"/>
          </p:cNvSpPr>
          <p:nvPr/>
        </p:nvSpPr>
        <p:spPr bwMode="auto">
          <a:xfrm>
            <a:off x="4383427" y="2899410"/>
            <a:ext cx="216000" cy="216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26" name="Oval 85"/>
          <p:cNvSpPr>
            <a:spLocks noChangeArrowheads="1"/>
          </p:cNvSpPr>
          <p:nvPr/>
        </p:nvSpPr>
        <p:spPr bwMode="auto">
          <a:xfrm>
            <a:off x="1726487" y="3349446"/>
            <a:ext cx="216000" cy="216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2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4275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417513" y="881063"/>
            <a:ext cx="90868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altLang="ko-KR" sz="1400" kern="0" dirty="0" smtClean="0">
                <a:solidFill>
                  <a:srgbClr val="000000"/>
                </a:solidFill>
                <a:latin typeface="Arial Narrow"/>
              </a:rPr>
              <a:t>Model Fitting </a:t>
            </a:r>
            <a:r>
              <a:rPr lang="ko-KR" altLang="en-US" sz="1400" kern="0" dirty="0" smtClean="0">
                <a:solidFill>
                  <a:srgbClr val="000000"/>
                </a:solidFill>
                <a:latin typeface="Arial Narrow"/>
              </a:rPr>
              <a:t>방법론</a:t>
            </a:r>
            <a:endParaRPr lang="en-US" altLang="ko-KR" sz="1400" kern="0" dirty="0" smtClean="0">
              <a:solidFill>
                <a:srgbClr val="000000"/>
              </a:solidFill>
              <a:latin typeface="Arial Narrow"/>
            </a:endParaRPr>
          </a:p>
          <a:p>
            <a:pPr marL="542925" lvl="1" indent="-271463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err="1" smtClean="0">
                <a:solidFill>
                  <a:srgbClr val="000000"/>
                </a:solidFill>
                <a:latin typeface="Arial Narrow"/>
              </a:rPr>
              <a:t>중금리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 대출을 위한 신용평가모형 개발에서 가장 중요한 작업 중 하나는 가공된 데이터를 어떤 모형에 </a:t>
            </a:r>
            <a:r>
              <a:rPr lang="ko-KR" altLang="en-US" b="0" kern="0" dirty="0" err="1" smtClean="0">
                <a:solidFill>
                  <a:srgbClr val="000000"/>
                </a:solidFill>
                <a:latin typeface="Arial Narrow"/>
              </a:rPr>
              <a:t>적합하는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 것이 최선의 판단 하는 것입니다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이 단계가 중요한 이유는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Machine Learning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의 커다란 이슈인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Over-fitting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과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Under-fitting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을 고려해야 하기 때문입니다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.</a:t>
            </a:r>
          </a:p>
          <a:p>
            <a:pPr marL="542925" lvl="1" indent="-271463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㈜</a:t>
            </a:r>
            <a:r>
              <a:rPr lang="ko-KR" altLang="en-US" b="0" kern="0" dirty="0" err="1" smtClean="0">
                <a:solidFill>
                  <a:srgbClr val="000000"/>
                </a:solidFill>
                <a:latin typeface="Arial Narrow"/>
              </a:rPr>
              <a:t>앨핀은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Logistic Regression, Lasso Regression, SVM, Deep Learning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등 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다양한 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Supervised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Learning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기법을 적용하고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Over-fitting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및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 Under-fitting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을 고려한 최적의 방법론을 적용하여 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Credit Scoring Model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을 개발합니다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.</a:t>
            </a:r>
          </a:p>
          <a:p>
            <a:pPr marL="542925" lvl="1" indent="-271463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endParaRPr lang="en-US" altLang="ko-KR" sz="1400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348094" y="2651761"/>
            <a:ext cx="9197833" cy="33827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777777">
                <a:alpha val="50000"/>
              </a:srgbClr>
            </a:outerShdw>
          </a:effectLst>
        </p:spPr>
        <p:txBody>
          <a:bodyPr anchor="ctr"/>
          <a:lstStyle/>
          <a:p>
            <a:pPr latinLnBrk="1">
              <a:spcBef>
                <a:spcPct val="50000"/>
              </a:spcBef>
            </a:pPr>
            <a:endParaRPr lang="en-US" sz="1800" dirty="0">
              <a:solidFill>
                <a:srgbClr val="5F5F5F"/>
              </a:solidFill>
              <a:latin typeface="Arial Narrow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>
                <a:solidFill>
                  <a:srgbClr val="5F5F5F"/>
                </a:solidFill>
              </a:rPr>
              <a:pPr>
                <a:defRPr/>
              </a:pPr>
              <a:t>11</a:t>
            </a:fld>
            <a:endParaRPr lang="en-US" altLang="ko-KR" dirty="0">
              <a:solidFill>
                <a:srgbClr val="5F5F5F"/>
              </a:solidFill>
            </a:endParaRPr>
          </a:p>
        </p:txBody>
      </p:sp>
      <p:sp>
        <p:nvSpPr>
          <p:cNvPr id="119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en-US" altLang="ko-KR" dirty="0">
                <a:solidFill>
                  <a:srgbClr val="015CAE"/>
                </a:solidFill>
                <a:latin typeface="Arial Narrow"/>
              </a:rPr>
              <a:t>Model Development</a:t>
            </a:r>
            <a:r>
              <a:rPr lang="ko-KR" altLang="en-US" dirty="0" smtClean="0">
                <a:solidFill>
                  <a:srgbClr val="015CAE"/>
                </a:solidFill>
                <a:latin typeface="Arial Narrow"/>
              </a:rPr>
              <a:t> </a:t>
            </a:r>
            <a:r>
              <a:rPr lang="en-US" altLang="ko-KR" sz="2000" dirty="0" smtClean="0">
                <a:solidFill>
                  <a:srgbClr val="015CAE"/>
                </a:solidFill>
                <a:latin typeface="Arial Narrow"/>
              </a:rPr>
              <a:t>– Model Fitting</a:t>
            </a:r>
            <a:endParaRPr lang="en-US" altLang="ko-KR" sz="1800" b="0" i="1" dirty="0" smtClean="0">
              <a:solidFill>
                <a:srgbClr val="015CAE"/>
              </a:solidFill>
              <a:latin typeface="Arial Narrow"/>
            </a:endParaRPr>
          </a:p>
        </p:txBody>
      </p:sp>
      <p:sp>
        <p:nvSpPr>
          <p:cNvPr id="143" name="Text Box 69"/>
          <p:cNvSpPr txBox="1">
            <a:spLocks noChangeArrowheads="1"/>
          </p:cNvSpPr>
          <p:nvPr/>
        </p:nvSpPr>
        <p:spPr bwMode="auto">
          <a:xfrm>
            <a:off x="5070457" y="5531622"/>
            <a:ext cx="1024304" cy="2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lnSpc>
                <a:spcPct val="120000"/>
              </a:lnSpc>
            </a:pPr>
            <a:r>
              <a:rPr kumimoji="0" lang="ko-KR" altLang="en-US" sz="16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우량 고객</a:t>
            </a:r>
            <a:endParaRPr kumimoji="0" lang="ko-KR" altLang="en-US" sz="16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44" name="Text Box 70"/>
          <p:cNvSpPr txBox="1">
            <a:spLocks noChangeArrowheads="1"/>
          </p:cNvSpPr>
          <p:nvPr/>
        </p:nvSpPr>
        <p:spPr bwMode="auto">
          <a:xfrm>
            <a:off x="3991288" y="5536575"/>
            <a:ext cx="947246" cy="2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lnSpc>
                <a:spcPct val="120000"/>
              </a:lnSpc>
            </a:pPr>
            <a:r>
              <a:rPr kumimoji="0" lang="ko-KR" altLang="en-US" sz="16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</a:rPr>
              <a:t>불량 고객</a:t>
            </a:r>
            <a:endParaRPr kumimoji="0" lang="ko-KR" altLang="en-US" sz="16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45" name="Oval 85"/>
          <p:cNvSpPr>
            <a:spLocks noChangeArrowheads="1"/>
          </p:cNvSpPr>
          <p:nvPr/>
        </p:nvSpPr>
        <p:spPr bwMode="auto">
          <a:xfrm>
            <a:off x="3855453" y="5558768"/>
            <a:ext cx="170244" cy="178964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6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46" name="Oval 169"/>
          <p:cNvSpPr>
            <a:spLocks noChangeArrowheads="1"/>
          </p:cNvSpPr>
          <p:nvPr/>
        </p:nvSpPr>
        <p:spPr bwMode="auto">
          <a:xfrm>
            <a:off x="4936500" y="5558768"/>
            <a:ext cx="170244" cy="178964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6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489416" y="5360511"/>
            <a:ext cx="2721625" cy="47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lang="en-US" altLang="ko-KR" sz="1800" dirty="0" smtClean="0">
                <a:solidFill>
                  <a:srgbClr val="000000"/>
                </a:solidFill>
              </a:rPr>
              <a:t>Under-Fitting</a:t>
            </a:r>
            <a:endParaRPr lang="ko-KR" altLang="en-US" sz="1800" dirty="0">
              <a:solidFill>
                <a:srgbClr val="000000"/>
              </a:solidFill>
            </a:endParaRPr>
          </a:p>
        </p:txBody>
      </p:sp>
      <p:sp>
        <p:nvSpPr>
          <p:cNvPr id="108" name="직사각형 107"/>
          <p:cNvSpPr/>
          <p:nvPr/>
        </p:nvSpPr>
        <p:spPr bwMode="auto">
          <a:xfrm>
            <a:off x="6792179" y="5377137"/>
            <a:ext cx="2721625" cy="47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lang="en-US" altLang="ko-KR" sz="1800" dirty="0" smtClean="0">
                <a:solidFill>
                  <a:srgbClr val="000000"/>
                </a:solidFill>
              </a:rPr>
              <a:t>Over-Fitting</a:t>
            </a:r>
            <a:endParaRPr lang="ko-KR" altLang="en-US" sz="1800" dirty="0">
              <a:solidFill>
                <a:srgbClr val="000000"/>
              </a:solidFill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349611" y="2651761"/>
            <a:ext cx="2783775" cy="341312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lnSpc>
                <a:spcPct val="110000"/>
              </a:lnSpc>
            </a:pPr>
            <a:r>
              <a:rPr lang="en-US" altLang="ko-KR" sz="1400" dirty="0" smtClean="0">
                <a:solidFill>
                  <a:srgbClr val="FBFD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Under-fitting vs Over-fitting</a:t>
            </a:r>
            <a:endParaRPr lang="en-US" altLang="ko-KR" sz="1400" dirty="0">
              <a:solidFill>
                <a:srgbClr val="FBFD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</a:endParaRPr>
          </a:p>
        </p:txBody>
      </p:sp>
      <p:sp>
        <p:nvSpPr>
          <p:cNvPr id="115" name="직사각형 114"/>
          <p:cNvSpPr/>
          <p:nvPr/>
        </p:nvSpPr>
        <p:spPr bwMode="auto">
          <a:xfrm>
            <a:off x="493330" y="3233248"/>
            <a:ext cx="2721625" cy="47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lang="en-US" altLang="ko-KR" sz="1400" dirty="0" smtClean="0">
                <a:solidFill>
                  <a:srgbClr val="FF0000"/>
                </a:solidFill>
              </a:rPr>
              <a:t>High Bias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6" name="직사각형 115"/>
          <p:cNvSpPr/>
          <p:nvPr/>
        </p:nvSpPr>
        <p:spPr bwMode="auto">
          <a:xfrm>
            <a:off x="6728596" y="3233248"/>
            <a:ext cx="2721625" cy="47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lang="en-US" altLang="ko-KR" sz="1400" dirty="0" smtClean="0">
                <a:solidFill>
                  <a:srgbClr val="FF0000"/>
                </a:solidFill>
              </a:rPr>
              <a:t>High Variance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1" name="직사각형 110"/>
          <p:cNvSpPr/>
          <p:nvPr/>
        </p:nvSpPr>
        <p:spPr bwMode="auto">
          <a:xfrm>
            <a:off x="3528196" y="2891627"/>
            <a:ext cx="2721625" cy="47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lang="en-US" altLang="ko-KR" sz="1800" dirty="0" smtClean="0">
                <a:solidFill>
                  <a:srgbClr val="015CAE">
                    <a:lumMod val="60000"/>
                    <a:lumOff val="40000"/>
                  </a:srgbClr>
                </a:solidFill>
              </a:rPr>
              <a:t>Normal Variance, Bias</a:t>
            </a:r>
            <a:endParaRPr lang="ko-KR" altLang="en-US" sz="1800" dirty="0">
              <a:solidFill>
                <a:srgbClr val="015CAE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3490854" y="3355531"/>
            <a:ext cx="3124143" cy="2133559"/>
            <a:chOff x="1803259" y="1585075"/>
            <a:chExt cx="3925593" cy="2923130"/>
          </a:xfrm>
        </p:grpSpPr>
        <p:sp>
          <p:nvSpPr>
            <p:cNvPr id="113" name="자유형 112"/>
            <p:cNvSpPr/>
            <p:nvPr/>
          </p:nvSpPr>
          <p:spPr>
            <a:xfrm>
              <a:off x="2943990" y="1585075"/>
              <a:ext cx="2672174" cy="2594719"/>
            </a:xfrm>
            <a:custGeom>
              <a:avLst/>
              <a:gdLst>
                <a:gd name="connsiteX0" fmla="*/ 98388 w 2918706"/>
                <a:gd name="connsiteY0" fmla="*/ 0 h 2605509"/>
                <a:gd name="connsiteX1" fmla="*/ 32287 w 2918706"/>
                <a:gd name="connsiteY1" fmla="*/ 1079653 h 2605509"/>
                <a:gd name="connsiteX2" fmla="*/ 550080 w 2918706"/>
                <a:gd name="connsiteY2" fmla="*/ 1916935 h 2605509"/>
                <a:gd name="connsiteX3" fmla="*/ 1144990 w 2918706"/>
                <a:gd name="connsiteY3" fmla="*/ 2291508 h 2605509"/>
                <a:gd name="connsiteX4" fmla="*/ 2268711 w 2918706"/>
                <a:gd name="connsiteY4" fmla="*/ 2577947 h 2605509"/>
                <a:gd name="connsiteX5" fmla="*/ 2918706 w 2918706"/>
                <a:gd name="connsiteY5" fmla="*/ 2577947 h 260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8706" h="2605509">
                  <a:moveTo>
                    <a:pt x="98388" y="0"/>
                  </a:moveTo>
                  <a:cubicBezTo>
                    <a:pt x="27696" y="380082"/>
                    <a:pt x="-42995" y="760164"/>
                    <a:pt x="32287" y="1079653"/>
                  </a:cubicBezTo>
                  <a:cubicBezTo>
                    <a:pt x="107569" y="1399142"/>
                    <a:pt x="364630" y="1714959"/>
                    <a:pt x="550080" y="1916935"/>
                  </a:cubicBezTo>
                  <a:cubicBezTo>
                    <a:pt x="735531" y="2118911"/>
                    <a:pt x="858552" y="2181339"/>
                    <a:pt x="1144990" y="2291508"/>
                  </a:cubicBezTo>
                  <a:cubicBezTo>
                    <a:pt x="1431428" y="2401677"/>
                    <a:pt x="1973092" y="2530207"/>
                    <a:pt x="2268711" y="2577947"/>
                  </a:cubicBezTo>
                  <a:cubicBezTo>
                    <a:pt x="2564330" y="2625687"/>
                    <a:pt x="2741518" y="2601817"/>
                    <a:pt x="2918706" y="2577947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F5F5F"/>
                </a:solidFill>
              </a:endParaRPr>
            </a:p>
          </p:txBody>
        </p:sp>
        <p:grpSp>
          <p:nvGrpSpPr>
            <p:cNvPr id="114" name="그룹 113"/>
            <p:cNvGrpSpPr/>
            <p:nvPr/>
          </p:nvGrpSpPr>
          <p:grpSpPr>
            <a:xfrm>
              <a:off x="1803259" y="1615579"/>
              <a:ext cx="3925593" cy="2892626"/>
              <a:chOff x="1803259" y="1615579"/>
              <a:chExt cx="3925593" cy="2892626"/>
            </a:xfrm>
          </p:grpSpPr>
          <p:cxnSp>
            <p:nvCxnSpPr>
              <p:cNvPr id="118" name="직선 화살표 연결선 117"/>
              <p:cNvCxnSpPr/>
              <p:nvPr/>
            </p:nvCxnSpPr>
            <p:spPr bwMode="auto">
              <a:xfrm flipV="1">
                <a:off x="1803259" y="1615579"/>
                <a:ext cx="0" cy="2892626"/>
              </a:xfrm>
              <a:prstGeom prst="straightConnector1">
                <a:avLst/>
              </a:prstGeom>
              <a:solidFill>
                <a:srgbClr val="727272"/>
              </a:solidFill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0" name="직선 화살표 연결선 119"/>
              <p:cNvCxnSpPr/>
              <p:nvPr/>
            </p:nvCxnSpPr>
            <p:spPr bwMode="auto">
              <a:xfrm>
                <a:off x="1803259" y="4508204"/>
                <a:ext cx="3925593" cy="1"/>
              </a:xfrm>
              <a:prstGeom prst="straightConnector1">
                <a:avLst/>
              </a:prstGeom>
              <a:solidFill>
                <a:srgbClr val="727272"/>
              </a:solidFill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1" name="Oval 85"/>
              <p:cNvSpPr>
                <a:spLocks noChangeArrowheads="1"/>
              </p:cNvSpPr>
              <p:nvPr/>
            </p:nvSpPr>
            <p:spPr bwMode="auto">
              <a:xfrm>
                <a:off x="4707502" y="293113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22" name="Oval 85"/>
              <p:cNvSpPr>
                <a:spLocks noChangeArrowheads="1"/>
              </p:cNvSpPr>
              <p:nvPr/>
            </p:nvSpPr>
            <p:spPr bwMode="auto">
              <a:xfrm>
                <a:off x="4208182" y="3187439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23" name="Oval 85"/>
              <p:cNvSpPr>
                <a:spLocks noChangeArrowheads="1"/>
              </p:cNvSpPr>
              <p:nvPr/>
            </p:nvSpPr>
            <p:spPr bwMode="auto">
              <a:xfrm>
                <a:off x="3900704" y="346718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24" name="Oval 85"/>
              <p:cNvSpPr>
                <a:spLocks noChangeArrowheads="1"/>
              </p:cNvSpPr>
              <p:nvPr/>
            </p:nvSpPr>
            <p:spPr bwMode="auto">
              <a:xfrm>
                <a:off x="4588779" y="3502475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25" name="Oval 85"/>
              <p:cNvSpPr>
                <a:spLocks noChangeArrowheads="1"/>
              </p:cNvSpPr>
              <p:nvPr/>
            </p:nvSpPr>
            <p:spPr bwMode="auto">
              <a:xfrm>
                <a:off x="3275856" y="362540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26" name="Oval 85"/>
              <p:cNvSpPr>
                <a:spLocks noChangeArrowheads="1"/>
              </p:cNvSpPr>
              <p:nvPr/>
            </p:nvSpPr>
            <p:spPr bwMode="auto">
              <a:xfrm>
                <a:off x="2810981" y="395663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40" name="Oval 85"/>
              <p:cNvSpPr>
                <a:spLocks noChangeArrowheads="1"/>
              </p:cNvSpPr>
              <p:nvPr/>
            </p:nvSpPr>
            <p:spPr bwMode="auto">
              <a:xfrm>
                <a:off x="4013657" y="4061044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74" name="Oval 169"/>
              <p:cNvSpPr>
                <a:spLocks noChangeArrowheads="1"/>
              </p:cNvSpPr>
              <p:nvPr/>
            </p:nvSpPr>
            <p:spPr bwMode="auto">
              <a:xfrm>
                <a:off x="3156858" y="412357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75" name="Oval 169"/>
              <p:cNvSpPr>
                <a:spLocks noChangeArrowheads="1"/>
              </p:cNvSpPr>
              <p:nvPr/>
            </p:nvSpPr>
            <p:spPr bwMode="auto">
              <a:xfrm>
                <a:off x="5004157" y="3204072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76" name="Oval 85"/>
              <p:cNvSpPr>
                <a:spLocks noChangeArrowheads="1"/>
              </p:cNvSpPr>
              <p:nvPr/>
            </p:nvSpPr>
            <p:spPr bwMode="auto">
              <a:xfrm>
                <a:off x="2448152" y="4027703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77" name="Oval 85"/>
              <p:cNvSpPr>
                <a:spLocks noChangeArrowheads="1"/>
              </p:cNvSpPr>
              <p:nvPr/>
            </p:nvSpPr>
            <p:spPr bwMode="auto">
              <a:xfrm>
                <a:off x="4275231" y="3701004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78" name="Oval 169"/>
              <p:cNvSpPr>
                <a:spLocks noChangeArrowheads="1"/>
              </p:cNvSpPr>
              <p:nvPr/>
            </p:nvSpPr>
            <p:spPr bwMode="auto">
              <a:xfrm>
                <a:off x="2556586" y="3441942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79" name="Oval 169"/>
              <p:cNvSpPr>
                <a:spLocks noChangeArrowheads="1"/>
              </p:cNvSpPr>
              <p:nvPr/>
            </p:nvSpPr>
            <p:spPr bwMode="auto">
              <a:xfrm>
                <a:off x="2993952" y="323513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80" name="Oval 169"/>
              <p:cNvSpPr>
                <a:spLocks noChangeArrowheads="1"/>
              </p:cNvSpPr>
              <p:nvPr/>
            </p:nvSpPr>
            <p:spPr bwMode="auto">
              <a:xfrm>
                <a:off x="4307333" y="2232401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81" name="Oval 169"/>
              <p:cNvSpPr>
                <a:spLocks noChangeArrowheads="1"/>
              </p:cNvSpPr>
              <p:nvPr/>
            </p:nvSpPr>
            <p:spPr bwMode="auto">
              <a:xfrm>
                <a:off x="3685912" y="2687425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82" name="Oval 169"/>
              <p:cNvSpPr>
                <a:spLocks noChangeArrowheads="1"/>
              </p:cNvSpPr>
              <p:nvPr/>
            </p:nvSpPr>
            <p:spPr bwMode="auto">
              <a:xfrm>
                <a:off x="3740331" y="2226468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83" name="Oval 169"/>
              <p:cNvSpPr>
                <a:spLocks noChangeArrowheads="1"/>
              </p:cNvSpPr>
              <p:nvPr/>
            </p:nvSpPr>
            <p:spPr bwMode="auto">
              <a:xfrm>
                <a:off x="2053300" y="3290508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84" name="Oval 169"/>
              <p:cNvSpPr>
                <a:spLocks noChangeArrowheads="1"/>
              </p:cNvSpPr>
              <p:nvPr/>
            </p:nvSpPr>
            <p:spPr bwMode="auto">
              <a:xfrm>
                <a:off x="2424831" y="295538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</a:pPr>
                <a:endParaRPr kumimoji="1" lang="ko-KR" altLang="ko-KR" dirty="0"/>
              </a:p>
            </p:txBody>
          </p:sp>
          <p:sp>
            <p:nvSpPr>
              <p:cNvPr id="185" name="Oval 169"/>
              <p:cNvSpPr>
                <a:spLocks noChangeArrowheads="1"/>
              </p:cNvSpPr>
              <p:nvPr/>
            </p:nvSpPr>
            <p:spPr bwMode="auto">
              <a:xfrm>
                <a:off x="3197805" y="2759746"/>
                <a:ext cx="198302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86" name="Oval 85"/>
              <p:cNvSpPr>
                <a:spLocks noChangeArrowheads="1"/>
              </p:cNvSpPr>
              <p:nvPr/>
            </p:nvSpPr>
            <p:spPr bwMode="auto">
              <a:xfrm>
                <a:off x="4096309" y="274563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</a:pPr>
                <a:endParaRPr kumimoji="1" lang="ko-KR" altLang="ko-KR" dirty="0"/>
              </a:p>
            </p:txBody>
          </p:sp>
          <p:sp>
            <p:nvSpPr>
              <p:cNvPr id="187" name="Oval 85"/>
              <p:cNvSpPr>
                <a:spLocks noChangeArrowheads="1"/>
              </p:cNvSpPr>
              <p:nvPr/>
            </p:nvSpPr>
            <p:spPr bwMode="auto">
              <a:xfrm>
                <a:off x="2754889" y="2875071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88" name="Oval 169"/>
              <p:cNvSpPr>
                <a:spLocks noChangeArrowheads="1"/>
              </p:cNvSpPr>
              <p:nvPr/>
            </p:nvSpPr>
            <p:spPr bwMode="auto">
              <a:xfrm>
                <a:off x="3026110" y="2325123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89" name="Oval 169"/>
              <p:cNvSpPr>
                <a:spLocks noChangeArrowheads="1"/>
              </p:cNvSpPr>
              <p:nvPr/>
            </p:nvSpPr>
            <p:spPr bwMode="auto">
              <a:xfrm>
                <a:off x="1941629" y="278198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90" name="Oval 169"/>
              <p:cNvSpPr>
                <a:spLocks noChangeArrowheads="1"/>
              </p:cNvSpPr>
              <p:nvPr/>
            </p:nvSpPr>
            <p:spPr bwMode="auto">
              <a:xfrm>
                <a:off x="4788110" y="209049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91" name="Oval 85"/>
              <p:cNvSpPr>
                <a:spLocks noChangeArrowheads="1"/>
              </p:cNvSpPr>
              <p:nvPr/>
            </p:nvSpPr>
            <p:spPr bwMode="auto">
              <a:xfrm>
                <a:off x="2433875" y="249021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92" name="Oval 169"/>
              <p:cNvSpPr>
                <a:spLocks noChangeArrowheads="1"/>
              </p:cNvSpPr>
              <p:nvPr/>
            </p:nvSpPr>
            <p:spPr bwMode="auto">
              <a:xfrm>
                <a:off x="3839483" y="298674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93" name="Oval 169"/>
              <p:cNvSpPr>
                <a:spLocks noChangeArrowheads="1"/>
              </p:cNvSpPr>
              <p:nvPr/>
            </p:nvSpPr>
            <p:spPr bwMode="auto">
              <a:xfrm>
                <a:off x="3536746" y="312368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94" name="Oval 85"/>
              <p:cNvSpPr>
                <a:spLocks noChangeArrowheads="1"/>
              </p:cNvSpPr>
              <p:nvPr/>
            </p:nvSpPr>
            <p:spPr bwMode="auto">
              <a:xfrm>
                <a:off x="2661757" y="201651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95" name="Oval 85"/>
              <p:cNvSpPr>
                <a:spLocks noChangeArrowheads="1"/>
              </p:cNvSpPr>
              <p:nvPr/>
            </p:nvSpPr>
            <p:spPr bwMode="auto">
              <a:xfrm>
                <a:off x="2028225" y="2248566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96" name="Oval 85"/>
              <p:cNvSpPr>
                <a:spLocks noChangeArrowheads="1"/>
              </p:cNvSpPr>
              <p:nvPr/>
            </p:nvSpPr>
            <p:spPr bwMode="auto">
              <a:xfrm>
                <a:off x="2350754" y="1792931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197" name="Oval 169"/>
              <p:cNvSpPr>
                <a:spLocks noChangeArrowheads="1"/>
              </p:cNvSpPr>
              <p:nvPr/>
            </p:nvSpPr>
            <p:spPr bwMode="auto">
              <a:xfrm>
                <a:off x="3691715" y="3861048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98" name="Oval 169"/>
              <p:cNvSpPr>
                <a:spLocks noChangeArrowheads="1"/>
              </p:cNvSpPr>
              <p:nvPr/>
            </p:nvSpPr>
            <p:spPr bwMode="auto">
              <a:xfrm>
                <a:off x="4307333" y="421833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199" name="Oval 169"/>
              <p:cNvSpPr>
                <a:spLocks noChangeArrowheads="1"/>
              </p:cNvSpPr>
              <p:nvPr/>
            </p:nvSpPr>
            <p:spPr bwMode="auto">
              <a:xfrm>
                <a:off x="3470931" y="199007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00" name="Oval 169"/>
              <p:cNvSpPr>
                <a:spLocks noChangeArrowheads="1"/>
              </p:cNvSpPr>
              <p:nvPr/>
            </p:nvSpPr>
            <p:spPr bwMode="auto">
              <a:xfrm>
                <a:off x="3997157" y="1858362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01" name="Oval 169"/>
              <p:cNvSpPr>
                <a:spLocks noChangeArrowheads="1"/>
              </p:cNvSpPr>
              <p:nvPr/>
            </p:nvSpPr>
            <p:spPr bwMode="auto">
              <a:xfrm>
                <a:off x="3156857" y="1788483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02" name="Oval 169"/>
              <p:cNvSpPr>
                <a:spLocks noChangeArrowheads="1"/>
              </p:cNvSpPr>
              <p:nvPr/>
            </p:nvSpPr>
            <p:spPr bwMode="auto">
              <a:xfrm>
                <a:off x="4788110" y="421029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03" name="Oval 85"/>
              <p:cNvSpPr>
                <a:spLocks noChangeArrowheads="1"/>
              </p:cNvSpPr>
              <p:nvPr/>
            </p:nvSpPr>
            <p:spPr bwMode="auto">
              <a:xfrm>
                <a:off x="4932391" y="382251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</p:grpSp>
        <p:sp>
          <p:nvSpPr>
            <p:cNvPr id="117" name="Oval 85"/>
            <p:cNvSpPr>
              <a:spLocks noChangeArrowheads="1"/>
            </p:cNvSpPr>
            <p:nvPr/>
          </p:nvSpPr>
          <p:spPr bwMode="auto">
            <a:xfrm>
              <a:off x="2697158" y="1626310"/>
              <a:ext cx="198303" cy="232052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ko-KR" altLang="ko-KR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</p:grpSp>
      <p:grpSp>
        <p:nvGrpSpPr>
          <p:cNvPr id="204" name="그룹 203"/>
          <p:cNvGrpSpPr/>
          <p:nvPr/>
        </p:nvGrpSpPr>
        <p:grpSpPr>
          <a:xfrm>
            <a:off x="824449" y="3720298"/>
            <a:ext cx="2242800" cy="1548000"/>
            <a:chOff x="1803259" y="1615579"/>
            <a:chExt cx="3704845" cy="2900073"/>
          </a:xfrm>
        </p:grpSpPr>
        <p:grpSp>
          <p:nvGrpSpPr>
            <p:cNvPr id="205" name="그룹 204"/>
            <p:cNvGrpSpPr/>
            <p:nvPr/>
          </p:nvGrpSpPr>
          <p:grpSpPr>
            <a:xfrm>
              <a:off x="1803259" y="1615579"/>
              <a:ext cx="3704845" cy="2892626"/>
              <a:chOff x="1803259" y="1615579"/>
              <a:chExt cx="3704845" cy="2892626"/>
            </a:xfrm>
          </p:grpSpPr>
          <p:cxnSp>
            <p:nvCxnSpPr>
              <p:cNvPr id="208" name="직선 화살표 연결선 207"/>
              <p:cNvCxnSpPr/>
              <p:nvPr/>
            </p:nvCxnSpPr>
            <p:spPr bwMode="auto">
              <a:xfrm flipV="1">
                <a:off x="1803259" y="1615579"/>
                <a:ext cx="0" cy="2892626"/>
              </a:xfrm>
              <a:prstGeom prst="straightConnector1">
                <a:avLst/>
              </a:prstGeom>
              <a:solidFill>
                <a:srgbClr val="727272"/>
              </a:solidFill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9" name="직선 화살표 연결선 208"/>
              <p:cNvCxnSpPr/>
              <p:nvPr/>
            </p:nvCxnSpPr>
            <p:spPr bwMode="auto">
              <a:xfrm>
                <a:off x="1803259" y="4508204"/>
                <a:ext cx="3704845" cy="1"/>
              </a:xfrm>
              <a:prstGeom prst="straightConnector1">
                <a:avLst/>
              </a:prstGeom>
              <a:solidFill>
                <a:srgbClr val="727272"/>
              </a:solidFill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0" name="Oval 85"/>
              <p:cNvSpPr>
                <a:spLocks noChangeArrowheads="1"/>
              </p:cNvSpPr>
              <p:nvPr/>
            </p:nvSpPr>
            <p:spPr bwMode="auto">
              <a:xfrm>
                <a:off x="4707502" y="293113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11" name="Oval 85"/>
              <p:cNvSpPr>
                <a:spLocks noChangeArrowheads="1"/>
              </p:cNvSpPr>
              <p:nvPr/>
            </p:nvSpPr>
            <p:spPr bwMode="auto">
              <a:xfrm>
                <a:off x="4208182" y="3187439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12" name="Oval 85"/>
              <p:cNvSpPr>
                <a:spLocks noChangeArrowheads="1"/>
              </p:cNvSpPr>
              <p:nvPr/>
            </p:nvSpPr>
            <p:spPr bwMode="auto">
              <a:xfrm>
                <a:off x="3900704" y="346718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13" name="Oval 85"/>
              <p:cNvSpPr>
                <a:spLocks noChangeArrowheads="1"/>
              </p:cNvSpPr>
              <p:nvPr/>
            </p:nvSpPr>
            <p:spPr bwMode="auto">
              <a:xfrm>
                <a:off x="4588779" y="3502475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14" name="Oval 85"/>
              <p:cNvSpPr>
                <a:spLocks noChangeArrowheads="1"/>
              </p:cNvSpPr>
              <p:nvPr/>
            </p:nvSpPr>
            <p:spPr bwMode="auto">
              <a:xfrm>
                <a:off x="3275856" y="362540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15" name="Oval 85"/>
              <p:cNvSpPr>
                <a:spLocks noChangeArrowheads="1"/>
              </p:cNvSpPr>
              <p:nvPr/>
            </p:nvSpPr>
            <p:spPr bwMode="auto">
              <a:xfrm>
                <a:off x="2810981" y="395663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16" name="Oval 85"/>
              <p:cNvSpPr>
                <a:spLocks noChangeArrowheads="1"/>
              </p:cNvSpPr>
              <p:nvPr/>
            </p:nvSpPr>
            <p:spPr bwMode="auto">
              <a:xfrm>
                <a:off x="4013657" y="4061044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17" name="Oval 169"/>
              <p:cNvSpPr>
                <a:spLocks noChangeArrowheads="1"/>
              </p:cNvSpPr>
              <p:nvPr/>
            </p:nvSpPr>
            <p:spPr bwMode="auto">
              <a:xfrm>
                <a:off x="3156858" y="412357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18" name="Oval 169"/>
              <p:cNvSpPr>
                <a:spLocks noChangeArrowheads="1"/>
              </p:cNvSpPr>
              <p:nvPr/>
            </p:nvSpPr>
            <p:spPr bwMode="auto">
              <a:xfrm>
                <a:off x="5004157" y="3204072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19" name="Oval 85"/>
              <p:cNvSpPr>
                <a:spLocks noChangeArrowheads="1"/>
              </p:cNvSpPr>
              <p:nvPr/>
            </p:nvSpPr>
            <p:spPr bwMode="auto">
              <a:xfrm>
                <a:off x="2448152" y="4027703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20" name="Oval 85"/>
              <p:cNvSpPr>
                <a:spLocks noChangeArrowheads="1"/>
              </p:cNvSpPr>
              <p:nvPr/>
            </p:nvSpPr>
            <p:spPr bwMode="auto">
              <a:xfrm>
                <a:off x="4275231" y="3701004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21" name="Oval 169"/>
              <p:cNvSpPr>
                <a:spLocks noChangeArrowheads="1"/>
              </p:cNvSpPr>
              <p:nvPr/>
            </p:nvSpPr>
            <p:spPr bwMode="auto">
              <a:xfrm>
                <a:off x="2556586" y="3441942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22" name="Oval 169"/>
              <p:cNvSpPr>
                <a:spLocks noChangeArrowheads="1"/>
              </p:cNvSpPr>
              <p:nvPr/>
            </p:nvSpPr>
            <p:spPr bwMode="auto">
              <a:xfrm>
                <a:off x="2993952" y="323513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23" name="Oval 169"/>
              <p:cNvSpPr>
                <a:spLocks noChangeArrowheads="1"/>
              </p:cNvSpPr>
              <p:nvPr/>
            </p:nvSpPr>
            <p:spPr bwMode="auto">
              <a:xfrm>
                <a:off x="4307333" y="2232401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24" name="Oval 169"/>
              <p:cNvSpPr>
                <a:spLocks noChangeArrowheads="1"/>
              </p:cNvSpPr>
              <p:nvPr/>
            </p:nvSpPr>
            <p:spPr bwMode="auto">
              <a:xfrm>
                <a:off x="3685912" y="2687425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25" name="Oval 169"/>
              <p:cNvSpPr>
                <a:spLocks noChangeArrowheads="1"/>
              </p:cNvSpPr>
              <p:nvPr/>
            </p:nvSpPr>
            <p:spPr bwMode="auto">
              <a:xfrm>
                <a:off x="3740331" y="2226468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26" name="Oval 169"/>
              <p:cNvSpPr>
                <a:spLocks noChangeArrowheads="1"/>
              </p:cNvSpPr>
              <p:nvPr/>
            </p:nvSpPr>
            <p:spPr bwMode="auto">
              <a:xfrm>
                <a:off x="2053300" y="3290508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27" name="Oval 169"/>
              <p:cNvSpPr>
                <a:spLocks noChangeArrowheads="1"/>
              </p:cNvSpPr>
              <p:nvPr/>
            </p:nvSpPr>
            <p:spPr bwMode="auto">
              <a:xfrm>
                <a:off x="2424831" y="295538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</a:pPr>
                <a:endParaRPr kumimoji="1" lang="ko-KR" altLang="ko-KR" dirty="0"/>
              </a:p>
            </p:txBody>
          </p:sp>
          <p:sp>
            <p:nvSpPr>
              <p:cNvPr id="228" name="Oval 169"/>
              <p:cNvSpPr>
                <a:spLocks noChangeArrowheads="1"/>
              </p:cNvSpPr>
              <p:nvPr/>
            </p:nvSpPr>
            <p:spPr bwMode="auto">
              <a:xfrm>
                <a:off x="3212706" y="2746378"/>
                <a:ext cx="198304" cy="232053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29" name="Oval 85"/>
              <p:cNvSpPr>
                <a:spLocks noChangeArrowheads="1"/>
              </p:cNvSpPr>
              <p:nvPr/>
            </p:nvSpPr>
            <p:spPr bwMode="auto">
              <a:xfrm>
                <a:off x="4096309" y="274563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</a:pPr>
                <a:endParaRPr kumimoji="1" lang="ko-KR" altLang="ko-KR" dirty="0"/>
              </a:p>
            </p:txBody>
          </p:sp>
          <p:sp>
            <p:nvSpPr>
              <p:cNvPr id="230" name="Oval 85"/>
              <p:cNvSpPr>
                <a:spLocks noChangeArrowheads="1"/>
              </p:cNvSpPr>
              <p:nvPr/>
            </p:nvSpPr>
            <p:spPr bwMode="auto">
              <a:xfrm>
                <a:off x="2754889" y="2875071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31" name="Oval 169"/>
              <p:cNvSpPr>
                <a:spLocks noChangeArrowheads="1"/>
              </p:cNvSpPr>
              <p:nvPr/>
            </p:nvSpPr>
            <p:spPr bwMode="auto">
              <a:xfrm>
                <a:off x="3026110" y="2325123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32" name="Oval 169"/>
              <p:cNvSpPr>
                <a:spLocks noChangeArrowheads="1"/>
              </p:cNvSpPr>
              <p:nvPr/>
            </p:nvSpPr>
            <p:spPr bwMode="auto">
              <a:xfrm>
                <a:off x="1941629" y="278198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33" name="Oval 169"/>
              <p:cNvSpPr>
                <a:spLocks noChangeArrowheads="1"/>
              </p:cNvSpPr>
              <p:nvPr/>
            </p:nvSpPr>
            <p:spPr bwMode="auto">
              <a:xfrm>
                <a:off x="4788110" y="209049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34" name="Oval 85"/>
              <p:cNvSpPr>
                <a:spLocks noChangeArrowheads="1"/>
              </p:cNvSpPr>
              <p:nvPr/>
            </p:nvSpPr>
            <p:spPr bwMode="auto">
              <a:xfrm>
                <a:off x="2433875" y="249021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35" name="Oval 169"/>
              <p:cNvSpPr>
                <a:spLocks noChangeArrowheads="1"/>
              </p:cNvSpPr>
              <p:nvPr/>
            </p:nvSpPr>
            <p:spPr bwMode="auto">
              <a:xfrm>
                <a:off x="3839483" y="298674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36" name="Oval 169"/>
              <p:cNvSpPr>
                <a:spLocks noChangeArrowheads="1"/>
              </p:cNvSpPr>
              <p:nvPr/>
            </p:nvSpPr>
            <p:spPr bwMode="auto">
              <a:xfrm>
                <a:off x="3536746" y="312368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37" name="Oval 85"/>
              <p:cNvSpPr>
                <a:spLocks noChangeArrowheads="1"/>
              </p:cNvSpPr>
              <p:nvPr/>
            </p:nvSpPr>
            <p:spPr bwMode="auto">
              <a:xfrm>
                <a:off x="2661757" y="201651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38" name="Oval 85"/>
              <p:cNvSpPr>
                <a:spLocks noChangeArrowheads="1"/>
              </p:cNvSpPr>
              <p:nvPr/>
            </p:nvSpPr>
            <p:spPr bwMode="auto">
              <a:xfrm>
                <a:off x="2028225" y="2248566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39" name="Oval 85"/>
              <p:cNvSpPr>
                <a:spLocks noChangeArrowheads="1"/>
              </p:cNvSpPr>
              <p:nvPr/>
            </p:nvSpPr>
            <p:spPr bwMode="auto">
              <a:xfrm>
                <a:off x="2350754" y="1792931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40" name="Oval 169"/>
              <p:cNvSpPr>
                <a:spLocks noChangeArrowheads="1"/>
              </p:cNvSpPr>
              <p:nvPr/>
            </p:nvSpPr>
            <p:spPr bwMode="auto">
              <a:xfrm>
                <a:off x="3691715" y="3861048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41" name="Oval 169"/>
              <p:cNvSpPr>
                <a:spLocks noChangeArrowheads="1"/>
              </p:cNvSpPr>
              <p:nvPr/>
            </p:nvSpPr>
            <p:spPr bwMode="auto">
              <a:xfrm>
                <a:off x="4307333" y="421833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42" name="Oval 169"/>
              <p:cNvSpPr>
                <a:spLocks noChangeArrowheads="1"/>
              </p:cNvSpPr>
              <p:nvPr/>
            </p:nvSpPr>
            <p:spPr bwMode="auto">
              <a:xfrm>
                <a:off x="3470931" y="199007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/>
            </p:nvSpPr>
            <p:spPr bwMode="auto">
              <a:xfrm>
                <a:off x="3997157" y="1858362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44" name="Oval 169"/>
              <p:cNvSpPr>
                <a:spLocks noChangeArrowheads="1"/>
              </p:cNvSpPr>
              <p:nvPr/>
            </p:nvSpPr>
            <p:spPr bwMode="auto">
              <a:xfrm>
                <a:off x="3156857" y="1788483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45" name="Oval 169"/>
              <p:cNvSpPr>
                <a:spLocks noChangeArrowheads="1"/>
              </p:cNvSpPr>
              <p:nvPr/>
            </p:nvSpPr>
            <p:spPr bwMode="auto">
              <a:xfrm>
                <a:off x="4788110" y="421029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46" name="Oval 85"/>
              <p:cNvSpPr>
                <a:spLocks noChangeArrowheads="1"/>
              </p:cNvSpPr>
              <p:nvPr/>
            </p:nvSpPr>
            <p:spPr bwMode="auto">
              <a:xfrm>
                <a:off x="4932391" y="382251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</p:grpSp>
        <p:cxnSp>
          <p:nvCxnSpPr>
            <p:cNvPr id="206" name="직선 연결선 205"/>
            <p:cNvCxnSpPr/>
            <p:nvPr/>
          </p:nvCxnSpPr>
          <p:spPr>
            <a:xfrm>
              <a:off x="1998040" y="1795930"/>
              <a:ext cx="2758857" cy="271972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85"/>
            <p:cNvSpPr>
              <a:spLocks noChangeArrowheads="1"/>
            </p:cNvSpPr>
            <p:nvPr/>
          </p:nvSpPr>
          <p:spPr bwMode="auto">
            <a:xfrm>
              <a:off x="2697158" y="1626310"/>
              <a:ext cx="198303" cy="232052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ko-KR" altLang="ko-KR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</p:grpSp>
      <p:grpSp>
        <p:nvGrpSpPr>
          <p:cNvPr id="247" name="그룹 246"/>
          <p:cNvGrpSpPr/>
          <p:nvPr/>
        </p:nvGrpSpPr>
        <p:grpSpPr>
          <a:xfrm>
            <a:off x="7023619" y="3791145"/>
            <a:ext cx="2241198" cy="1549154"/>
            <a:chOff x="1803259" y="1608463"/>
            <a:chExt cx="3704845" cy="2899742"/>
          </a:xfrm>
        </p:grpSpPr>
        <p:grpSp>
          <p:nvGrpSpPr>
            <p:cNvPr id="248" name="그룹 247"/>
            <p:cNvGrpSpPr/>
            <p:nvPr/>
          </p:nvGrpSpPr>
          <p:grpSpPr>
            <a:xfrm>
              <a:off x="1803259" y="1615579"/>
              <a:ext cx="3704845" cy="2892626"/>
              <a:chOff x="1803259" y="1615579"/>
              <a:chExt cx="3704845" cy="2892626"/>
            </a:xfrm>
          </p:grpSpPr>
          <p:cxnSp>
            <p:nvCxnSpPr>
              <p:cNvPr id="251" name="직선 화살표 연결선 250"/>
              <p:cNvCxnSpPr/>
              <p:nvPr/>
            </p:nvCxnSpPr>
            <p:spPr bwMode="auto">
              <a:xfrm flipV="1">
                <a:off x="1803259" y="1615579"/>
                <a:ext cx="0" cy="2892626"/>
              </a:xfrm>
              <a:prstGeom prst="straightConnector1">
                <a:avLst/>
              </a:prstGeom>
              <a:solidFill>
                <a:srgbClr val="727272"/>
              </a:solidFill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2" name="직선 화살표 연결선 251"/>
              <p:cNvCxnSpPr/>
              <p:nvPr/>
            </p:nvCxnSpPr>
            <p:spPr bwMode="auto">
              <a:xfrm>
                <a:off x="1803259" y="4508204"/>
                <a:ext cx="3704845" cy="1"/>
              </a:xfrm>
              <a:prstGeom prst="straightConnector1">
                <a:avLst/>
              </a:prstGeom>
              <a:solidFill>
                <a:srgbClr val="727272"/>
              </a:solidFill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3" name="Oval 85"/>
              <p:cNvSpPr>
                <a:spLocks noChangeArrowheads="1"/>
              </p:cNvSpPr>
              <p:nvPr/>
            </p:nvSpPr>
            <p:spPr bwMode="auto">
              <a:xfrm>
                <a:off x="4707502" y="293113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54" name="Oval 85"/>
              <p:cNvSpPr>
                <a:spLocks noChangeArrowheads="1"/>
              </p:cNvSpPr>
              <p:nvPr/>
            </p:nvSpPr>
            <p:spPr bwMode="auto">
              <a:xfrm>
                <a:off x="4208182" y="3187439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55" name="Oval 85"/>
              <p:cNvSpPr>
                <a:spLocks noChangeArrowheads="1"/>
              </p:cNvSpPr>
              <p:nvPr/>
            </p:nvSpPr>
            <p:spPr bwMode="auto">
              <a:xfrm>
                <a:off x="3900704" y="346718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56" name="Oval 85"/>
              <p:cNvSpPr>
                <a:spLocks noChangeArrowheads="1"/>
              </p:cNvSpPr>
              <p:nvPr/>
            </p:nvSpPr>
            <p:spPr bwMode="auto">
              <a:xfrm>
                <a:off x="4588779" y="3502475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57" name="Oval 85"/>
              <p:cNvSpPr>
                <a:spLocks noChangeArrowheads="1"/>
              </p:cNvSpPr>
              <p:nvPr/>
            </p:nvSpPr>
            <p:spPr bwMode="auto">
              <a:xfrm>
                <a:off x="3275856" y="362540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58" name="Oval 85"/>
              <p:cNvSpPr>
                <a:spLocks noChangeArrowheads="1"/>
              </p:cNvSpPr>
              <p:nvPr/>
            </p:nvSpPr>
            <p:spPr bwMode="auto">
              <a:xfrm>
                <a:off x="2810981" y="395663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59" name="Oval 85"/>
              <p:cNvSpPr>
                <a:spLocks noChangeArrowheads="1"/>
              </p:cNvSpPr>
              <p:nvPr/>
            </p:nvSpPr>
            <p:spPr bwMode="auto">
              <a:xfrm>
                <a:off x="4013657" y="4061044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60" name="Oval 169"/>
              <p:cNvSpPr>
                <a:spLocks noChangeArrowheads="1"/>
              </p:cNvSpPr>
              <p:nvPr/>
            </p:nvSpPr>
            <p:spPr bwMode="auto">
              <a:xfrm>
                <a:off x="3156858" y="412357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61" name="Oval 169"/>
              <p:cNvSpPr>
                <a:spLocks noChangeArrowheads="1"/>
              </p:cNvSpPr>
              <p:nvPr/>
            </p:nvSpPr>
            <p:spPr bwMode="auto">
              <a:xfrm>
                <a:off x="5004157" y="3204072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62" name="Oval 85"/>
              <p:cNvSpPr>
                <a:spLocks noChangeArrowheads="1"/>
              </p:cNvSpPr>
              <p:nvPr/>
            </p:nvSpPr>
            <p:spPr bwMode="auto">
              <a:xfrm>
                <a:off x="2448152" y="4027703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63" name="Oval 85"/>
              <p:cNvSpPr>
                <a:spLocks noChangeArrowheads="1"/>
              </p:cNvSpPr>
              <p:nvPr/>
            </p:nvSpPr>
            <p:spPr bwMode="auto">
              <a:xfrm>
                <a:off x="4275231" y="3701004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64" name="Oval 169"/>
              <p:cNvSpPr>
                <a:spLocks noChangeArrowheads="1"/>
              </p:cNvSpPr>
              <p:nvPr/>
            </p:nvSpPr>
            <p:spPr bwMode="auto">
              <a:xfrm>
                <a:off x="2556586" y="3441942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65" name="Oval 169"/>
              <p:cNvSpPr>
                <a:spLocks noChangeArrowheads="1"/>
              </p:cNvSpPr>
              <p:nvPr/>
            </p:nvSpPr>
            <p:spPr bwMode="auto">
              <a:xfrm>
                <a:off x="2993952" y="323513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66" name="Oval 169"/>
              <p:cNvSpPr>
                <a:spLocks noChangeArrowheads="1"/>
              </p:cNvSpPr>
              <p:nvPr/>
            </p:nvSpPr>
            <p:spPr bwMode="auto">
              <a:xfrm>
                <a:off x="4307333" y="2232401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67" name="Oval 169"/>
              <p:cNvSpPr>
                <a:spLocks noChangeArrowheads="1"/>
              </p:cNvSpPr>
              <p:nvPr/>
            </p:nvSpPr>
            <p:spPr bwMode="auto">
              <a:xfrm>
                <a:off x="3685912" y="2687425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68" name="Oval 169"/>
              <p:cNvSpPr>
                <a:spLocks noChangeArrowheads="1"/>
              </p:cNvSpPr>
              <p:nvPr/>
            </p:nvSpPr>
            <p:spPr bwMode="auto">
              <a:xfrm>
                <a:off x="3740331" y="2226468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69" name="Oval 169"/>
              <p:cNvSpPr>
                <a:spLocks noChangeArrowheads="1"/>
              </p:cNvSpPr>
              <p:nvPr/>
            </p:nvSpPr>
            <p:spPr bwMode="auto">
              <a:xfrm>
                <a:off x="2053300" y="3290508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70" name="Oval 169"/>
              <p:cNvSpPr>
                <a:spLocks noChangeArrowheads="1"/>
              </p:cNvSpPr>
              <p:nvPr/>
            </p:nvSpPr>
            <p:spPr bwMode="auto">
              <a:xfrm>
                <a:off x="2424831" y="295538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</a:pPr>
                <a:endParaRPr kumimoji="1" lang="ko-KR" altLang="ko-KR" dirty="0"/>
              </a:p>
            </p:txBody>
          </p:sp>
          <p:sp>
            <p:nvSpPr>
              <p:cNvPr id="271" name="Oval 169"/>
              <p:cNvSpPr>
                <a:spLocks noChangeArrowheads="1"/>
              </p:cNvSpPr>
              <p:nvPr/>
            </p:nvSpPr>
            <p:spPr bwMode="auto">
              <a:xfrm>
                <a:off x="3212620" y="2746353"/>
                <a:ext cx="198302" cy="232053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72" name="Oval 85"/>
              <p:cNvSpPr>
                <a:spLocks noChangeArrowheads="1"/>
              </p:cNvSpPr>
              <p:nvPr/>
            </p:nvSpPr>
            <p:spPr bwMode="auto">
              <a:xfrm>
                <a:off x="4096309" y="274563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20000"/>
                  </a:lnSpc>
                </a:pPr>
                <a:endParaRPr kumimoji="1" lang="ko-KR" altLang="ko-KR" dirty="0"/>
              </a:p>
            </p:txBody>
          </p:sp>
          <p:sp>
            <p:nvSpPr>
              <p:cNvPr id="273" name="Oval 85"/>
              <p:cNvSpPr>
                <a:spLocks noChangeArrowheads="1"/>
              </p:cNvSpPr>
              <p:nvPr/>
            </p:nvSpPr>
            <p:spPr bwMode="auto">
              <a:xfrm>
                <a:off x="2754889" y="2875071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74" name="Oval 169"/>
              <p:cNvSpPr>
                <a:spLocks noChangeArrowheads="1"/>
              </p:cNvSpPr>
              <p:nvPr/>
            </p:nvSpPr>
            <p:spPr bwMode="auto">
              <a:xfrm>
                <a:off x="3026110" y="2325123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75" name="Oval 169"/>
              <p:cNvSpPr>
                <a:spLocks noChangeArrowheads="1"/>
              </p:cNvSpPr>
              <p:nvPr/>
            </p:nvSpPr>
            <p:spPr bwMode="auto">
              <a:xfrm>
                <a:off x="1941629" y="278198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76" name="Oval 169"/>
              <p:cNvSpPr>
                <a:spLocks noChangeArrowheads="1"/>
              </p:cNvSpPr>
              <p:nvPr/>
            </p:nvSpPr>
            <p:spPr bwMode="auto">
              <a:xfrm>
                <a:off x="4788110" y="209049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77" name="Oval 85"/>
              <p:cNvSpPr>
                <a:spLocks noChangeArrowheads="1"/>
              </p:cNvSpPr>
              <p:nvPr/>
            </p:nvSpPr>
            <p:spPr bwMode="auto">
              <a:xfrm>
                <a:off x="2433875" y="249021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78" name="Oval 169"/>
              <p:cNvSpPr>
                <a:spLocks noChangeArrowheads="1"/>
              </p:cNvSpPr>
              <p:nvPr/>
            </p:nvSpPr>
            <p:spPr bwMode="auto">
              <a:xfrm>
                <a:off x="3839483" y="298674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79" name="Oval 169"/>
              <p:cNvSpPr>
                <a:spLocks noChangeArrowheads="1"/>
              </p:cNvSpPr>
              <p:nvPr/>
            </p:nvSpPr>
            <p:spPr bwMode="auto">
              <a:xfrm>
                <a:off x="3536746" y="3123680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80" name="Oval 85"/>
              <p:cNvSpPr>
                <a:spLocks noChangeArrowheads="1"/>
              </p:cNvSpPr>
              <p:nvPr/>
            </p:nvSpPr>
            <p:spPr bwMode="auto">
              <a:xfrm>
                <a:off x="2661757" y="2016514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81" name="Oval 85"/>
              <p:cNvSpPr>
                <a:spLocks noChangeArrowheads="1"/>
              </p:cNvSpPr>
              <p:nvPr/>
            </p:nvSpPr>
            <p:spPr bwMode="auto">
              <a:xfrm>
                <a:off x="2028225" y="2248566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82" name="Oval 85"/>
              <p:cNvSpPr>
                <a:spLocks noChangeArrowheads="1"/>
              </p:cNvSpPr>
              <p:nvPr/>
            </p:nvSpPr>
            <p:spPr bwMode="auto">
              <a:xfrm>
                <a:off x="2350754" y="1792931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83" name="Oval 169"/>
              <p:cNvSpPr>
                <a:spLocks noChangeArrowheads="1"/>
              </p:cNvSpPr>
              <p:nvPr/>
            </p:nvSpPr>
            <p:spPr bwMode="auto">
              <a:xfrm>
                <a:off x="3691715" y="3861048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84" name="Oval 169"/>
              <p:cNvSpPr>
                <a:spLocks noChangeArrowheads="1"/>
              </p:cNvSpPr>
              <p:nvPr/>
            </p:nvSpPr>
            <p:spPr bwMode="auto">
              <a:xfrm>
                <a:off x="4307333" y="4218337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85" name="Oval 169"/>
              <p:cNvSpPr>
                <a:spLocks noChangeArrowheads="1"/>
              </p:cNvSpPr>
              <p:nvPr/>
            </p:nvSpPr>
            <p:spPr bwMode="auto">
              <a:xfrm>
                <a:off x="3470931" y="199007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86" name="Oval 169"/>
              <p:cNvSpPr>
                <a:spLocks noChangeArrowheads="1"/>
              </p:cNvSpPr>
              <p:nvPr/>
            </p:nvSpPr>
            <p:spPr bwMode="auto">
              <a:xfrm>
                <a:off x="3997157" y="1858362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87" name="Oval 169"/>
              <p:cNvSpPr>
                <a:spLocks noChangeArrowheads="1"/>
              </p:cNvSpPr>
              <p:nvPr/>
            </p:nvSpPr>
            <p:spPr bwMode="auto">
              <a:xfrm>
                <a:off x="3156857" y="1788483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2000" kern="1200">
                    <a:solidFill>
                      <a:schemeClr val="tx1"/>
                    </a:solidFill>
                    <a:latin typeface="Arial Narrow" pitchFamily="34" charset="0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ko-KR" altLang="ko-KR" sz="1200" dirty="0">
                  <a:solidFill>
                    <a:srgbClr val="5F5F5F"/>
                  </a:solidFill>
                  <a:latin typeface="Arial Narrow"/>
                  <a:ea typeface="가는각진제목체" pitchFamily="18" charset="-127"/>
                </a:endParaRPr>
              </a:p>
            </p:txBody>
          </p:sp>
          <p:sp>
            <p:nvSpPr>
              <p:cNvPr id="288" name="Oval 169"/>
              <p:cNvSpPr>
                <a:spLocks noChangeArrowheads="1"/>
              </p:cNvSpPr>
              <p:nvPr/>
            </p:nvSpPr>
            <p:spPr bwMode="auto">
              <a:xfrm>
                <a:off x="4788110" y="4210299"/>
                <a:ext cx="198303" cy="232052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  <p:sp>
            <p:nvSpPr>
              <p:cNvPr id="289" name="Oval 85"/>
              <p:cNvSpPr>
                <a:spLocks noChangeArrowheads="1"/>
              </p:cNvSpPr>
              <p:nvPr/>
            </p:nvSpPr>
            <p:spPr bwMode="auto">
              <a:xfrm>
                <a:off x="4932391" y="3822517"/>
                <a:ext cx="198303" cy="232052"/>
              </a:xfrm>
              <a:prstGeom prst="ellipse">
                <a:avLst/>
              </a:prstGeom>
              <a:solidFill>
                <a:srgbClr val="92D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>
                  <a:lnSpc>
                    <a:spcPct val="120000"/>
                  </a:lnSpc>
                </a:pPr>
                <a:endParaRPr kumimoji="1" lang="ko-KR" altLang="ko-KR" dirty="0">
                  <a:solidFill>
                    <a:srgbClr val="5F5F5F"/>
                  </a:solidFill>
                  <a:latin typeface="Arial Narrow"/>
                </a:endParaRPr>
              </a:p>
            </p:txBody>
          </p:sp>
        </p:grpSp>
        <p:sp>
          <p:nvSpPr>
            <p:cNvPr id="249" name="Oval 85"/>
            <p:cNvSpPr>
              <a:spLocks noChangeArrowheads="1"/>
            </p:cNvSpPr>
            <p:nvPr/>
          </p:nvSpPr>
          <p:spPr bwMode="auto">
            <a:xfrm>
              <a:off x="2697158" y="1626310"/>
              <a:ext cx="198303" cy="232052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ko-KR" altLang="ko-KR" sz="12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  <p:sp>
          <p:nvSpPr>
            <p:cNvPr id="250" name="자유형 249"/>
            <p:cNvSpPr/>
            <p:nvPr/>
          </p:nvSpPr>
          <p:spPr>
            <a:xfrm>
              <a:off x="2861851" y="1608463"/>
              <a:ext cx="2487492" cy="2809310"/>
            </a:xfrm>
            <a:custGeom>
              <a:avLst/>
              <a:gdLst>
                <a:gd name="connsiteX0" fmla="*/ 288973 w 2487492"/>
                <a:gd name="connsiteY0" fmla="*/ 0 h 2809310"/>
                <a:gd name="connsiteX1" fmla="*/ 2535 w 2487492"/>
                <a:gd name="connsiteY1" fmla="*/ 837282 h 2809310"/>
                <a:gd name="connsiteX2" fmla="*/ 167788 w 2487492"/>
                <a:gd name="connsiteY2" fmla="*/ 1366091 h 2809310"/>
                <a:gd name="connsiteX3" fmla="*/ 487277 w 2487492"/>
                <a:gd name="connsiteY3" fmla="*/ 1729648 h 2809310"/>
                <a:gd name="connsiteX4" fmla="*/ 244906 w 2487492"/>
                <a:gd name="connsiteY4" fmla="*/ 2214390 h 2809310"/>
                <a:gd name="connsiteX5" fmla="*/ 465243 w 2487492"/>
                <a:gd name="connsiteY5" fmla="*/ 2390660 h 2809310"/>
                <a:gd name="connsiteX6" fmla="*/ 762698 w 2487492"/>
                <a:gd name="connsiteY6" fmla="*/ 2214390 h 2809310"/>
                <a:gd name="connsiteX7" fmla="*/ 1115238 w 2487492"/>
                <a:gd name="connsiteY7" fmla="*/ 1718631 h 2809310"/>
                <a:gd name="connsiteX8" fmla="*/ 1335576 w 2487492"/>
                <a:gd name="connsiteY8" fmla="*/ 1883884 h 2809310"/>
                <a:gd name="connsiteX9" fmla="*/ 1313542 w 2487492"/>
                <a:gd name="connsiteY9" fmla="*/ 2104221 h 2809310"/>
                <a:gd name="connsiteX10" fmla="*/ 983036 w 2487492"/>
                <a:gd name="connsiteY10" fmla="*/ 2655065 h 2809310"/>
                <a:gd name="connsiteX11" fmla="*/ 1280491 w 2487492"/>
                <a:gd name="connsiteY11" fmla="*/ 2798284 h 2809310"/>
                <a:gd name="connsiteX12" fmla="*/ 1577947 w 2487492"/>
                <a:gd name="connsiteY12" fmla="*/ 2423710 h 2809310"/>
                <a:gd name="connsiteX13" fmla="*/ 1820318 w 2487492"/>
                <a:gd name="connsiteY13" fmla="*/ 2324559 h 2809310"/>
                <a:gd name="connsiteX14" fmla="*/ 2205908 w 2487492"/>
                <a:gd name="connsiteY14" fmla="*/ 2577947 h 2809310"/>
                <a:gd name="connsiteX15" fmla="*/ 2393195 w 2487492"/>
                <a:gd name="connsiteY15" fmla="*/ 2423710 h 2809310"/>
                <a:gd name="connsiteX16" fmla="*/ 2459296 w 2487492"/>
                <a:gd name="connsiteY16" fmla="*/ 1443209 h 2809310"/>
                <a:gd name="connsiteX17" fmla="*/ 1930486 w 2487492"/>
                <a:gd name="connsiteY17" fmla="*/ 1685580 h 2809310"/>
                <a:gd name="connsiteX18" fmla="*/ 1721166 w 2487492"/>
                <a:gd name="connsiteY18" fmla="*/ 1564395 h 2809310"/>
                <a:gd name="connsiteX19" fmla="*/ 1666082 w 2487492"/>
                <a:gd name="connsiteY19" fmla="*/ 1277956 h 2809310"/>
                <a:gd name="connsiteX20" fmla="*/ 2404212 w 2487492"/>
                <a:gd name="connsiteY20" fmla="*/ 848298 h 280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87492" h="2809310">
                  <a:moveTo>
                    <a:pt x="288973" y="0"/>
                  </a:moveTo>
                  <a:cubicBezTo>
                    <a:pt x="155852" y="304800"/>
                    <a:pt x="22732" y="609600"/>
                    <a:pt x="2535" y="837282"/>
                  </a:cubicBezTo>
                  <a:cubicBezTo>
                    <a:pt x="-17662" y="1064964"/>
                    <a:pt x="86998" y="1217363"/>
                    <a:pt x="167788" y="1366091"/>
                  </a:cubicBezTo>
                  <a:cubicBezTo>
                    <a:pt x="248578" y="1514819"/>
                    <a:pt x="474424" y="1588265"/>
                    <a:pt x="487277" y="1729648"/>
                  </a:cubicBezTo>
                  <a:cubicBezTo>
                    <a:pt x="500130" y="1871031"/>
                    <a:pt x="248578" y="2104221"/>
                    <a:pt x="244906" y="2214390"/>
                  </a:cubicBezTo>
                  <a:cubicBezTo>
                    <a:pt x="241234" y="2324559"/>
                    <a:pt x="378944" y="2390660"/>
                    <a:pt x="465243" y="2390660"/>
                  </a:cubicBezTo>
                  <a:cubicBezTo>
                    <a:pt x="551542" y="2390660"/>
                    <a:pt x="654366" y="2326395"/>
                    <a:pt x="762698" y="2214390"/>
                  </a:cubicBezTo>
                  <a:cubicBezTo>
                    <a:pt x="871031" y="2102385"/>
                    <a:pt x="1019758" y="1773715"/>
                    <a:pt x="1115238" y="1718631"/>
                  </a:cubicBezTo>
                  <a:cubicBezTo>
                    <a:pt x="1210718" y="1663547"/>
                    <a:pt x="1302525" y="1819619"/>
                    <a:pt x="1335576" y="1883884"/>
                  </a:cubicBezTo>
                  <a:cubicBezTo>
                    <a:pt x="1368627" y="1948149"/>
                    <a:pt x="1372299" y="1975691"/>
                    <a:pt x="1313542" y="2104221"/>
                  </a:cubicBezTo>
                  <a:cubicBezTo>
                    <a:pt x="1254785" y="2232751"/>
                    <a:pt x="988544" y="2539388"/>
                    <a:pt x="983036" y="2655065"/>
                  </a:cubicBezTo>
                  <a:cubicBezTo>
                    <a:pt x="977528" y="2770742"/>
                    <a:pt x="1181339" y="2836843"/>
                    <a:pt x="1280491" y="2798284"/>
                  </a:cubicBezTo>
                  <a:cubicBezTo>
                    <a:pt x="1379643" y="2759725"/>
                    <a:pt x="1487976" y="2502664"/>
                    <a:pt x="1577947" y="2423710"/>
                  </a:cubicBezTo>
                  <a:cubicBezTo>
                    <a:pt x="1667918" y="2344756"/>
                    <a:pt x="1715658" y="2298853"/>
                    <a:pt x="1820318" y="2324559"/>
                  </a:cubicBezTo>
                  <a:cubicBezTo>
                    <a:pt x="1924978" y="2350265"/>
                    <a:pt x="2110429" y="2561422"/>
                    <a:pt x="2205908" y="2577947"/>
                  </a:cubicBezTo>
                  <a:cubicBezTo>
                    <a:pt x="2301387" y="2594472"/>
                    <a:pt x="2350964" y="2612833"/>
                    <a:pt x="2393195" y="2423710"/>
                  </a:cubicBezTo>
                  <a:cubicBezTo>
                    <a:pt x="2435426" y="2234587"/>
                    <a:pt x="2536414" y="1566231"/>
                    <a:pt x="2459296" y="1443209"/>
                  </a:cubicBezTo>
                  <a:cubicBezTo>
                    <a:pt x="2382178" y="1320187"/>
                    <a:pt x="2053508" y="1665382"/>
                    <a:pt x="1930486" y="1685580"/>
                  </a:cubicBezTo>
                  <a:cubicBezTo>
                    <a:pt x="1807464" y="1705778"/>
                    <a:pt x="1765233" y="1632332"/>
                    <a:pt x="1721166" y="1564395"/>
                  </a:cubicBezTo>
                  <a:cubicBezTo>
                    <a:pt x="1677099" y="1496458"/>
                    <a:pt x="1552241" y="1397306"/>
                    <a:pt x="1666082" y="1277956"/>
                  </a:cubicBezTo>
                  <a:cubicBezTo>
                    <a:pt x="1779923" y="1158607"/>
                    <a:pt x="2092067" y="1003452"/>
                    <a:pt x="2404212" y="848298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153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17513" y="946376"/>
            <a:ext cx="9086850" cy="142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0" indent="-287338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ko-KR" altLang="en-US" sz="1400" kern="0" dirty="0" smtClean="0">
                <a:solidFill>
                  <a:srgbClr val="000000"/>
                </a:solidFill>
                <a:ea typeface="+mn-ea"/>
              </a:rPr>
              <a:t>해외 사례</a:t>
            </a:r>
            <a:endParaRPr kumimoji="0" lang="en-US" altLang="ko-KR" sz="1400" b="1" kern="0" dirty="0" smtClean="0">
              <a:solidFill>
                <a:srgbClr val="000000"/>
              </a:solidFill>
              <a:ea typeface="+mn-ea"/>
            </a:endParaRP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현재 금융선진국인 미국과 유럽을 중심으로 새로운 데이터인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Alternative Big Data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를 사용하고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새로운 방법론을 적용하여 신용평가 서비스를 제공하는 여러 기업들이 있으며 좋은 성과를 내고 있습니다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기업 뿐만 아니라 세계 유수의 대학들 사이에서도 활발한 연구가 진행되고 있으며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일부 연구결과에서는 기존의 전통적인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CB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데이터를 사용하는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CSS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신용평가모형보다 새로운 데이터에 의한 </a:t>
            </a:r>
            <a:r>
              <a:rPr lang="ko-KR" altLang="en-US" b="0" kern="0" dirty="0" err="1" smtClean="0">
                <a:solidFill>
                  <a:srgbClr val="000000"/>
                </a:solidFill>
                <a:ea typeface="+mn-ea"/>
              </a:rPr>
              <a:t>빅데이터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모형의 변별력이 더 우수하다는 결과들이 나오고 있습니다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>
                <a:ea typeface="+mn-ea"/>
              </a:rPr>
              <a:pPr>
                <a:defRPr/>
              </a:pPr>
              <a:t>12</a:t>
            </a:fld>
            <a:endParaRPr lang="en-US" altLang="ko-KR" dirty="0">
              <a:ea typeface="+mn-ea"/>
            </a:endParaRPr>
          </a:p>
        </p:txBody>
      </p:sp>
      <p:sp>
        <p:nvSpPr>
          <p:cNvPr id="52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en-US" altLang="ko-KR" dirty="0" smtClean="0">
                <a:latin typeface="+mn-lt"/>
                <a:ea typeface="+mn-ea"/>
              </a:rPr>
              <a:t>Performance</a:t>
            </a:r>
            <a:endParaRPr lang="en-US" altLang="ko-KR" b="0" i="1" dirty="0" smtClean="0">
              <a:latin typeface="+mn-lt"/>
              <a:ea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29319" y="2509493"/>
            <a:ext cx="4468812" cy="694093"/>
            <a:chOff x="5131576" y="3048659"/>
            <a:chExt cx="4231195" cy="652409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5537452" y="3308730"/>
              <a:ext cx="3558923" cy="392338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dirty="0">
                <a:latin typeface="+mn-lt"/>
                <a:ea typeface="+mn-ea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131576" y="3048659"/>
              <a:ext cx="4231195" cy="609601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ko-KR" altLang="en-US" sz="16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신용평가에 통신 </a:t>
              </a:r>
              <a:r>
                <a:rPr lang="en-US" altLang="ko-KR" sz="16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Mobile Data</a:t>
              </a:r>
              <a:r>
                <a:rPr lang="ko-KR" altLang="en-US" sz="16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를 사용하여 </a:t>
              </a:r>
              <a:r>
                <a:rPr lang="en-US" altLang="ko-KR" sz="16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/>
              </a:r>
              <a:br>
                <a:rPr lang="en-US" altLang="ko-KR" sz="16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</a:br>
              <a:r>
                <a:rPr lang="ko-KR" altLang="en-US" sz="16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기존 모형보다 우수한 변별력 입증 사례</a:t>
              </a:r>
              <a:endParaRPr lang="ko-KR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877810" y="2764926"/>
            <a:ext cx="4640262" cy="3607789"/>
            <a:chOff x="417513" y="2809875"/>
            <a:chExt cx="4640262" cy="3607789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352675" y="2809875"/>
              <a:ext cx="2705100" cy="1035353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1200" dirty="0" smtClean="0">
                  <a:latin typeface="+mn-lt"/>
                  <a:ea typeface="+mn-ea"/>
                </a:rPr>
                <a:t>Mobile </a:t>
              </a:r>
              <a:r>
                <a:rPr lang="ko-KR" altLang="en-US" sz="1200" dirty="0" smtClean="0">
                  <a:latin typeface="+mn-lt"/>
                  <a:ea typeface="+mn-ea"/>
                </a:rPr>
                <a:t>데이터 활용한 신용평가</a:t>
              </a:r>
              <a:endParaRPr lang="en-US" altLang="ko-KR" sz="1200" dirty="0" smtClean="0">
                <a:latin typeface="+mn-lt"/>
                <a:ea typeface="+mn-ea"/>
              </a:endParaRP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dirty="0" smtClean="0">
                  <a:latin typeface="+mn-lt"/>
                  <a:ea typeface="+mn-ea"/>
                </a:rPr>
                <a:t>신용 </a:t>
              </a:r>
              <a:r>
                <a:rPr lang="en-US" altLang="ko-KR" sz="1200" dirty="0" smtClean="0">
                  <a:latin typeface="+mn-lt"/>
                  <a:ea typeface="+mn-ea"/>
                </a:rPr>
                <a:t>Risk</a:t>
              </a:r>
              <a:r>
                <a:rPr lang="ko-KR" altLang="en-US" sz="1200" dirty="0" smtClean="0">
                  <a:latin typeface="+mn-lt"/>
                  <a:ea typeface="+mn-ea"/>
                </a:rPr>
                <a:t> 변동 없이 </a:t>
              </a:r>
              <a:r>
                <a:rPr lang="en-US" altLang="ko-KR" sz="1200" dirty="0" smtClean="0">
                  <a:latin typeface="+mn-lt"/>
                  <a:ea typeface="+mn-ea"/>
                </a:rPr>
                <a:t>25% </a:t>
              </a:r>
              <a:r>
                <a:rPr lang="ko-KR" altLang="en-US" sz="1200" dirty="0" smtClean="0">
                  <a:latin typeface="+mn-lt"/>
                  <a:ea typeface="+mn-ea"/>
                </a:rPr>
                <a:t>이상의 </a:t>
              </a:r>
              <a:r>
                <a:rPr lang="en-US" altLang="ko-KR" sz="1200" dirty="0" smtClean="0">
                  <a:latin typeface="+mn-lt"/>
                  <a:ea typeface="+mn-ea"/>
                </a:rPr>
                <a:t/>
              </a:r>
              <a:br>
                <a:rPr lang="en-US" altLang="ko-KR" sz="1200" dirty="0" smtClean="0">
                  <a:latin typeface="+mn-lt"/>
                  <a:ea typeface="+mn-ea"/>
                </a:rPr>
              </a:br>
              <a:r>
                <a:rPr lang="ko-KR" altLang="en-US" sz="1200" dirty="0" smtClean="0">
                  <a:latin typeface="+mn-lt"/>
                  <a:ea typeface="+mn-ea"/>
                </a:rPr>
                <a:t>승인율 상승</a:t>
              </a:r>
              <a:endParaRPr lang="ko-KR" altLang="en-US" sz="1200" dirty="0">
                <a:latin typeface="+mn-lt"/>
                <a:ea typeface="+mn-ea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30" y="2832486"/>
              <a:ext cx="1773745" cy="10336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13" y="4931764"/>
              <a:ext cx="1981200" cy="1485900"/>
            </a:xfrm>
            <a:prstGeom prst="rect">
              <a:avLst/>
            </a:prstGeom>
          </p:spPr>
        </p:pic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2352675" y="3921813"/>
              <a:ext cx="2705100" cy="1035353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indent="-285750" latinLnBrk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dirty="0" smtClean="0">
                  <a:solidFill>
                    <a:schemeClr val="tx1"/>
                  </a:solidFill>
                  <a:latin typeface="+mn-lt"/>
                  <a:ea typeface="+mn-ea"/>
                </a:rPr>
                <a:t>Mobile Data </a:t>
              </a:r>
              <a:r>
                <a:rPr kumimoji="1" lang="ko-KR" altLang="en-US" dirty="0" smtClean="0">
                  <a:solidFill>
                    <a:schemeClr val="tx1"/>
                  </a:solidFill>
                  <a:latin typeface="+mn-lt"/>
                  <a:ea typeface="+mn-ea"/>
                </a:rPr>
                <a:t>활용 신용평가 및 소액대출</a:t>
              </a:r>
              <a:endParaRPr kumimoji="1" lang="en-US" altLang="ko-KR" dirty="0" smtClean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marL="285750" indent="-285750" latinLnBrk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ko-KR" altLang="en-US" dirty="0" smtClean="0">
                  <a:solidFill>
                    <a:schemeClr val="tx1"/>
                  </a:solidFill>
                  <a:latin typeface="+mn-lt"/>
                  <a:ea typeface="+mn-ea"/>
                </a:rPr>
                <a:t>즉각적인 </a:t>
              </a:r>
              <a:r>
                <a:rPr kumimoji="1" lang="ko-KR" altLang="en-US" dirty="0" err="1" smtClean="0">
                  <a:solidFill>
                    <a:schemeClr val="tx1"/>
                  </a:solidFill>
                  <a:latin typeface="+mn-lt"/>
                  <a:ea typeface="+mn-ea"/>
                </a:rPr>
                <a:t>리스크</a:t>
              </a:r>
              <a:r>
                <a:rPr kumimoji="1" lang="ko-KR" altLang="en-US" dirty="0" smtClean="0">
                  <a:solidFill>
                    <a:schemeClr val="tx1"/>
                  </a:solidFill>
                  <a:latin typeface="+mn-lt"/>
                  <a:ea typeface="+mn-ea"/>
                </a:rPr>
                <a:t> </a:t>
              </a:r>
              <a:r>
                <a:rPr kumimoji="1" lang="ko-KR" altLang="en-US" dirty="0" err="1" smtClean="0">
                  <a:solidFill>
                    <a:schemeClr val="tx1"/>
                  </a:solidFill>
                  <a:latin typeface="+mn-lt"/>
                  <a:ea typeface="+mn-ea"/>
                </a:rPr>
                <a:t>스코어링</a:t>
              </a:r>
              <a:endParaRPr kumimoji="1" lang="en-US" altLang="ko-KR" dirty="0" smtClean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marL="285750" indent="-285750" latinLnBrk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ko-KR" altLang="en-US" dirty="0" smtClean="0">
                  <a:solidFill>
                    <a:schemeClr val="tx1"/>
                  </a:solidFill>
                  <a:latin typeface="+mn-lt"/>
                  <a:ea typeface="+mn-ea"/>
                </a:rPr>
                <a:t>수익 </a:t>
              </a:r>
              <a:r>
                <a:rPr kumimoji="1" lang="en-US" altLang="ko-KR" dirty="0" smtClean="0">
                  <a:solidFill>
                    <a:schemeClr val="tx1"/>
                  </a:solidFill>
                  <a:latin typeface="+mn-lt"/>
                  <a:ea typeface="+mn-ea"/>
                </a:rPr>
                <a:t>5</a:t>
              </a:r>
              <a:r>
                <a:rPr kumimoji="1" lang="ko-KR" altLang="en-US" dirty="0" smtClean="0">
                  <a:solidFill>
                    <a:schemeClr val="tx1"/>
                  </a:solidFill>
                  <a:latin typeface="+mn-lt"/>
                  <a:ea typeface="+mn-ea"/>
                </a:rPr>
                <a:t>배 </a:t>
              </a:r>
              <a:r>
                <a:rPr kumimoji="1" lang="en-US" altLang="ko-KR" dirty="0" smtClean="0">
                  <a:solidFill>
                    <a:schemeClr val="tx1"/>
                  </a:solidFill>
                  <a:latin typeface="+mn-lt"/>
                  <a:ea typeface="+mn-ea"/>
                </a:rPr>
                <a:t>~10</a:t>
              </a:r>
              <a:r>
                <a:rPr kumimoji="1" lang="ko-KR" altLang="en-US" dirty="0" smtClean="0">
                  <a:solidFill>
                    <a:schemeClr val="tx1"/>
                  </a:solidFill>
                  <a:latin typeface="+mn-lt"/>
                  <a:ea typeface="+mn-ea"/>
                </a:rPr>
                <a:t>배 증가</a:t>
              </a:r>
              <a:endParaRPr kumimoji="1" lang="en-US" altLang="ko-KR" dirty="0" smtClean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352675" y="5033750"/>
              <a:ext cx="2705100" cy="1035353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85750" lvl="0" indent="-285750" latinLnBrk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en-US" altLang="ko-KR" dirty="0">
                  <a:solidFill>
                    <a:srgbClr val="5F5F5F"/>
                  </a:solidFill>
                  <a:latin typeface="Arial Narrow"/>
                  <a:ea typeface="가는각진제목체"/>
                </a:rPr>
                <a:t>Social Media Data </a:t>
              </a:r>
              <a:r>
                <a:rPr kumimoji="1" lang="ko-KR" altLang="en-US" dirty="0">
                  <a:solidFill>
                    <a:srgbClr val="5F5F5F"/>
                  </a:solidFill>
                  <a:latin typeface="Arial Narrow"/>
                  <a:ea typeface="가는각진제목체"/>
                </a:rPr>
                <a:t>활용 신용평가</a:t>
              </a:r>
              <a:endParaRPr kumimoji="1" lang="en-US" altLang="ko-KR" dirty="0">
                <a:solidFill>
                  <a:srgbClr val="5F5F5F"/>
                </a:solidFill>
                <a:latin typeface="Arial Narrow"/>
                <a:ea typeface="가는각진제목체"/>
              </a:endParaRPr>
            </a:p>
            <a:p>
              <a:pPr marL="285750" lvl="0" indent="-285750" latinLnBrk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ko-KR" altLang="en-US" dirty="0">
                  <a:solidFill>
                    <a:srgbClr val="5F5F5F"/>
                  </a:solidFill>
                  <a:latin typeface="Arial Narrow"/>
                  <a:ea typeface="가는각진제목체"/>
                </a:rPr>
                <a:t>기존 대비 </a:t>
              </a:r>
              <a:r>
                <a:rPr kumimoji="1" lang="en-US" altLang="ko-KR" dirty="0">
                  <a:solidFill>
                    <a:srgbClr val="5F5F5F"/>
                  </a:solidFill>
                  <a:latin typeface="Arial Narrow"/>
                  <a:ea typeface="가는각진제목체"/>
                </a:rPr>
                <a:t>25</a:t>
              </a:r>
              <a:r>
                <a:rPr kumimoji="1" lang="ko-KR" altLang="en-US" dirty="0" err="1">
                  <a:solidFill>
                    <a:srgbClr val="5F5F5F"/>
                  </a:solidFill>
                  <a:latin typeface="Arial Narrow"/>
                  <a:ea typeface="가는각진제목체"/>
                </a:rPr>
                <a:t>만명</a:t>
              </a:r>
              <a:r>
                <a:rPr kumimoji="1" lang="ko-KR" altLang="en-US" dirty="0">
                  <a:solidFill>
                    <a:srgbClr val="5F5F5F"/>
                  </a:solidFill>
                  <a:latin typeface="Arial Narrow"/>
                  <a:ea typeface="가는각진제목체"/>
                </a:rPr>
                <a:t> 이상의 승인 고객 증가</a:t>
              </a:r>
              <a:endParaRPr kumimoji="1" lang="en-US" altLang="ko-KR" dirty="0">
                <a:solidFill>
                  <a:srgbClr val="5F5F5F"/>
                </a:solidFill>
                <a:latin typeface="Arial Narrow"/>
                <a:ea typeface="가는각진제목체"/>
              </a:endParaRPr>
            </a:p>
            <a:p>
              <a:pPr marL="285750" lvl="0" indent="-285750" latinLnBrk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ko-KR" altLang="en-US" dirty="0">
                  <a:solidFill>
                    <a:srgbClr val="5F5F5F"/>
                  </a:solidFill>
                  <a:latin typeface="Arial Narrow"/>
                  <a:ea typeface="가는각진제목체"/>
                </a:rPr>
                <a:t>국내 </a:t>
              </a:r>
              <a:r>
                <a:rPr kumimoji="1" lang="en-US" altLang="ko-KR" dirty="0">
                  <a:solidFill>
                    <a:srgbClr val="5F5F5F"/>
                  </a:solidFill>
                  <a:latin typeface="Arial Narrow"/>
                  <a:ea typeface="가는각진제목체"/>
                </a:rPr>
                <a:t>FK-BCG</a:t>
              </a:r>
              <a:r>
                <a:rPr kumimoji="1" lang="ko-KR" altLang="en-US" dirty="0">
                  <a:solidFill>
                    <a:srgbClr val="5F5F5F"/>
                  </a:solidFill>
                  <a:latin typeface="Arial Narrow"/>
                  <a:ea typeface="가는각진제목체"/>
                </a:rPr>
                <a:t>와 독점계약 체결 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578930" y="3875676"/>
              <a:ext cx="4478845" cy="0"/>
            </a:xfrm>
            <a:prstGeom prst="line">
              <a:avLst/>
            </a:prstGeom>
            <a:noFill/>
            <a:ln w="12700">
              <a:solidFill>
                <a:srgbClr val="3D573B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16A4E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78930" y="5033750"/>
              <a:ext cx="4478845" cy="0"/>
            </a:xfrm>
            <a:prstGeom prst="line">
              <a:avLst/>
            </a:prstGeom>
            <a:noFill/>
            <a:ln w="12700">
              <a:solidFill>
                <a:srgbClr val="3D573B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16A4E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056690" y="2368430"/>
            <a:ext cx="4231195" cy="425071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Alternative Big Data </a:t>
            </a:r>
            <a:r>
              <a:rPr lang="ko-KR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신용평가 기업</a:t>
            </a:r>
            <a:endParaRPr lang="ko-KR" altLang="en-US" sz="16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51" y="3876865"/>
            <a:ext cx="1584075" cy="102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5" y="3259340"/>
            <a:ext cx="4258948" cy="266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8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77"/>
          <p:cNvSpPr txBox="1">
            <a:spLocks/>
          </p:cNvSpPr>
          <p:nvPr/>
        </p:nvSpPr>
        <p:spPr>
          <a:xfrm>
            <a:off x="-280411" y="12505"/>
            <a:ext cx="4174317" cy="583396"/>
          </a:xfrm>
          <a:prstGeom prst="rect">
            <a:avLst/>
          </a:prstGeom>
        </p:spPr>
        <p:txBody>
          <a:bodyPr lIns="40234" tIns="20117" rIns="40234" bIns="20117"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2336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16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We </a:t>
            </a:r>
            <a:r>
              <a:rPr lang="en-US" altLang="ko-KR" sz="16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Know </a:t>
            </a:r>
            <a:r>
              <a:rPr lang="en-US" altLang="ko-KR" sz="1600" b="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You </a:t>
            </a:r>
            <a:r>
              <a:rPr lang="en-US" altLang="ko-KR" sz="1600" b="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better </a:t>
            </a:r>
            <a:r>
              <a:rPr lang="en-US" altLang="ko-KR" sz="1600" b="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than </a:t>
            </a:r>
            <a:r>
              <a:rPr lang="en-US" altLang="ko-KR" sz="1600" b="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Y</a:t>
            </a:r>
            <a:r>
              <a:rPr lang="en-US" altLang="ko-KR" sz="16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ou</a:t>
            </a:r>
            <a:endParaRPr lang="en-US" altLang="ko-KR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Avenir Next Medium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719908" y="3985953"/>
            <a:ext cx="2584964" cy="1942235"/>
            <a:chOff x="2028330" y="5677391"/>
            <a:chExt cx="6760156" cy="507011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330" y="5677391"/>
              <a:ext cx="6760156" cy="5070117"/>
            </a:xfrm>
            <a:prstGeom prst="rect">
              <a:avLst/>
            </a:prstGeom>
          </p:spPr>
        </p:pic>
        <p:sp>
          <p:nvSpPr>
            <p:cNvPr id="9" name="Shape 176"/>
            <p:cNvSpPr txBox="1">
              <a:spLocks/>
            </p:cNvSpPr>
            <p:nvPr/>
          </p:nvSpPr>
          <p:spPr>
            <a:xfrm>
              <a:off x="2134654" y="9654362"/>
              <a:ext cx="6413923" cy="591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0" marR="0" indent="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0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NanumGothicOTF" charset="-127"/>
                  <a:ea typeface="NanumGothicOTF" charset="-127"/>
                  <a:cs typeface="NanumGothicOTF" charset="-127"/>
                  <a:sym typeface="DIN Condensed"/>
                </a:defRPr>
              </a:lvl1pPr>
              <a:lvl2pPr marL="0" marR="0" indent="22860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7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+mn-lt"/>
                  <a:ea typeface="+mn-ea"/>
                  <a:cs typeface="+mn-cs"/>
                  <a:sym typeface="DIN Condensed"/>
                </a:defRPr>
              </a:lvl2pPr>
              <a:lvl3pPr marL="0" marR="0" indent="45720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7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+mn-lt"/>
                  <a:ea typeface="+mn-ea"/>
                  <a:cs typeface="+mn-cs"/>
                  <a:sym typeface="DIN Condensed"/>
                </a:defRPr>
              </a:lvl3pPr>
              <a:lvl4pPr marL="0" marR="0" indent="68580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7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+mn-lt"/>
                  <a:ea typeface="+mn-ea"/>
                  <a:cs typeface="+mn-cs"/>
                  <a:sym typeface="DIN Condensed"/>
                </a:defRPr>
              </a:lvl4pPr>
              <a:lvl5pPr marL="0" marR="0" indent="91440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7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+mn-lt"/>
                  <a:ea typeface="+mn-ea"/>
                  <a:cs typeface="+mn-cs"/>
                  <a:sym typeface="DIN Condensed"/>
                </a:defRPr>
              </a:lvl5pPr>
              <a:lvl6pPr marL="0" marR="0" indent="114300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7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+mn-lt"/>
                  <a:ea typeface="+mn-ea"/>
                  <a:cs typeface="+mn-cs"/>
                  <a:sym typeface="DIN Condensed"/>
                </a:defRPr>
              </a:lvl6pPr>
              <a:lvl7pPr marL="0" marR="0" indent="137160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7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+mn-lt"/>
                  <a:ea typeface="+mn-ea"/>
                  <a:cs typeface="+mn-cs"/>
                  <a:sym typeface="DIN Condensed"/>
                </a:defRPr>
              </a:lvl7pPr>
              <a:lvl8pPr marL="0" marR="0" indent="160020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7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+mn-lt"/>
                  <a:ea typeface="+mn-ea"/>
                  <a:cs typeface="+mn-cs"/>
                  <a:sym typeface="DIN Condensed"/>
                </a:defRPr>
              </a:lvl8pPr>
              <a:lvl9pPr marL="0" marR="0" indent="1828800" algn="l" defTabSz="825500" rtl="0" latinLnBrk="0">
                <a:lnSpc>
                  <a:spcPct val="80000"/>
                </a:lnSpc>
                <a:spcBef>
                  <a:spcPts val="3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700" b="0" i="0" u="none" strike="noStrike" cap="all" spc="0" baseline="0">
                  <a:ln>
                    <a:noFill/>
                  </a:ln>
                  <a:solidFill>
                    <a:schemeClr val="accent1"/>
                  </a:solidFill>
                  <a:uFillTx/>
                  <a:latin typeface="+mn-lt"/>
                  <a:ea typeface="+mn-ea"/>
                  <a:cs typeface="+mn-cs"/>
                  <a:sym typeface="DIN Condensed"/>
                </a:defRPr>
              </a:lvl9pPr>
            </a:lstStyle>
            <a:p>
              <a:pPr algn="dist" defTabSz="312369" fontAlgn="auto">
                <a:spcBef>
                  <a:spcPts val="1716"/>
                </a:spcBef>
                <a:defRPr sz="2924">
                  <a:solidFill>
                    <a:srgbClr val="FFFFFF"/>
                  </a:solidFill>
                </a:defRPr>
              </a:pPr>
              <a:r>
                <a:rPr lang="en-US" altLang="ko-KR" sz="700" b="1" kern="0" cap="none" dirty="0">
                  <a:solidFill>
                    <a:srgbClr val="2699A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alternative data-driven strategy for financial institute</a:t>
              </a:r>
              <a:r>
                <a:rPr lang="en-US" altLang="ko-KR" sz="700" b="1" kern="0" dirty="0">
                  <a:solidFill>
                    <a:srgbClr val="2699A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en-US" altLang="ko-KR" sz="700" b="1" kern="0" dirty="0">
                  <a:solidFill>
                    <a:srgbClr val="2699A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endParaRPr lang="en-US" altLang="ko-KR" sz="700" b="1" kern="0" dirty="0">
                <a:solidFill>
                  <a:srgbClr val="2699A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93724" y="1492939"/>
            <a:ext cx="9330070" cy="1568759"/>
          </a:xfrm>
          <a:prstGeom prst="roundRect">
            <a:avLst>
              <a:gd name="adj" fmla="val 16667"/>
            </a:avLst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none" lIns="40234" tIns="20117" rIns="40234" bIns="20117" anchor="ctr"/>
          <a:lstStyle/>
          <a:p>
            <a:pPr algn="ctr" defTabSz="402336"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US" altLang="ko-KR" sz="9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venir Next Medium"/>
              </a:rPr>
              <a:t>A L F I N</a:t>
            </a:r>
            <a:endParaRPr lang="ko-KR" altLang="en-US" sz="9600" kern="0" baseline="6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맑은 고딕"/>
              <a:cs typeface="Tahoma" pitchFamily="34" charset="0"/>
              <a:sym typeface="Avenir Next Medium"/>
            </a:endParaRPr>
          </a:p>
        </p:txBody>
      </p:sp>
      <p:sp>
        <p:nvSpPr>
          <p:cNvPr id="11" name="Shape 451"/>
          <p:cNvSpPr txBox="1">
            <a:spLocks/>
          </p:cNvSpPr>
          <p:nvPr/>
        </p:nvSpPr>
        <p:spPr>
          <a:xfrm>
            <a:off x="4855528" y="3985954"/>
            <a:ext cx="4768266" cy="2376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352" tIns="22352" rIns="22352" bIns="22352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3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NanumGothicOTF" charset="-127"/>
                <a:ea typeface="NanumGothicOTF" charset="-127"/>
                <a:cs typeface="NanumGothicOTF" charset="-127"/>
                <a:sym typeface="DIN Condense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00" b="0" i="0" u="none" strike="noStrike" cap="all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defTabSz="294208" fontAlgn="auto">
              <a:lnSpc>
                <a:spcPct val="150000"/>
              </a:lnSpc>
              <a:defRPr sz="24543"/>
            </a:pP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회사정보 </a:t>
            </a:r>
            <a:r>
              <a:rPr lang="en-US" altLang="ko-KR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: </a:t>
            </a: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㈜</a:t>
            </a:r>
            <a:r>
              <a:rPr lang="ko-KR" altLang="en-US" sz="1400" b="1" kern="0" cap="none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앨핀</a:t>
            </a: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 </a:t>
            </a:r>
            <a:r>
              <a:rPr lang="en-US" altLang="ko-KR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(</a:t>
            </a:r>
            <a:r>
              <a:rPr lang="en-US" altLang="ko-KR" sz="1400" b="1" kern="0" cap="none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alfin</a:t>
            </a:r>
            <a:r>
              <a:rPr lang="en-US" altLang="ko-KR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 </a:t>
            </a:r>
            <a:r>
              <a:rPr lang="en-US" altLang="ko-KR" sz="1400" b="1" kern="0" cap="none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inc</a:t>
            </a:r>
            <a:r>
              <a:rPr lang="en-US" altLang="ko-KR" sz="1400" b="1" kern="0" cap="none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.</a:t>
            </a:r>
            <a:r>
              <a:rPr lang="en-US" altLang="ko-KR" sz="1400" b="1" kern="0" cap="none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) (</a:t>
            </a:r>
            <a:r>
              <a:rPr lang="en-US" altLang="ko-KR" sz="1400" b="1" kern="0" cap="none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  <a:hlinkClick r:id="rId3"/>
              </a:rPr>
              <a:t>www.alfinlab.com</a:t>
            </a:r>
            <a:r>
              <a:rPr lang="en-US" altLang="ko-KR" sz="1400" b="1" kern="0" cap="none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)</a:t>
            </a:r>
            <a:endParaRPr lang="en-US" altLang="ko-KR" sz="1400" b="1" kern="0" cap="none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Tahoma" pitchFamily="34" charset="0"/>
            </a:endParaRPr>
          </a:p>
          <a:p>
            <a:pPr defTabSz="294208" fontAlgn="auto">
              <a:lnSpc>
                <a:spcPct val="150000"/>
              </a:lnSpc>
              <a:defRPr sz="24543"/>
            </a:pP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설립일</a:t>
            </a:r>
            <a:r>
              <a:rPr lang="en-US" altLang="ko-KR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: 2016.4</a:t>
            </a: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월</a:t>
            </a:r>
            <a:endParaRPr lang="en-US" altLang="ko-KR" sz="1400" b="1" kern="0" cap="none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Tahoma" pitchFamily="34" charset="0"/>
            </a:endParaRPr>
          </a:p>
          <a:p>
            <a:pPr defTabSz="294208" fontAlgn="auto">
              <a:lnSpc>
                <a:spcPct val="150000"/>
              </a:lnSpc>
              <a:defRPr sz="24543"/>
            </a:pPr>
            <a:r>
              <a:rPr lang="en-US" altLang="ko-KR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CEO: </a:t>
            </a: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유원근</a:t>
            </a:r>
            <a:endParaRPr lang="en-US" altLang="ko-KR" sz="1400" b="1" kern="0" cap="none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Tahoma" pitchFamily="34" charset="0"/>
            </a:endParaRPr>
          </a:p>
          <a:p>
            <a:pPr defTabSz="294208" fontAlgn="auto">
              <a:lnSpc>
                <a:spcPct val="150000"/>
              </a:lnSpc>
              <a:defRPr sz="24543"/>
            </a:pPr>
            <a:r>
              <a:rPr lang="en-US" altLang="ko-KR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Phone: +82-10-4546-5040</a:t>
            </a:r>
          </a:p>
          <a:p>
            <a:pPr defTabSz="294208" fontAlgn="auto">
              <a:lnSpc>
                <a:spcPct val="150000"/>
              </a:lnSpc>
              <a:defRPr sz="24543"/>
            </a:pP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주소</a:t>
            </a:r>
            <a:r>
              <a:rPr 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: </a:t>
            </a: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서울시 강남구 </a:t>
            </a:r>
            <a:r>
              <a:rPr lang="ko-KR" altLang="en-US" sz="1400" b="1" kern="0" cap="none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테헤란로</a:t>
            </a:r>
            <a:r>
              <a:rPr lang="ko-KR" alt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 </a:t>
            </a:r>
            <a:r>
              <a:rPr lang="en-US" altLang="ko-KR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406</a:t>
            </a:r>
            <a:endParaRPr lang="en-US" sz="1400" b="1" kern="0" cap="none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Tahoma" pitchFamily="34" charset="0"/>
            </a:endParaRPr>
          </a:p>
          <a:p>
            <a:pPr defTabSz="294208" fontAlgn="auto">
              <a:lnSpc>
                <a:spcPct val="150000"/>
              </a:lnSpc>
              <a:defRPr sz="24543"/>
            </a:pPr>
            <a:r>
              <a:rPr 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e-mail:  </a:t>
            </a:r>
            <a:r>
              <a:rPr lang="en-US" sz="1400" b="1" kern="0" cap="none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  <a:hlinkClick r:id="rId4"/>
              </a:rPr>
              <a:t>contact@alfinlab.com</a:t>
            </a:r>
            <a:r>
              <a:rPr lang="en-US" sz="1400" b="1" kern="0" cap="none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 </a:t>
            </a:r>
            <a:r>
              <a:rPr 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/ </a:t>
            </a:r>
            <a:r>
              <a:rPr 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  <a:hlinkClick r:id="rId5"/>
              </a:rPr>
              <a:t>yu5040@naver.com</a:t>
            </a:r>
            <a:r>
              <a:rPr lang="en-US" sz="1400" b="1" kern="0" cap="none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Tahoma" pitchFamily="34" charset="0"/>
              </a:rPr>
              <a:t>  </a:t>
            </a:r>
          </a:p>
        </p:txBody>
      </p:sp>
      <p:sp>
        <p:nvSpPr>
          <p:cNvPr id="14" name="Shape 177"/>
          <p:cNvSpPr txBox="1">
            <a:spLocks/>
          </p:cNvSpPr>
          <p:nvPr/>
        </p:nvSpPr>
        <p:spPr>
          <a:xfrm>
            <a:off x="2369656" y="1207946"/>
            <a:ext cx="5267179" cy="6250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0234" tIns="20117" rIns="40234" bIns="20117"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2336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000" kern="6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B I G     D A T A     </a:t>
            </a:r>
            <a:r>
              <a:rPr lang="en-US" altLang="ko-KR" sz="2000" kern="600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A</a:t>
            </a:r>
            <a:r>
              <a:rPr lang="en-US" altLang="ko-KR" sz="2000" kern="6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 N A L Y T I C     L A B</a:t>
            </a:r>
            <a:endParaRPr lang="en-US" altLang="ko-KR" sz="2000" kern="6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  <a:cs typeface="Tahoma" pitchFamily="34" charset="0"/>
              <a:sym typeface="Avenir Next Medium"/>
            </a:endParaRPr>
          </a:p>
        </p:txBody>
      </p:sp>
      <p:sp>
        <p:nvSpPr>
          <p:cNvPr id="15" name="Shape 177"/>
          <p:cNvSpPr txBox="1">
            <a:spLocks/>
          </p:cNvSpPr>
          <p:nvPr/>
        </p:nvSpPr>
        <p:spPr>
          <a:xfrm>
            <a:off x="2334745" y="2722873"/>
            <a:ext cx="5147352" cy="6250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40234" tIns="20117" rIns="40234" bIns="20117"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2336" fontAlgn="auto">
              <a:spcAft>
                <a:spcPts val="0"/>
              </a:spcAft>
              <a:buFont typeface="Arial" pitchFamily="34" charset="0"/>
              <a:buNone/>
            </a:pPr>
            <a:r>
              <a:rPr lang="ko-KR" altLang="en-US" sz="2000" kern="600" spc="100" dirty="0" err="1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빅</a:t>
            </a:r>
            <a:r>
              <a:rPr lang="ko-KR" altLang="en-US" sz="2000" kern="600" spc="1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  <a:cs typeface="Tahoma" pitchFamily="34" charset="0"/>
                <a:sym typeface="Avenir Next Medium"/>
              </a:rPr>
              <a:t>  데  이  터      분  석      연  구  소      앨  핀</a:t>
            </a:r>
            <a:endParaRPr lang="en-US" altLang="ko-KR" sz="2000" kern="600" spc="1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  <a:cs typeface="Tahoma" pitchFamily="34" charset="0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24094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7513" y="946377"/>
            <a:ext cx="8904287" cy="16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0" indent="-287338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ko-KR" altLang="en-US" sz="1400" kern="0" dirty="0" err="1" smtClean="0">
                <a:solidFill>
                  <a:srgbClr val="000000"/>
                </a:solidFill>
                <a:ea typeface="+mn-ea"/>
              </a:rPr>
              <a:t>중금리대출을</a:t>
            </a:r>
            <a:r>
              <a:rPr lang="ko-KR" altLang="en-US" sz="1400" kern="0" dirty="0" smtClean="0">
                <a:solidFill>
                  <a:srgbClr val="000000"/>
                </a:solidFill>
                <a:ea typeface="+mn-ea"/>
              </a:rPr>
              <a:t> 통한 </a:t>
            </a:r>
            <a:r>
              <a:rPr lang="ko-KR" altLang="en-US" sz="1400" kern="0" dirty="0">
                <a:solidFill>
                  <a:srgbClr val="000000"/>
                </a:solidFill>
                <a:ea typeface="+mn-ea"/>
              </a:rPr>
              <a:t>서민금융 지원 </a:t>
            </a:r>
            <a:endParaRPr kumimoji="0" lang="en-US" altLang="ko-KR" sz="1400" b="1" kern="0" dirty="0" smtClean="0">
              <a:solidFill>
                <a:srgbClr val="000000"/>
              </a:solidFill>
              <a:ea typeface="+mn-ea"/>
            </a:endParaRP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kumimoji="0" lang="ko-KR" altLang="en-US" sz="1200" b="0" kern="0" dirty="0" smtClean="0">
                <a:solidFill>
                  <a:srgbClr val="000000"/>
                </a:solidFill>
                <a:ea typeface="+mn-ea"/>
              </a:rPr>
              <a:t>최근 금융권의 최고의 화두는 중금리대출 활성화로 인한 서민금융지원이라고 해도 과언이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아닙니다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금감원 또한 최근 중금리대출 활성화 방안을 제시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(2016.1.27)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하였고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이에 따라 시중은행 및 저축은행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인터넷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뱅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크들 또한 중금리대출을 표방하고 있습니다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특히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최근 수익성 악화에 따른 저축은행 및 카드사와 인터넷뱅크에서는 중금리대출의 필요성이 절대적이며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은행업권 또한 시장상황을 주시하고 있는 상황입니다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그러나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kern="0" dirty="0" smtClean="0">
                <a:solidFill>
                  <a:srgbClr val="FF0000"/>
                </a:solidFill>
                <a:ea typeface="+mn-ea"/>
              </a:rPr>
              <a:t>기존의 </a:t>
            </a:r>
            <a:r>
              <a:rPr lang="en-US" altLang="ko-KR" kern="0" dirty="0" smtClean="0">
                <a:solidFill>
                  <a:srgbClr val="FF0000"/>
                </a:solidFill>
                <a:ea typeface="+mn-ea"/>
              </a:rPr>
              <a:t>CSS</a:t>
            </a:r>
            <a:r>
              <a:rPr lang="ko-KR" altLang="en-US" kern="0" dirty="0" smtClean="0">
                <a:solidFill>
                  <a:srgbClr val="FF0000"/>
                </a:solidFill>
                <a:ea typeface="+mn-ea"/>
              </a:rPr>
              <a:t>신용평가 방법으로는 </a:t>
            </a:r>
            <a:r>
              <a:rPr lang="ko-KR" altLang="en-US" kern="0" dirty="0" err="1" smtClean="0">
                <a:solidFill>
                  <a:srgbClr val="FF0000"/>
                </a:solidFill>
                <a:ea typeface="+mn-ea"/>
              </a:rPr>
              <a:t>중금리</a:t>
            </a:r>
            <a:r>
              <a:rPr lang="ko-KR" altLang="en-US" kern="0" dirty="0" smtClean="0">
                <a:solidFill>
                  <a:srgbClr val="FF0000"/>
                </a:solidFill>
                <a:ea typeface="+mn-ea"/>
              </a:rPr>
              <a:t> 혜택을 받는 고객을 변별하는 것이 기술적으로 어려워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현실의 중금리대출 시장은 아직 공백인 상황입니다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</a:t>
            </a:r>
            <a:endParaRPr lang="en-US" altLang="ko-KR" b="0" kern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35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en-US" altLang="ko-KR" dirty="0" smtClean="0">
                <a:latin typeface="+mj-lt"/>
                <a:ea typeface="+mn-ea"/>
              </a:rPr>
              <a:t>Problem: </a:t>
            </a:r>
            <a:r>
              <a:rPr lang="ko-KR" altLang="en-US" dirty="0" smtClean="0">
                <a:latin typeface="+mj-lt"/>
                <a:ea typeface="+mn-ea"/>
              </a:rPr>
              <a:t>국내 대출시장의 문제점</a:t>
            </a:r>
            <a:endParaRPr lang="en-US" altLang="ko-KR" b="0" i="1" dirty="0" smtClean="0">
              <a:latin typeface="+mj-lt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84065" y="2443058"/>
            <a:ext cx="7887903" cy="3581197"/>
            <a:chOff x="984065" y="2443058"/>
            <a:chExt cx="7887903" cy="3581197"/>
          </a:xfrm>
        </p:grpSpPr>
        <p:sp>
          <p:nvSpPr>
            <p:cNvPr id="36" name="위쪽 화살표[U] 1"/>
            <p:cNvSpPr/>
            <p:nvPr/>
          </p:nvSpPr>
          <p:spPr>
            <a:xfrm>
              <a:off x="1615884" y="2653379"/>
              <a:ext cx="152331" cy="3275776"/>
            </a:xfrm>
            <a:prstGeom prst="up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endParaRPr>
            </a:p>
          </p:txBody>
        </p:sp>
        <p:sp>
          <p:nvSpPr>
            <p:cNvPr id="37" name="오른쪽 화살표[R] 2"/>
            <p:cNvSpPr/>
            <p:nvPr/>
          </p:nvSpPr>
          <p:spPr>
            <a:xfrm>
              <a:off x="1466209" y="5617886"/>
              <a:ext cx="7042314" cy="165855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endParaRPr>
            </a:p>
          </p:txBody>
        </p:sp>
        <p:sp>
          <p:nvSpPr>
            <p:cNvPr id="41" name="타원 40"/>
            <p:cNvSpPr>
              <a:spLocks/>
            </p:cNvSpPr>
            <p:nvPr/>
          </p:nvSpPr>
          <p:spPr>
            <a:xfrm>
              <a:off x="1768215" y="2735619"/>
              <a:ext cx="756405" cy="742965"/>
            </a:xfrm>
            <a:prstGeom prst="ellipse">
              <a:avLst/>
            </a:prstGeom>
            <a:solidFill>
              <a:schemeClr val="tx2">
                <a:lumMod val="75000"/>
                <a:alpha val="61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all" spc="0" normalizeH="0" baseline="0" dirty="0" smtClean="0">
                  <a:ln>
                    <a:noFill/>
                  </a:ln>
                  <a:solidFill>
                    <a:srgbClr val="FEFDFF"/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DIN Condensed"/>
                </a:rPr>
                <a:t>은행</a:t>
              </a:r>
              <a:endParaRPr kumimoji="0" lang="ko-KR" altLang="en-US" sz="1600" b="1" i="0" u="none" strike="noStrike" cap="all" spc="0" normalizeH="0" baseline="0" dirty="0">
                <a:ln>
                  <a:noFill/>
                </a:ln>
                <a:solidFill>
                  <a:srgbClr val="FEFDFF"/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DIN Condensed"/>
              </a:endParaRPr>
            </a:p>
          </p:txBody>
        </p:sp>
        <p:sp>
          <p:nvSpPr>
            <p:cNvPr id="42" name="타원 41"/>
            <p:cNvSpPr>
              <a:spLocks/>
            </p:cNvSpPr>
            <p:nvPr/>
          </p:nvSpPr>
          <p:spPr>
            <a:xfrm>
              <a:off x="2352991" y="2898243"/>
              <a:ext cx="756405" cy="742965"/>
            </a:xfrm>
            <a:prstGeom prst="ellipse">
              <a:avLst/>
            </a:prstGeom>
            <a:solidFill>
              <a:schemeClr val="tx2">
                <a:lumMod val="75000"/>
                <a:alpha val="61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all" spc="0" normalizeH="0" baseline="0" dirty="0" smtClean="0">
                  <a:ln>
                    <a:noFill/>
                  </a:ln>
                  <a:solidFill>
                    <a:srgbClr val="FEFDFF"/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DIN Condensed"/>
                </a:rPr>
                <a:t>보험사</a:t>
              </a:r>
              <a:endParaRPr kumimoji="0" lang="ko-KR" altLang="en-US" sz="1600" b="1" i="0" u="none" strike="noStrike" cap="all" spc="0" normalizeH="0" baseline="0" dirty="0">
                <a:ln>
                  <a:noFill/>
                </a:ln>
                <a:solidFill>
                  <a:srgbClr val="FEFDFF"/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DIN Condensed"/>
              </a:endParaRPr>
            </a:p>
          </p:txBody>
        </p:sp>
        <p:sp>
          <p:nvSpPr>
            <p:cNvPr id="46" name="타원 45"/>
            <p:cNvSpPr>
              <a:spLocks/>
            </p:cNvSpPr>
            <p:nvPr/>
          </p:nvSpPr>
          <p:spPr>
            <a:xfrm>
              <a:off x="7752117" y="4763410"/>
              <a:ext cx="756405" cy="742965"/>
            </a:xfrm>
            <a:prstGeom prst="ellipse">
              <a:avLst/>
            </a:prstGeom>
            <a:solidFill>
              <a:schemeClr val="tx2">
                <a:lumMod val="75000"/>
                <a:alpha val="61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all" spc="0" normalizeH="0" baseline="0" dirty="0" smtClean="0">
                  <a:ln>
                    <a:noFill/>
                  </a:ln>
                  <a:solidFill>
                    <a:srgbClr val="FEFDFF"/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DIN Condensed"/>
                </a:rPr>
                <a:t>대부</a:t>
              </a:r>
              <a:endParaRPr kumimoji="0" lang="en-US" altLang="ko-KR" sz="1600" b="1" i="0" u="none" strike="noStrike" cap="all" spc="0" normalizeH="0" baseline="0" dirty="0" smtClean="0">
                <a:ln>
                  <a:noFill/>
                </a:ln>
                <a:solidFill>
                  <a:srgbClr val="FEFDFF"/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DIN Condensed"/>
              </a:endParaRPr>
            </a:p>
            <a:p>
              <a:pPr marL="0" marR="0" indent="0" algn="ctr" defTabSz="8255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all" spc="0" normalizeH="0" baseline="0" dirty="0" smtClean="0">
                  <a:ln>
                    <a:noFill/>
                  </a:ln>
                  <a:solidFill>
                    <a:srgbClr val="FEFDFF"/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DIN Condensed"/>
                </a:rPr>
                <a:t>업체</a:t>
              </a:r>
              <a:endParaRPr kumimoji="0" lang="ko-KR" altLang="en-US" sz="1600" b="1" i="0" u="none" strike="noStrike" cap="all" spc="0" normalizeH="0" baseline="0" dirty="0">
                <a:ln>
                  <a:noFill/>
                </a:ln>
                <a:solidFill>
                  <a:srgbClr val="FEFDFF"/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DIN Condensed"/>
              </a:endParaRPr>
            </a:p>
          </p:txBody>
        </p:sp>
        <p:sp>
          <p:nvSpPr>
            <p:cNvPr id="48" name="타원 47"/>
            <p:cNvSpPr>
              <a:spLocks/>
            </p:cNvSpPr>
            <p:nvPr/>
          </p:nvSpPr>
          <p:spPr>
            <a:xfrm>
              <a:off x="7160564" y="4599676"/>
              <a:ext cx="756405" cy="742965"/>
            </a:xfrm>
            <a:prstGeom prst="ellipse">
              <a:avLst/>
            </a:prstGeom>
            <a:solidFill>
              <a:schemeClr val="tx2">
                <a:lumMod val="75000"/>
                <a:alpha val="61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i="0" u="none" strike="noStrike" cap="all" spc="0" normalizeH="0" baseline="0" dirty="0" smtClean="0">
                  <a:ln>
                    <a:noFill/>
                  </a:ln>
                  <a:solidFill>
                    <a:schemeClr val="bg1"/>
                  </a:solidFill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DIN Condensed"/>
                </a:rPr>
                <a:t>저축</a:t>
              </a:r>
              <a:endParaRPr kumimoji="0" lang="en-US" altLang="ko-KR" sz="1600" i="0" u="none" strike="noStrike" cap="all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DIN Condensed"/>
              </a:endParaRPr>
            </a:p>
            <a:p>
              <a:pPr marL="0" marR="0" indent="0" algn="ctr" defTabSz="825500" rtl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i="0" u="none" strike="noStrike" cap="all" spc="0" normalizeH="0" baseline="0" dirty="0" smtClean="0">
                  <a:ln>
                    <a:noFill/>
                  </a:ln>
                  <a:solidFill>
                    <a:schemeClr val="bg1"/>
                  </a:solidFill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DIN Condensed"/>
                </a:rPr>
                <a:t>은행</a:t>
              </a:r>
              <a:endParaRPr kumimoji="0" lang="ko-KR" altLang="en-US" sz="160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DIN Condensed"/>
              </a:endParaRPr>
            </a:p>
          </p:txBody>
        </p:sp>
        <p:sp>
          <p:nvSpPr>
            <p:cNvPr id="51" name="타원 50"/>
            <p:cNvSpPr>
              <a:spLocks/>
            </p:cNvSpPr>
            <p:nvPr/>
          </p:nvSpPr>
          <p:spPr>
            <a:xfrm>
              <a:off x="6585754" y="4321498"/>
              <a:ext cx="756405" cy="742965"/>
            </a:xfrm>
            <a:prstGeom prst="ellipse">
              <a:avLst/>
            </a:prstGeom>
            <a:solidFill>
              <a:schemeClr val="tx2">
                <a:lumMod val="75000"/>
                <a:alpha val="61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i="0" u="none" strike="noStrike" cap="all" spc="0" normalizeH="0" baseline="0" dirty="0" smtClean="0">
                  <a:ln>
                    <a:noFill/>
                  </a:ln>
                  <a:solidFill>
                    <a:schemeClr val="bg1"/>
                  </a:solidFill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DIN Condensed"/>
                </a:rPr>
                <a:t>캐피탈</a:t>
              </a:r>
              <a:endParaRPr kumimoji="0" lang="ko-KR" altLang="en-US" sz="160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DIN Condensed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3191226" y="3291488"/>
              <a:ext cx="2964620" cy="1544699"/>
              <a:chOff x="8373773" y="5398799"/>
              <a:chExt cx="7805384" cy="4335316"/>
            </a:xfrm>
          </p:grpSpPr>
          <p:sp>
            <p:nvSpPr>
              <p:cNvPr id="59" name="모서리가 둥근 직사각형 58"/>
              <p:cNvSpPr/>
              <p:nvPr/>
            </p:nvSpPr>
            <p:spPr>
              <a:xfrm>
                <a:off x="8373773" y="5398799"/>
                <a:ext cx="7805384" cy="4335316"/>
              </a:xfrm>
              <a:prstGeom prst="roundRect">
                <a:avLst/>
              </a:prstGeom>
              <a:noFill/>
              <a:ln w="57150" cap="flat">
                <a:solidFill>
                  <a:srgbClr val="FF0000">
                    <a:alpha val="65000"/>
                  </a:srgbClr>
                </a:solidFill>
                <a:prstDash val="sysDot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1" i="0" u="none" strike="noStrike" cap="all" spc="0" normalizeH="0" baseline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+mn-cs"/>
                  <a:sym typeface="DIN Condensed"/>
                </a:endParaRPr>
              </a:p>
            </p:txBody>
          </p:sp>
          <p:sp>
            <p:nvSpPr>
              <p:cNvPr id="60" name="Shape 414"/>
              <p:cNvSpPr txBox="1">
                <a:spLocks/>
              </p:cNvSpPr>
              <p:nvPr/>
            </p:nvSpPr>
            <p:spPr>
              <a:xfrm>
                <a:off x="11314808" y="6112779"/>
                <a:ext cx="2165840" cy="32146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50800" tIns="50800" rIns="50800" bIns="50800">
                <a:noAutofit/>
              </a:bodyPr>
              <a:lstStyle>
                <a:lvl1pPr marL="0" marR="0" indent="0" algn="l" defTabSz="685165" rtl="0" latinLnBrk="0">
                  <a:lnSpc>
                    <a:spcPct val="80000"/>
                  </a:lnSpc>
                  <a:spcBef>
                    <a:spcPts val="3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221" b="0" i="0" u="none" strike="noStrike" cap="all" spc="0" baseline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uFillTx/>
                    <a:latin typeface="NanumGothicOTF" charset="-127"/>
                    <a:ea typeface="NanumGothicOTF" charset="-127"/>
                    <a:cs typeface="NanumGothicOTF" charset="-127"/>
                    <a:sym typeface="DIN Condensed"/>
                  </a:defRPr>
                </a:lvl1pPr>
                <a:lvl2pPr marL="0" marR="0" indent="228600" algn="l" defTabSz="825500" rtl="0" latinLnBrk="0">
                  <a:lnSpc>
                    <a:spcPct val="80000"/>
                  </a:lnSpc>
                  <a:spcBef>
                    <a:spcPts val="3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700" b="0" i="0" u="none" strike="noStrike" cap="all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DIN Condensed"/>
                  </a:defRPr>
                </a:lvl2pPr>
                <a:lvl3pPr marL="0" marR="0" indent="457200" algn="l" defTabSz="825500" rtl="0" latinLnBrk="0">
                  <a:lnSpc>
                    <a:spcPct val="80000"/>
                  </a:lnSpc>
                  <a:spcBef>
                    <a:spcPts val="3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700" b="0" i="0" u="none" strike="noStrike" cap="all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DIN Condensed"/>
                  </a:defRPr>
                </a:lvl3pPr>
                <a:lvl4pPr marL="0" marR="0" indent="685800" algn="l" defTabSz="825500" rtl="0" latinLnBrk="0">
                  <a:lnSpc>
                    <a:spcPct val="80000"/>
                  </a:lnSpc>
                  <a:spcBef>
                    <a:spcPts val="3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700" b="0" i="0" u="none" strike="noStrike" cap="all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DIN Condensed"/>
                  </a:defRPr>
                </a:lvl4pPr>
                <a:lvl5pPr marL="0" marR="0" indent="914400" algn="l" defTabSz="825500" rtl="0" latinLnBrk="0">
                  <a:lnSpc>
                    <a:spcPct val="80000"/>
                  </a:lnSpc>
                  <a:spcBef>
                    <a:spcPts val="3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700" b="0" i="0" u="none" strike="noStrike" cap="all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DIN Condensed"/>
                  </a:defRPr>
                </a:lvl5pPr>
                <a:lvl6pPr marL="0" marR="0" indent="1143000" algn="l" defTabSz="825500" rtl="0" latinLnBrk="0">
                  <a:lnSpc>
                    <a:spcPct val="80000"/>
                  </a:lnSpc>
                  <a:spcBef>
                    <a:spcPts val="3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700" b="0" i="0" u="none" strike="noStrike" cap="all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DIN Condensed"/>
                  </a:defRPr>
                </a:lvl6pPr>
                <a:lvl7pPr marL="0" marR="0" indent="1371600" algn="l" defTabSz="825500" rtl="0" latinLnBrk="0">
                  <a:lnSpc>
                    <a:spcPct val="80000"/>
                  </a:lnSpc>
                  <a:spcBef>
                    <a:spcPts val="3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700" b="0" i="0" u="none" strike="noStrike" cap="all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DIN Condensed"/>
                  </a:defRPr>
                </a:lvl7pPr>
                <a:lvl8pPr marL="0" marR="0" indent="1600200" algn="l" defTabSz="825500" rtl="0" latinLnBrk="0">
                  <a:lnSpc>
                    <a:spcPct val="80000"/>
                  </a:lnSpc>
                  <a:spcBef>
                    <a:spcPts val="3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700" b="0" i="0" u="none" strike="noStrike" cap="all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DIN Condensed"/>
                  </a:defRPr>
                </a:lvl8pPr>
                <a:lvl9pPr marL="0" marR="0" indent="1828800" algn="l" defTabSz="825500" rtl="0" latinLnBrk="0">
                  <a:lnSpc>
                    <a:spcPct val="80000"/>
                  </a:lnSpc>
                  <a:spcBef>
                    <a:spcPts val="39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700" b="0" i="0" u="none" strike="noStrike" cap="all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DIN Condensed"/>
                  </a:defRPr>
                </a:lvl9pPr>
              </a:lstStyle>
              <a:p>
                <a:pPr algn="ctr" hangingPunct="1"/>
                <a:r>
                  <a:rPr lang="en-US" altLang="ko-KR" sz="9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itchFamily="34" charset="0"/>
                    <a:ea typeface="나눔고딕" pitchFamily="50" charset="-127"/>
                    <a:cs typeface="Arial" pitchFamily="34" charset="0"/>
                  </a:rPr>
                  <a:t>?</a:t>
                </a:r>
                <a:endParaRPr lang="ko-KR" altLang="en-US" sz="9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itchFamily="34" charset="0"/>
                  <a:ea typeface="나눔고딕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015060" y="5055033"/>
              <a:ext cx="434277" cy="7193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1" i="0" u="none" strike="noStrike" cap="none" spc="0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Avenir Next Medium"/>
                </a:rPr>
                <a:t>불량</a:t>
              </a:r>
              <a:endParaRPr kumimoji="0" lang="ko-KR" altLang="en-US" sz="1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Avenir Next Medium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84065" y="2499972"/>
              <a:ext cx="434277" cy="7193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1" i="0" u="none" strike="noStrike" cap="none" spc="0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Avenir Next Medium"/>
                </a:rPr>
                <a:t>우량</a:t>
              </a:r>
              <a:endParaRPr kumimoji="0" lang="ko-KR" altLang="en-US" sz="1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Avenir Next Medium"/>
              </a:endParaRPr>
            </a:p>
          </p:txBody>
        </p:sp>
        <p:sp>
          <p:nvSpPr>
            <p:cNvPr id="49" name="타원 48"/>
            <p:cNvSpPr>
              <a:spLocks/>
            </p:cNvSpPr>
            <p:nvPr/>
          </p:nvSpPr>
          <p:spPr>
            <a:xfrm>
              <a:off x="5993538" y="3629874"/>
              <a:ext cx="756405" cy="742965"/>
            </a:xfrm>
            <a:prstGeom prst="ellipse">
              <a:avLst/>
            </a:prstGeom>
            <a:solidFill>
              <a:schemeClr val="tx2">
                <a:lumMod val="75000"/>
                <a:alpha val="61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i="0" u="none" strike="noStrike" cap="all" spc="0" normalizeH="0" baseline="0" dirty="0" smtClean="0">
                  <a:ln>
                    <a:noFill/>
                  </a:ln>
                  <a:solidFill>
                    <a:schemeClr val="bg1"/>
                  </a:solidFill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DIN Condensed"/>
                </a:rPr>
                <a:t>카드사</a:t>
              </a:r>
              <a:endParaRPr kumimoji="0" lang="ko-KR" altLang="en-US" sz="160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DIN Condensed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8416" y="5606724"/>
              <a:ext cx="491956" cy="406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no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1" i="0" u="none" strike="noStrike" cap="none" spc="0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Avenir Next Medium"/>
                </a:rPr>
                <a:t>저금리</a:t>
              </a:r>
              <a:endParaRPr kumimoji="0" lang="ko-KR" altLang="en-US" sz="1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Avenir Next Medium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84342" y="5606724"/>
              <a:ext cx="491956" cy="406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no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b="1" dirty="0" smtClean="0">
                  <a:solidFill>
                    <a:schemeClr val="tx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  <a:cs typeface="NanumGothicOTF" charset="-127"/>
                </a:rPr>
                <a:t>고</a:t>
              </a:r>
              <a:r>
                <a:rPr kumimoji="0" lang="ko-KR" altLang="en-US" sz="1400" b="1" i="0" u="none" strike="noStrike" cap="none" spc="0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Avenir Next Medium"/>
                </a:rPr>
                <a:t>금리</a:t>
              </a:r>
              <a:endParaRPr kumimoji="0" lang="ko-KR" altLang="en-US" sz="1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Avenir Next Medium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43723" y="5617886"/>
              <a:ext cx="491956" cy="406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no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b="1" dirty="0" err="1" smtClean="0">
                  <a:solidFill>
                    <a:schemeClr val="tx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  <a:cs typeface="NanumGothicOTF" charset="-127"/>
                </a:rPr>
                <a:t>중</a:t>
              </a:r>
              <a:r>
                <a:rPr kumimoji="0" lang="ko-KR" altLang="en-US" sz="1400" b="1" i="0" u="none" strike="noStrike" cap="none" spc="0" normalizeH="0" baseline="0" dirty="0" err="1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Avenir Next Medium"/>
                </a:rPr>
                <a:t>금리</a:t>
              </a:r>
              <a:endParaRPr kumimoji="0" lang="ko-KR" altLang="en-US" sz="1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Avenir Next Medium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94351" y="2443058"/>
              <a:ext cx="3377617" cy="534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400" b="1" i="0" u="none" strike="noStrike" cap="none" spc="0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나눔고딕" pitchFamily="50" charset="-127"/>
                  <a:ea typeface="나눔고딕" pitchFamily="50" charset="-127"/>
                  <a:cs typeface="NanumGothicOTF" charset="-127"/>
                  <a:sym typeface="Avenir Next Medium"/>
                </a:rPr>
                <a:t>(Lending Market)</a:t>
              </a:r>
              <a:endParaRPr kumimoji="0" lang="ko-KR" alt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나눔고딕" pitchFamily="50" charset="-127"/>
                <a:ea typeface="나눔고딕" pitchFamily="50" charset="-127"/>
                <a:cs typeface="NanumGothicOTF" charset="-127"/>
                <a:sym typeface="Avenir Next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0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4953000" y="2943865"/>
            <a:ext cx="1303421" cy="1329751"/>
          </a:xfrm>
          <a:prstGeom prst="rightArrow">
            <a:avLst>
              <a:gd name="adj1" fmla="val 67972"/>
              <a:gd name="adj2" fmla="val 55572"/>
            </a:avLst>
          </a:prstGeom>
          <a:gradFill rotWithShape="1">
            <a:gsLst>
              <a:gs pos="93000">
                <a:schemeClr val="bg2">
                  <a:lumMod val="60000"/>
                  <a:lumOff val="40000"/>
                </a:schemeClr>
              </a:gs>
              <a:gs pos="0">
                <a:schemeClr val="bg1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800" dirty="0">
              <a:ea typeface="가는각진제목체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>
                <a:ea typeface="+mn-ea"/>
              </a:rPr>
              <a:pPr>
                <a:defRPr/>
              </a:pPr>
              <a:t>3</a:t>
            </a:fld>
            <a:endParaRPr lang="en-US" altLang="ko-KR" dirty="0">
              <a:ea typeface="+mn-ea"/>
            </a:endParaRPr>
          </a:p>
        </p:txBody>
      </p:sp>
      <p:sp>
        <p:nvSpPr>
          <p:cNvPr id="34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ko-KR" altLang="en-US" dirty="0" smtClean="0">
                <a:latin typeface="+mj-lt"/>
                <a:ea typeface="+mn-ea"/>
              </a:rPr>
              <a:t>금융감독당국</a:t>
            </a:r>
            <a:r>
              <a:rPr lang="en-US" altLang="ko-KR" dirty="0" smtClean="0">
                <a:latin typeface="+mj-lt"/>
                <a:ea typeface="+mn-ea"/>
              </a:rPr>
              <a:t>(FSS): </a:t>
            </a:r>
            <a:r>
              <a:rPr lang="ko-KR" altLang="en-US" dirty="0" smtClean="0">
                <a:latin typeface="+mj-lt"/>
                <a:ea typeface="+mn-ea"/>
              </a:rPr>
              <a:t>개인신용평가 관행 개선방안</a:t>
            </a:r>
            <a:endParaRPr lang="en-US" altLang="ko-KR" b="0" i="1" dirty="0" smtClean="0">
              <a:latin typeface="+mj-lt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381375" y="6104948"/>
            <a:ext cx="1571625" cy="119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ea typeface="가는각진제목체" pitchFamily="18" charset="-127"/>
              </a:rPr>
              <a:t>출처 </a:t>
            </a:r>
            <a:r>
              <a:rPr kumimoji="0" lang="en-US" altLang="ko-KR" sz="800" dirty="0" smtClean="0">
                <a:solidFill>
                  <a:schemeClr val="bg1">
                    <a:lumMod val="50000"/>
                  </a:schemeClr>
                </a:solidFill>
                <a:ea typeface="가는각진제목체" pitchFamily="18" charset="-127"/>
              </a:rPr>
              <a:t>: </a:t>
            </a: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</a:rPr>
              <a:t>금융감독원 보도자료</a:t>
            </a:r>
            <a:endParaRPr kumimoji="0" lang="ko-KR" altLang="en-US" sz="800" dirty="0">
              <a:solidFill>
                <a:schemeClr val="bg1">
                  <a:lumMod val="50000"/>
                </a:schemeClr>
              </a:solidFill>
              <a:ea typeface="가는각진제목체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" y="1006226"/>
            <a:ext cx="4096352" cy="509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타원 9"/>
          <p:cNvSpPr/>
          <p:nvPr/>
        </p:nvSpPr>
        <p:spPr bwMode="auto">
          <a:xfrm>
            <a:off x="6155834" y="1137002"/>
            <a:ext cx="2127637" cy="2127637"/>
          </a:xfrm>
          <a:prstGeom prst="ellipse">
            <a:avLst/>
          </a:prstGeom>
          <a:solidFill>
            <a:srgbClr val="00B0F0">
              <a:alpha val="7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ko-KR" altLang="en-US" sz="1800" dirty="0" smtClean="0">
                <a:latin typeface="+mj-lt"/>
                <a:cs typeface="YDIYGO350" charset="-127"/>
              </a:rPr>
              <a:t>통신</a:t>
            </a:r>
            <a:r>
              <a:rPr lang="en-US" altLang="ko-KR" sz="1800" dirty="0" smtClean="0">
                <a:latin typeface="+mj-lt"/>
                <a:cs typeface="YDIYGO350" charset="-127"/>
              </a:rPr>
              <a:t>.</a:t>
            </a:r>
            <a:r>
              <a:rPr lang="ko-KR" altLang="en-US" sz="1800" dirty="0" smtClean="0">
                <a:latin typeface="+mj-lt"/>
                <a:cs typeface="YDIYGO350" charset="-127"/>
              </a:rPr>
              <a:t>공공요금</a:t>
            </a:r>
            <a:endParaRPr lang="en-US" altLang="ko-KR" sz="1800" dirty="0" smtClean="0">
              <a:latin typeface="+mj-lt"/>
              <a:cs typeface="YDIYGO3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ko-KR" altLang="en-US" sz="1800" dirty="0" smtClean="0">
                <a:latin typeface="+mj-lt"/>
                <a:cs typeface="YDIYGO350" charset="-127"/>
              </a:rPr>
              <a:t>비 금융 거래정보</a:t>
            </a:r>
            <a:endParaRPr lang="en-US" altLang="ko-KR" sz="1800" dirty="0" smtClean="0">
              <a:latin typeface="+mj-lt"/>
              <a:cs typeface="YDIYGO3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ko-KR" altLang="en-US" sz="1800" dirty="0" smtClean="0">
                <a:latin typeface="+mj-lt"/>
                <a:cs typeface="YDIYGO350" charset="-127"/>
              </a:rPr>
              <a:t>다양한 </a:t>
            </a:r>
            <a:r>
              <a:rPr lang="ko-KR" altLang="en-US" sz="1800" dirty="0" err="1" smtClean="0">
                <a:latin typeface="+mj-lt"/>
                <a:cs typeface="YDIYGO350" charset="-127"/>
              </a:rPr>
              <a:t>빅데이터</a:t>
            </a:r>
            <a:endParaRPr lang="en-US" altLang="ko-KR" sz="1800" dirty="0" smtClean="0">
              <a:latin typeface="+mj-lt"/>
              <a:cs typeface="YDIYGO3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752600" y="3503219"/>
            <a:ext cx="2555028" cy="2519190"/>
          </a:xfrm>
          <a:prstGeom prst="ellipse">
            <a:avLst/>
          </a:prstGeom>
          <a:solidFill>
            <a:srgbClr val="00B0F0">
              <a:alpha val="7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en-US" altLang="ko-KR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YDIYGO350" charset="-127"/>
              </a:rPr>
              <a:t>Alternative Big Data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ko-KR" altLang="en-US" sz="1800" dirty="0" smtClean="0">
                <a:latin typeface="+mj-lt"/>
                <a:cs typeface="YDIYGO350" charset="-127"/>
              </a:rPr>
              <a:t>기</a:t>
            </a:r>
            <a:r>
              <a:rPr lang="ko-KR" altLang="en-US" sz="1800" dirty="0">
                <a:latin typeface="+mj-lt"/>
                <a:cs typeface="YDIYGO350" charset="-127"/>
              </a:rPr>
              <a:t>반</a:t>
            </a:r>
            <a:endParaRPr lang="en-US" altLang="ko-KR" sz="1800" dirty="0" smtClean="0">
              <a:latin typeface="+mj-lt"/>
              <a:cs typeface="YDIYGO3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kumimoji="0" lang="ko-KR" altLang="en-US" sz="1800" b="1" dirty="0" smtClean="0">
                <a:latin typeface="+mj-lt"/>
                <a:cs typeface="YDIYGO350" charset="-127"/>
              </a:rPr>
              <a:t>고객신용평가</a:t>
            </a:r>
            <a:r>
              <a:rPr kumimoji="0" lang="en-US" altLang="ko-KR" sz="1800" b="1" dirty="0" smtClean="0">
                <a:latin typeface="+mj-lt"/>
                <a:cs typeface="YDIYGO350" charset="-127"/>
              </a:rPr>
              <a:t> </a:t>
            </a:r>
            <a:r>
              <a:rPr kumimoji="0" lang="ko-KR" altLang="en-US" sz="1800" b="1" dirty="0" smtClean="0">
                <a:latin typeface="+mj-lt"/>
                <a:cs typeface="YDIYGO350" charset="-127"/>
              </a:rPr>
              <a:t>필요</a:t>
            </a:r>
            <a:endParaRPr kumimoji="0" lang="en-US" altLang="ko-KR" sz="1800" b="1" dirty="0" smtClean="0">
              <a:latin typeface="+mj-lt"/>
              <a:cs typeface="YDIYGO3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51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7513" y="936852"/>
            <a:ext cx="9086850" cy="182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0" indent="-287338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ko-KR" altLang="en-US" sz="1400" kern="0" dirty="0" smtClean="0">
                <a:solidFill>
                  <a:srgbClr val="000000"/>
                </a:solidFill>
              </a:rPr>
              <a:t>현재의 </a:t>
            </a:r>
            <a:r>
              <a:rPr lang="en-US" altLang="ko-KR" sz="1400" kern="0" dirty="0" smtClean="0">
                <a:solidFill>
                  <a:srgbClr val="000000"/>
                </a:solidFill>
              </a:rPr>
              <a:t>CSS </a:t>
            </a:r>
            <a:r>
              <a:rPr lang="ko-KR" altLang="en-US" sz="1400" kern="0" dirty="0" smtClean="0">
                <a:solidFill>
                  <a:srgbClr val="000000"/>
                </a:solidFill>
              </a:rPr>
              <a:t>신용평가 방법 분석</a:t>
            </a:r>
            <a:endParaRPr kumimoji="0" lang="en-US" altLang="ko-KR" sz="1400" b="1" kern="0" dirty="0" smtClean="0">
              <a:solidFill>
                <a:srgbClr val="000000"/>
              </a:solidFill>
              <a:ea typeface="가는각진제목체" pitchFamily="18" charset="-127"/>
            </a:endParaRP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kumimoji="0" lang="ko-KR" altLang="en-US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현재 시장에서의 금리 양극화가 꾸준히 이어오고 있음에도 이를 개선하지 못한 이유는 무엇일까요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? </a:t>
            </a:r>
            <a:r>
              <a:rPr kumimoji="0" lang="ko-KR" altLang="en-US" sz="1200" kern="0" dirty="0" smtClean="0">
                <a:solidFill>
                  <a:srgbClr val="FF0000"/>
                </a:solidFill>
                <a:ea typeface="가는각진제목체" pitchFamily="18" charset="-127"/>
              </a:rPr>
              <a:t>현재 사용중인 </a:t>
            </a:r>
            <a:r>
              <a:rPr kumimoji="0" lang="en-US" altLang="ko-KR" sz="1200" kern="0" dirty="0" smtClean="0">
                <a:solidFill>
                  <a:srgbClr val="FF0000"/>
                </a:solidFill>
                <a:ea typeface="가는각진제목체" pitchFamily="18" charset="-127"/>
              </a:rPr>
              <a:t>CB</a:t>
            </a:r>
            <a:r>
              <a:rPr kumimoji="0" lang="ko-KR" altLang="en-US" sz="1200" kern="0" dirty="0" smtClean="0">
                <a:solidFill>
                  <a:srgbClr val="FF0000"/>
                </a:solidFill>
                <a:ea typeface="가는각진제목체" pitchFamily="18" charset="-127"/>
              </a:rPr>
              <a:t>데이터의 한계 때문</a:t>
            </a:r>
            <a:r>
              <a:rPr kumimoji="0" lang="ko-KR" altLang="en-US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입니다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.</a:t>
            </a: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kumimoji="0" lang="ko-KR" altLang="en-US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현재의 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CSS</a:t>
            </a:r>
            <a:r>
              <a:rPr kumimoji="0" lang="ko-KR" altLang="en-US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신용평가방법은 고객의 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Financial History</a:t>
            </a:r>
            <a:r>
              <a:rPr kumimoji="0" lang="ko-KR" altLang="en-US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를 보고 고객의 상환능력을 예측하고 이를 등급화하여 금융회사에 제공합니다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. </a:t>
            </a:r>
            <a:r>
              <a:rPr kumimoji="0" lang="ko-KR" altLang="en-US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때문에 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CB</a:t>
            </a:r>
            <a:r>
              <a:rPr kumimoji="0" lang="ko-KR" altLang="en-US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에 금융정보 데이터가 없으면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, </a:t>
            </a:r>
            <a:r>
              <a:rPr kumimoji="0" lang="ko-KR" altLang="en-US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아무리 상환능력이 좋은 고객이라 하여도 신용도를 평가 할 수 없기에 대출 및 카드발급에서 불이익을 받습니다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. </a:t>
            </a: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</a:rPr>
              <a:t>이를 위해 보증보험 연계 상품 등 공급경로를 다양하게 하는 방안을 금융감독원 및 금융위원회에서 제시하고 있지만</a:t>
            </a:r>
            <a:r>
              <a:rPr lang="en-US" altLang="ko-KR" b="0" kern="0" dirty="0" smtClean="0">
                <a:solidFill>
                  <a:srgbClr val="000000"/>
                </a:solidFill>
              </a:rPr>
              <a:t>,</a:t>
            </a:r>
            <a:r>
              <a:rPr lang="ko-KR" altLang="en-US" b="0" kern="0" dirty="0" smtClean="0">
                <a:solidFill>
                  <a:srgbClr val="000000"/>
                </a:solidFill>
              </a:rPr>
              <a:t> 실정은 </a:t>
            </a:r>
            <a:r>
              <a:rPr lang="ko-KR" altLang="en-US" kern="0" dirty="0" smtClean="0">
                <a:solidFill>
                  <a:srgbClr val="FF0000"/>
                </a:solidFill>
              </a:rPr>
              <a:t>가장 중요한 신용평가 정보의 부족</a:t>
            </a:r>
            <a:r>
              <a:rPr lang="ko-KR" altLang="en-US" b="0" kern="0" dirty="0" smtClean="0">
                <a:solidFill>
                  <a:srgbClr val="000000"/>
                </a:solidFill>
              </a:rPr>
              <a:t>과 정교하지 않은 모델링 기법의 문제로 제대로 수행되고 있지 않습니다</a:t>
            </a:r>
            <a:r>
              <a:rPr lang="en-US" altLang="ko-KR" b="0" kern="0" dirty="0" smtClean="0">
                <a:solidFill>
                  <a:srgbClr val="000000"/>
                </a:solidFill>
              </a:rPr>
              <a:t>.</a:t>
            </a:r>
            <a:r>
              <a:rPr kumimoji="0" lang="en-US" altLang="ko-KR" sz="1200" b="0" kern="0" dirty="0" smtClean="0">
                <a:solidFill>
                  <a:srgbClr val="000000"/>
                </a:solidFill>
                <a:ea typeface="가는각진제목체" pitchFamily="18" charset="-127"/>
              </a:rPr>
              <a:t> </a:t>
            </a:r>
            <a:endParaRPr kumimoji="0" lang="en-US" altLang="ko-KR" sz="1200" b="0" kern="0" dirty="0">
              <a:solidFill>
                <a:srgbClr val="000000"/>
              </a:solidFill>
              <a:ea typeface="가는각진제목체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79" name="AutoShape 68"/>
          <p:cNvSpPr>
            <a:spLocks noChangeArrowheads="1"/>
          </p:cNvSpPr>
          <p:nvPr/>
        </p:nvSpPr>
        <p:spPr bwMode="auto">
          <a:xfrm>
            <a:off x="676275" y="3888922"/>
            <a:ext cx="6467476" cy="1223442"/>
          </a:xfrm>
          <a:prstGeom prst="rightArrow">
            <a:avLst>
              <a:gd name="adj1" fmla="val 67972"/>
              <a:gd name="adj2" fmla="val 55572"/>
            </a:avLst>
          </a:prstGeom>
          <a:gradFill rotWithShape="1">
            <a:gsLst>
              <a:gs pos="93000">
                <a:schemeClr val="bg2">
                  <a:lumMod val="60000"/>
                  <a:lumOff val="40000"/>
                </a:schemeClr>
              </a:gs>
              <a:gs pos="0">
                <a:schemeClr val="bg1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800" dirty="0">
              <a:ea typeface="가는각진제목체" pitchFamily="18" charset="-127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676275" y="3009058"/>
            <a:ext cx="2597974" cy="341312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lnSpc>
                <a:spcPct val="110000"/>
              </a:lnSpc>
            </a:pPr>
            <a:r>
              <a:rPr lang="ko-KR" altLang="en-US" sz="1600" kern="0" dirty="0" smtClean="0">
                <a:solidFill>
                  <a:schemeClr val="bg1"/>
                </a:solidFill>
              </a:rPr>
              <a:t>현재의 신용평가 방법</a:t>
            </a:r>
            <a:endParaRPr kumimoji="0" lang="en-US" altLang="ko-KR" sz="1600" b="1" kern="0" dirty="0">
              <a:solidFill>
                <a:schemeClr val="bg1"/>
              </a:solidFill>
              <a:ea typeface="가는각진제목체" pitchFamily="18" charset="-127"/>
            </a:endParaRPr>
          </a:p>
        </p:txBody>
      </p:sp>
      <p:sp>
        <p:nvSpPr>
          <p:cNvPr id="63" name="AutoShape 41"/>
          <p:cNvSpPr>
            <a:spLocks noChangeArrowheads="1"/>
          </p:cNvSpPr>
          <p:nvPr/>
        </p:nvSpPr>
        <p:spPr bwMode="gray">
          <a:xfrm>
            <a:off x="1102848" y="4306070"/>
            <a:ext cx="2200275" cy="381013"/>
          </a:xfrm>
          <a:prstGeom prst="homePlat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Arial Narrow" pitchFamily="34" charset="0"/>
              </a:rPr>
              <a:t>대출신청서 정보</a:t>
            </a:r>
            <a:endParaRPr lang="ko-KR" altLang="en-US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9" name="AutoShape 43"/>
          <p:cNvSpPr>
            <a:spLocks noChangeArrowheads="1"/>
          </p:cNvSpPr>
          <p:nvPr/>
        </p:nvSpPr>
        <p:spPr bwMode="auto">
          <a:xfrm>
            <a:off x="4193682" y="3793665"/>
            <a:ext cx="1863271" cy="1473659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10000"/>
              </a:spcBef>
            </a:pPr>
            <a:r>
              <a:rPr lang="ko-KR" altLang="en-US" sz="1400" dirty="0" smtClean="0">
                <a:solidFill>
                  <a:srgbClr val="000000"/>
                </a:solidFill>
              </a:rPr>
              <a:t>외부 </a:t>
            </a:r>
            <a:r>
              <a:rPr lang="en-US" altLang="ko-KR" sz="1400" dirty="0" smtClean="0">
                <a:solidFill>
                  <a:srgbClr val="000000"/>
                </a:solidFill>
              </a:rPr>
              <a:t>CB</a:t>
            </a:r>
            <a:r>
              <a:rPr lang="ko-KR" altLang="en-US" sz="1400" dirty="0" smtClean="0">
                <a:solidFill>
                  <a:srgbClr val="000000"/>
                </a:solidFill>
              </a:rPr>
              <a:t>정보와</a:t>
            </a:r>
            <a:r>
              <a:rPr lang="en-US" altLang="ko-KR" sz="1400" dirty="0" smtClean="0">
                <a:solidFill>
                  <a:srgbClr val="000000"/>
                </a:solidFill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</a:rPr>
            </a:br>
            <a:r>
              <a:rPr lang="ko-KR" altLang="en-US" sz="1400" dirty="0" smtClean="0">
                <a:solidFill>
                  <a:srgbClr val="000000"/>
                </a:solidFill>
              </a:rPr>
              <a:t>내부거래정보를</a:t>
            </a:r>
            <a:r>
              <a:rPr lang="en-US" altLang="ko-KR" sz="1400" dirty="0" smtClean="0">
                <a:solidFill>
                  <a:srgbClr val="000000"/>
                </a:solidFill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</a:rPr>
              <a:t>조합한</a:t>
            </a:r>
            <a:r>
              <a:rPr lang="en-US" altLang="ko-KR" sz="1400" dirty="0" smtClean="0">
                <a:solidFill>
                  <a:srgbClr val="000000"/>
                </a:solidFill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</a:rPr>
            </a:br>
            <a:r>
              <a:rPr lang="en-US" altLang="ko-KR" sz="1400" dirty="0" smtClean="0">
                <a:solidFill>
                  <a:srgbClr val="000000"/>
                </a:solidFill>
              </a:rPr>
              <a:t>CSS Modeling</a:t>
            </a:r>
            <a:r>
              <a:rPr kumimoji="0" lang="en-US" altLang="ko-KR" sz="1400" dirty="0" smtClean="0">
                <a:solidFill>
                  <a:srgbClr val="000000"/>
                </a:solidFill>
                <a:ea typeface="가는각진제목체" pitchFamily="18" charset="-127"/>
              </a:rPr>
              <a:t/>
            </a:r>
            <a:br>
              <a:rPr kumimoji="0" lang="en-US" altLang="ko-KR" sz="1400" dirty="0" smtClean="0">
                <a:solidFill>
                  <a:srgbClr val="000000"/>
                </a:solidFill>
                <a:ea typeface="가는각진제목체" pitchFamily="18" charset="-127"/>
              </a:rPr>
            </a:br>
            <a:r>
              <a:rPr kumimoji="0" lang="en-US" altLang="ko-KR" dirty="0" smtClean="0">
                <a:solidFill>
                  <a:schemeClr val="tx1">
                    <a:lumMod val="75000"/>
                  </a:schemeClr>
                </a:solidFill>
                <a:ea typeface="가는각진제목체" pitchFamily="18" charset="-127"/>
              </a:rPr>
              <a:t>(</a:t>
            </a: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</a:rPr>
              <a:t>전통적 신용기록</a:t>
            </a:r>
            <a:r>
              <a:rPr kumimoji="0" lang="ko-KR" altLang="en-US" dirty="0" smtClean="0">
                <a:solidFill>
                  <a:schemeClr val="tx1">
                    <a:lumMod val="75000"/>
                  </a:schemeClr>
                </a:solidFill>
                <a:ea typeface="가는각진제목체" pitchFamily="18" charset="-127"/>
              </a:rPr>
              <a:t>정보</a:t>
            </a:r>
            <a:r>
              <a:rPr kumimoji="0" lang="en-US" altLang="ko-KR" dirty="0" smtClean="0">
                <a:solidFill>
                  <a:schemeClr val="tx1">
                    <a:lumMod val="75000"/>
                  </a:schemeClr>
                </a:solidFill>
                <a:ea typeface="가는각진제목체" pitchFamily="18" charset="-127"/>
              </a:rPr>
              <a:t>)</a:t>
            </a:r>
            <a:endParaRPr kumimoji="0" lang="ko-KR" altLang="en-US" sz="1400" dirty="0">
              <a:solidFill>
                <a:schemeClr val="tx1">
                  <a:lumMod val="75000"/>
                </a:schemeClr>
              </a:solidFill>
              <a:ea typeface="가는각진제목체" pitchFamily="18" charset="-127"/>
            </a:endParaRPr>
          </a:p>
        </p:txBody>
      </p:sp>
      <p:sp>
        <p:nvSpPr>
          <p:cNvPr id="70" name="AutoShape 41"/>
          <p:cNvSpPr>
            <a:spLocks noChangeArrowheads="1"/>
          </p:cNvSpPr>
          <p:nvPr/>
        </p:nvSpPr>
        <p:spPr bwMode="gray">
          <a:xfrm>
            <a:off x="1102849" y="4905560"/>
            <a:ext cx="2200275" cy="381013"/>
          </a:xfrm>
          <a:prstGeom prst="homePlat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Arial Narrow" pitchFamily="34" charset="0"/>
              </a:rPr>
              <a:t>내부 거래 </a:t>
            </a:r>
            <a:r>
              <a:rPr lang="ko-KR" altLang="en-US" dirty="0">
                <a:solidFill>
                  <a:schemeClr val="bg1"/>
                </a:solidFill>
                <a:latin typeface="Arial Narrow" pitchFamily="34" charset="0"/>
              </a:rPr>
              <a:t>정보</a:t>
            </a:r>
          </a:p>
        </p:txBody>
      </p:sp>
      <p:sp>
        <p:nvSpPr>
          <p:cNvPr id="72" name="AutoShape 41"/>
          <p:cNvSpPr>
            <a:spLocks noChangeArrowheads="1"/>
          </p:cNvSpPr>
          <p:nvPr/>
        </p:nvSpPr>
        <p:spPr bwMode="gray">
          <a:xfrm>
            <a:off x="1108485" y="3686162"/>
            <a:ext cx="2200275" cy="381013"/>
          </a:xfrm>
          <a:prstGeom prst="homePlat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200" b="1" dirty="0" smtClean="0">
                <a:solidFill>
                  <a:schemeClr val="bg1"/>
                </a:solidFill>
                <a:ea typeface="가는각진제목체" pitchFamily="18" charset="-127"/>
              </a:rPr>
              <a:t>외부 </a:t>
            </a:r>
            <a:r>
              <a:rPr lang="en-US" altLang="ko-KR" sz="1200" b="1" dirty="0" smtClean="0">
                <a:solidFill>
                  <a:schemeClr val="bg1"/>
                </a:solidFill>
                <a:ea typeface="가는각진제목체" pitchFamily="18" charset="-127"/>
              </a:rPr>
              <a:t>CB </a:t>
            </a:r>
            <a:r>
              <a:rPr lang="ko-KR" altLang="en-US" sz="1200" b="1" dirty="0" smtClean="0">
                <a:solidFill>
                  <a:schemeClr val="bg1"/>
                </a:solidFill>
                <a:ea typeface="가는각진제목체" pitchFamily="18" charset="-127"/>
              </a:rPr>
              <a:t>정보</a:t>
            </a:r>
            <a:endParaRPr lang="ko-KR" altLang="en-US" sz="1200" b="1" dirty="0">
              <a:solidFill>
                <a:schemeClr val="bg1"/>
              </a:solidFill>
              <a:latin typeface="Arial Narrow" pitchFamily="34" charset="0"/>
              <a:ea typeface="가는각진제목체" pitchFamily="18" charset="-127"/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962024" y="3526064"/>
            <a:ext cx="2493199" cy="2150836"/>
          </a:xfrm>
          <a:prstGeom prst="roundRect">
            <a:avLst/>
          </a:prstGeom>
          <a:noFill/>
          <a:ln w="57150" cap="flat">
            <a:solidFill>
              <a:schemeClr val="tx1">
                <a:alpha val="6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000" b="1" i="0" u="none" strike="noStrike" cap="all" spc="0" normalizeH="0" baseline="0">
              <a:ln>
                <a:noFill/>
              </a:ln>
              <a:solidFill>
                <a:srgbClr val="FFFF00"/>
              </a:solidFill>
              <a:effectLst/>
              <a:uFillTx/>
              <a:latin typeface="나눔고딕" pitchFamily="50" charset="-127"/>
              <a:ea typeface="나눔고딕" pitchFamily="50" charset="-127"/>
              <a:cs typeface="+mn-cs"/>
              <a:sym typeface="DIN Condensed"/>
            </a:endParaRPr>
          </a:p>
        </p:txBody>
      </p:sp>
      <p:sp>
        <p:nvSpPr>
          <p:cNvPr id="78" name="Text Box 70"/>
          <p:cNvSpPr txBox="1">
            <a:spLocks noChangeArrowheads="1"/>
          </p:cNvSpPr>
          <p:nvPr/>
        </p:nvSpPr>
        <p:spPr bwMode="auto">
          <a:xfrm>
            <a:off x="1443788" y="5332520"/>
            <a:ext cx="1617045" cy="24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 algn="ctr" eaLnBrk="0" latinLnBrk="0" hangingPunct="0">
              <a:lnSpc>
                <a:spcPct val="120000"/>
              </a:lnSpc>
            </a:pPr>
            <a:r>
              <a:rPr kumimoji="0" lang="en-US" altLang="ko-KR" sz="1200" dirty="0" smtClean="0">
                <a:solidFill>
                  <a:schemeClr val="accent4"/>
                </a:solidFill>
                <a:latin typeface="+mn-lt"/>
                <a:ea typeface="가는각진제목체" pitchFamily="18" charset="-127"/>
              </a:rPr>
              <a:t>Financial History</a:t>
            </a:r>
            <a:endParaRPr kumimoji="0" lang="ko-KR" altLang="en-US" sz="1200" dirty="0">
              <a:solidFill>
                <a:schemeClr val="accent4"/>
              </a:solidFill>
              <a:latin typeface="+mn-lt"/>
              <a:ea typeface="가는각진제목체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277099" y="4067175"/>
            <a:ext cx="2322876" cy="859978"/>
            <a:chOff x="7277099" y="3770169"/>
            <a:chExt cx="2322876" cy="1376059"/>
          </a:xfrm>
        </p:grpSpPr>
        <p:sp>
          <p:nvSpPr>
            <p:cNvPr id="80" name="Text Box 70"/>
            <p:cNvSpPr txBox="1">
              <a:spLocks noChangeArrowheads="1"/>
            </p:cNvSpPr>
            <p:nvPr/>
          </p:nvSpPr>
          <p:spPr bwMode="auto">
            <a:xfrm>
              <a:off x="7324724" y="4095273"/>
              <a:ext cx="2275251" cy="76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eaLnBrk="0" latinLnBrk="0" hangingPunct="0">
                <a:lnSpc>
                  <a:spcPct val="120000"/>
                </a:lnSpc>
              </a:pPr>
              <a:r>
                <a:rPr kumimoji="0" lang="en-US" altLang="ko-KR" dirty="0" smtClean="0">
                  <a:latin typeface="+mn-lt"/>
                  <a:ea typeface="가는각진제목체" pitchFamily="18" charset="-127"/>
                </a:rPr>
                <a:t>CSS Modeling</a:t>
              </a:r>
              <a:r>
                <a:rPr kumimoji="0" lang="ko-KR" altLang="en-US" dirty="0" smtClean="0">
                  <a:latin typeface="+mn-lt"/>
                  <a:ea typeface="가는각진제목체" pitchFamily="18" charset="-127"/>
                </a:rPr>
                <a:t>을 통한</a:t>
              </a:r>
              <a:r>
                <a:rPr kumimoji="0" lang="en-US" altLang="ko-KR" dirty="0" smtClean="0">
                  <a:latin typeface="+mn-lt"/>
                  <a:ea typeface="가는각진제목체" pitchFamily="18" charset="-127"/>
                </a:rPr>
                <a:t/>
              </a:r>
              <a:br>
                <a:rPr kumimoji="0" lang="en-US" altLang="ko-KR" dirty="0" smtClean="0">
                  <a:latin typeface="+mn-lt"/>
                  <a:ea typeface="가는각진제목체" pitchFamily="18" charset="-127"/>
                </a:rPr>
              </a:br>
              <a:r>
                <a:rPr kumimoji="0" lang="ko-KR" altLang="en-US" dirty="0" smtClean="0">
                  <a:latin typeface="+mn-lt"/>
                  <a:ea typeface="가는각진제목체" pitchFamily="18" charset="-127"/>
                </a:rPr>
                <a:t>개인신용평점</a:t>
              </a:r>
              <a:r>
                <a:rPr kumimoji="0" lang="en-US" altLang="ko-KR" dirty="0" smtClean="0">
                  <a:latin typeface="+mn-lt"/>
                  <a:ea typeface="가는각진제목체" pitchFamily="18" charset="-127"/>
                </a:rPr>
                <a:t> </a:t>
              </a:r>
              <a:r>
                <a:rPr kumimoji="0" lang="ko-KR" altLang="en-US" dirty="0" smtClean="0">
                  <a:latin typeface="+mn-lt"/>
                  <a:ea typeface="가는각진제목체" pitchFamily="18" charset="-127"/>
                </a:rPr>
                <a:t>산출</a:t>
              </a:r>
              <a:endParaRPr kumimoji="0" lang="ko-KR" altLang="en-US" dirty="0">
                <a:latin typeface="+mn-lt"/>
                <a:ea typeface="가는각진제목체" pitchFamily="18" charset="-127"/>
              </a:endParaRPr>
            </a:p>
          </p:txBody>
        </p:sp>
        <p:sp>
          <p:nvSpPr>
            <p:cNvPr id="81" name="Rectangle 175"/>
            <p:cNvSpPr>
              <a:spLocks noChangeArrowheads="1"/>
            </p:cNvSpPr>
            <p:nvPr/>
          </p:nvSpPr>
          <p:spPr bwMode="gray">
            <a:xfrm>
              <a:off x="7277099" y="3770169"/>
              <a:ext cx="2322876" cy="137605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18000" rIns="90000" bIns="18000" anchor="ctr"/>
            <a:lstStyle/>
            <a:p>
              <a:pPr algn="ctr"/>
              <a:endParaRPr lang="en-US" altLang="ko-KR" sz="1050" dirty="0">
                <a:ea typeface="가는각진제목체" pitchFamily="18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2990850" y="5476135"/>
            <a:ext cx="2109787" cy="352425"/>
            <a:chOff x="5695950" y="2286000"/>
            <a:chExt cx="3429000" cy="704850"/>
          </a:xfrm>
        </p:grpSpPr>
        <p:cxnSp>
          <p:nvCxnSpPr>
            <p:cNvPr id="85" name="직선 연결선 84"/>
            <p:cNvCxnSpPr/>
            <p:nvPr/>
          </p:nvCxnSpPr>
          <p:spPr bwMode="auto">
            <a:xfrm>
              <a:off x="5695950" y="2286000"/>
              <a:ext cx="790575" cy="70485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 bwMode="auto">
            <a:xfrm>
              <a:off x="6486525" y="2990850"/>
              <a:ext cx="2638425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직사각형 86"/>
          <p:cNvSpPr/>
          <p:nvPr/>
        </p:nvSpPr>
        <p:spPr>
          <a:xfrm>
            <a:off x="5003655" y="5609775"/>
            <a:ext cx="4337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ko-KR" altLang="en-US" sz="1400" dirty="0" smtClean="0">
                <a:solidFill>
                  <a:srgbClr val="FF0000"/>
                </a:solidFill>
              </a:rPr>
              <a:t>신용기록 데이터가 부족한 </a:t>
            </a:r>
            <a:r>
              <a:rPr lang="en-US" altLang="ko-KR" sz="1400" dirty="0" smtClean="0">
                <a:solidFill>
                  <a:srgbClr val="FF0000"/>
                </a:solidFill>
              </a:rPr>
              <a:t>Thin File</a:t>
            </a:r>
            <a:r>
              <a:rPr lang="ko-KR" altLang="en-US" sz="1400" dirty="0" smtClean="0">
                <a:solidFill>
                  <a:srgbClr val="FF0000"/>
                </a:solidFill>
              </a:rPr>
              <a:t>고객은  평가항목에서  가점을 받을 수 없으므로 </a:t>
            </a:r>
            <a:r>
              <a:rPr lang="en-US" altLang="ko-KR" sz="1400" dirty="0" smtClean="0">
                <a:solidFill>
                  <a:srgbClr val="FF0000"/>
                </a:solidFill>
              </a:rPr>
              <a:t>CSS </a:t>
            </a:r>
            <a:r>
              <a:rPr lang="ko-KR" altLang="en-US" sz="1400" dirty="0" smtClean="0">
                <a:solidFill>
                  <a:srgbClr val="FF0000"/>
                </a:solidFill>
              </a:rPr>
              <a:t>신용평가 에서 불이익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88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ko-KR" altLang="en-US" dirty="0" smtClean="0">
                <a:latin typeface="+mn-lt"/>
                <a:ea typeface="+mn-ea"/>
              </a:rPr>
              <a:t>기존 </a:t>
            </a:r>
            <a:r>
              <a:rPr lang="en-US" altLang="ko-KR" dirty="0" smtClean="0">
                <a:latin typeface="+mn-lt"/>
                <a:ea typeface="+mn-ea"/>
              </a:rPr>
              <a:t>CSS </a:t>
            </a:r>
            <a:r>
              <a:rPr lang="ko-KR" altLang="en-US" dirty="0" smtClean="0">
                <a:latin typeface="+mn-lt"/>
                <a:ea typeface="+mn-ea"/>
              </a:rPr>
              <a:t>신용평가 </a:t>
            </a:r>
            <a:endParaRPr lang="en-US" altLang="ko-KR" b="0" i="1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83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ko-KR" altLang="en-US" dirty="0" smtClean="0">
                <a:latin typeface="+mn-lt"/>
                <a:ea typeface="+mn-ea"/>
              </a:rPr>
              <a:t>외부 </a:t>
            </a:r>
            <a:r>
              <a:rPr lang="en-US" altLang="ko-KR" dirty="0" smtClean="0">
                <a:latin typeface="+mn-lt"/>
                <a:ea typeface="+mn-ea"/>
              </a:rPr>
              <a:t>CB Data</a:t>
            </a:r>
            <a:r>
              <a:rPr lang="ko-KR" altLang="en-US" dirty="0" smtClean="0">
                <a:latin typeface="+mn-lt"/>
                <a:ea typeface="+mn-ea"/>
              </a:rPr>
              <a:t>가 없는 </a:t>
            </a:r>
            <a:r>
              <a:rPr lang="en-US" altLang="ko-KR" dirty="0" smtClean="0">
                <a:latin typeface="+mn-lt"/>
                <a:ea typeface="+mn-ea"/>
              </a:rPr>
              <a:t>“Thin</a:t>
            </a:r>
            <a:r>
              <a:rPr lang="ko-KR" altLang="en-US" dirty="0" smtClean="0">
                <a:latin typeface="+mn-lt"/>
                <a:ea typeface="+mn-ea"/>
              </a:rPr>
              <a:t> </a:t>
            </a:r>
            <a:r>
              <a:rPr lang="en-US" altLang="ko-KR" dirty="0" smtClean="0">
                <a:latin typeface="+mn-lt"/>
                <a:ea typeface="+mn-ea"/>
              </a:rPr>
              <a:t>File” </a:t>
            </a:r>
            <a:r>
              <a:rPr lang="ko-KR" altLang="en-US" dirty="0" smtClean="0">
                <a:latin typeface="+mn-lt"/>
                <a:ea typeface="+mn-ea"/>
              </a:rPr>
              <a:t>고객</a:t>
            </a:r>
            <a:endParaRPr lang="en-US" altLang="ko-KR" b="0" i="1" dirty="0" smtClean="0">
              <a:latin typeface="+mn-lt"/>
              <a:ea typeface="+mn-ea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571516" y="872982"/>
            <a:ext cx="8928877" cy="20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0" indent="-287338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kumimoji="0" lang="en-US" altLang="ko-KR" sz="1600" b="1" kern="0" dirty="0" smtClean="0">
                <a:solidFill>
                  <a:srgbClr val="000000"/>
                </a:solidFill>
                <a:ea typeface="+mn-ea"/>
              </a:rPr>
              <a:t>GIGO: Garbage in - Garbage out</a:t>
            </a: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“Garbage in Garbage out”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통계학자 및 데이터 분석가들이 자주 사용하는 말입니다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즉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좋은 데이터가 들어가면 좋은 결과가 나오고 좋지 않은 데이터가 들어가면 좋지 않은 결과가 나올 수 밖에 없습니다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그 동안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NICE, KCB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가 보유하고 있는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CB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를 기반으로 한 전통적인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kumimoji="0" lang="en-US" altLang="ko-KR" b="0" kern="0" dirty="0" smtClean="0">
                <a:solidFill>
                  <a:srgbClr val="000000"/>
                </a:solidFill>
                <a:ea typeface="+mn-ea"/>
              </a:rPr>
              <a:t>CSS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는 아무리 좋은 방법론을 적용해도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Thin File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고객을 변별해 낼 수 없었습니다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당연한 이야기이지만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ea typeface="+mn-ea"/>
              </a:rPr>
              <a:t>CB</a:t>
            </a:r>
            <a:r>
              <a:rPr lang="ko-KR" altLang="en-US" kern="0" dirty="0" smtClean="0">
                <a:solidFill>
                  <a:srgbClr val="FF0000"/>
                </a:solidFill>
                <a:ea typeface="+mn-ea"/>
              </a:rPr>
              <a:t>의 데이터가 없거나 부족한 </a:t>
            </a:r>
            <a:r>
              <a:rPr lang="en-US" altLang="ko-KR" kern="0" dirty="0" smtClean="0">
                <a:solidFill>
                  <a:srgbClr val="FF0000"/>
                </a:solidFill>
                <a:ea typeface="+mn-ea"/>
              </a:rPr>
              <a:t>Thin File</a:t>
            </a:r>
            <a:r>
              <a:rPr lang="ko-KR" altLang="en-US" kern="0" dirty="0" smtClean="0">
                <a:solidFill>
                  <a:srgbClr val="FF0000"/>
                </a:solidFill>
                <a:ea typeface="+mn-ea"/>
              </a:rPr>
              <a:t>고객에 대해</a:t>
            </a:r>
            <a:r>
              <a:rPr lang="en-US" altLang="ko-KR" kern="0" dirty="0" smtClean="0">
                <a:solidFill>
                  <a:srgbClr val="FF0000"/>
                </a:solidFill>
                <a:ea typeface="+mn-ea"/>
              </a:rPr>
              <a:t>,</a:t>
            </a:r>
            <a:r>
              <a:rPr lang="ko-KR" altLang="en-US" kern="0" dirty="0" smtClean="0">
                <a:solidFill>
                  <a:srgbClr val="FF0000"/>
                </a:solidFill>
                <a:ea typeface="+mn-ea"/>
              </a:rPr>
              <a:t> 다른 데이터 없이 하는 노력은 한계가 있습니다</a:t>
            </a:r>
            <a:r>
              <a:rPr lang="en-US" altLang="ko-KR" kern="0" dirty="0" smtClean="0">
                <a:solidFill>
                  <a:srgbClr val="FF0000"/>
                </a:solidFill>
                <a:ea typeface="+mn-ea"/>
              </a:rPr>
              <a:t>.</a:t>
            </a: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따라서 금융당국에서 원하는 중금리대출을 위해서는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en-US" altLang="ko-KR" kern="0" dirty="0">
                <a:solidFill>
                  <a:srgbClr val="000000"/>
                </a:solidFill>
              </a:rPr>
              <a:t>Thin File </a:t>
            </a:r>
            <a:r>
              <a:rPr lang="ko-KR" altLang="en-US" kern="0" dirty="0" smtClean="0">
                <a:solidFill>
                  <a:srgbClr val="000000"/>
                </a:solidFill>
              </a:rPr>
              <a:t>고객에 대하여</a:t>
            </a:r>
            <a:r>
              <a:rPr lang="ko-KR" altLang="en-US" kern="0" dirty="0" smtClean="0">
                <a:solidFill>
                  <a:srgbClr val="000000"/>
                </a:solidFill>
                <a:ea typeface="+mn-ea"/>
              </a:rPr>
              <a:t> 기존의 </a:t>
            </a:r>
            <a:r>
              <a:rPr lang="en-US" altLang="ko-KR" kern="0" dirty="0" smtClean="0">
                <a:solidFill>
                  <a:srgbClr val="000000"/>
                </a:solidFill>
                <a:ea typeface="+mn-ea"/>
              </a:rPr>
              <a:t>CB</a:t>
            </a:r>
            <a:r>
              <a:rPr lang="ko-KR" altLang="en-US" kern="0" dirty="0" smtClean="0">
                <a:solidFill>
                  <a:srgbClr val="000000"/>
                </a:solidFill>
                <a:ea typeface="+mn-ea"/>
              </a:rPr>
              <a:t>데이터 이외의 가용한 대안데이터</a:t>
            </a:r>
            <a:r>
              <a:rPr lang="en-US" altLang="ko-KR" kern="0" dirty="0" smtClean="0">
                <a:solidFill>
                  <a:srgbClr val="000000"/>
                </a:solidFill>
                <a:ea typeface="+mn-ea"/>
              </a:rPr>
              <a:t>(</a:t>
            </a:r>
            <a:r>
              <a:rPr lang="en-US" altLang="ko-KR" kern="0" dirty="0">
                <a:solidFill>
                  <a:srgbClr val="000000"/>
                </a:solidFill>
              </a:rPr>
              <a:t>Alternative </a:t>
            </a:r>
            <a:r>
              <a:rPr lang="en-US" altLang="ko-KR" kern="0" dirty="0" smtClean="0">
                <a:solidFill>
                  <a:srgbClr val="000000"/>
                </a:solidFill>
              </a:rPr>
              <a:t>Data)</a:t>
            </a:r>
            <a:r>
              <a:rPr lang="ko-KR" altLang="en-US" kern="0" dirty="0" smtClean="0">
                <a:solidFill>
                  <a:srgbClr val="000000"/>
                </a:solidFill>
                <a:ea typeface="+mn-ea"/>
              </a:rPr>
              <a:t>를 찾아서 신용평가에 사용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해야 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합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9" y="3757297"/>
            <a:ext cx="2685355" cy="228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11" y="2887896"/>
            <a:ext cx="4959088" cy="32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416800" y="6399213"/>
            <a:ext cx="2311400" cy="323850"/>
          </a:xfrm>
        </p:spPr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>
                <a:ea typeface="+mn-ea"/>
              </a:rPr>
              <a:pPr>
                <a:defRPr/>
              </a:pPr>
              <a:t>5</a:t>
            </a:fld>
            <a:endParaRPr lang="en-US" altLang="ko-KR" dirty="0">
              <a:ea typeface="+mn-ea"/>
            </a:endParaRPr>
          </a:p>
        </p:txBody>
      </p:sp>
      <p:sp>
        <p:nvSpPr>
          <p:cNvPr id="2" name="타원 1"/>
          <p:cNvSpPr/>
          <p:nvPr/>
        </p:nvSpPr>
        <p:spPr bwMode="auto">
          <a:xfrm>
            <a:off x="5856221" y="3829215"/>
            <a:ext cx="1366463" cy="128427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endParaRPr kumimoji="0" lang="ko-KR" altLang="en-US" sz="1000" dirty="0">
              <a:solidFill>
                <a:srgbClr val="000000"/>
              </a:solidFill>
              <a:ea typeface="가는각진제목체" pitchFamily="18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4179821" y="4990197"/>
            <a:ext cx="1366463" cy="128427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endParaRPr kumimoji="0" lang="ko-KR" altLang="en-US" sz="1000" dirty="0">
              <a:solidFill>
                <a:srgbClr val="000000"/>
              </a:solidFill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0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7513" y="936851"/>
            <a:ext cx="90868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0" indent="-287338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altLang="ko-KR" sz="1400" kern="0" dirty="0" smtClean="0">
                <a:solidFill>
                  <a:srgbClr val="000000"/>
                </a:solidFill>
                <a:ea typeface="+mn-ea"/>
              </a:rPr>
              <a:t>Traditional </a:t>
            </a:r>
            <a:r>
              <a:rPr lang="ko-KR" altLang="en-US" sz="1400" kern="0" dirty="0" smtClean="0">
                <a:solidFill>
                  <a:srgbClr val="000000"/>
                </a:solidFill>
                <a:ea typeface="+mn-ea"/>
              </a:rPr>
              <a:t>금융데이터 이외의 다양한 대안데이터</a:t>
            </a:r>
            <a:r>
              <a:rPr lang="en-US" altLang="ko-KR" sz="1400" kern="0" dirty="0" smtClean="0">
                <a:solidFill>
                  <a:srgbClr val="000000"/>
                </a:solidFill>
                <a:ea typeface="+mn-ea"/>
              </a:rPr>
              <a:t>(Alternative Data)</a:t>
            </a:r>
            <a:endParaRPr lang="en-US" altLang="ko-KR" sz="1400" kern="0" dirty="0">
              <a:solidFill>
                <a:srgbClr val="000000"/>
              </a:solidFill>
              <a:ea typeface="+mn-ea"/>
            </a:endParaRP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n-US" altLang="ko-KR" b="0" kern="0" dirty="0">
                <a:solidFill>
                  <a:srgbClr val="000000"/>
                </a:solidFill>
                <a:ea typeface="+mn-ea"/>
              </a:rPr>
              <a:t>Alternative Data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란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현재 신용평가에서 사용하는 카드사용정보</a:t>
            </a:r>
            <a:r>
              <a:rPr lang="en-US" altLang="ko-KR" b="0" kern="0" dirty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대출 및 카드 연체기록 등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전통적인 금융거래정보를 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제외한 모든 </a:t>
            </a:r>
            <a:r>
              <a:rPr lang="en-US" altLang="ko-KR" b="0" kern="0" dirty="0">
                <a:solidFill>
                  <a:srgbClr val="000000"/>
                </a:solidFill>
                <a:ea typeface="+mn-ea"/>
              </a:rPr>
              <a:t>Data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가 포함 될 수 있습니다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  Alternative Data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는 기존 제한된 금융정보와는 다르게 엄청난 양의 </a:t>
            </a:r>
            <a:r>
              <a:rPr lang="en-US" altLang="ko-KR" kern="0" dirty="0" smtClean="0">
                <a:solidFill>
                  <a:srgbClr val="000000"/>
                </a:solidFill>
                <a:ea typeface="+mn-ea"/>
              </a:rPr>
              <a:t>Big Data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로써 중금리대출을 가능하게 할 수 있습니다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  <a:endParaRPr lang="en-US" altLang="ko-KR" b="0" kern="0" dirty="0">
              <a:solidFill>
                <a:srgbClr val="000000"/>
              </a:solidFill>
              <a:ea typeface="+mn-ea"/>
            </a:endParaRP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Thin File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고객에게 정당한 신용평가를 받게 하여 금융에서 불이익을 받지 않도록 하기 위해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미국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영국 등 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금융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선진국과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CB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가 발달하지 않은 개발도상국들에서  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현재 </a:t>
            </a:r>
            <a:r>
              <a:rPr lang="en-US" altLang="ko-KR" b="0" kern="0" dirty="0">
                <a:solidFill>
                  <a:srgbClr val="000000"/>
                </a:solidFill>
                <a:ea typeface="+mn-ea"/>
              </a:rPr>
              <a:t>Alternative Data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를 통한 신용평가방법들을 활발히 연구하고 활용하고 있습니다</a:t>
            </a:r>
            <a:r>
              <a:rPr lang="en-US" altLang="ko-KR" b="0" kern="0" dirty="0">
                <a:solidFill>
                  <a:srgbClr val="000000"/>
                </a:solidFill>
                <a:ea typeface="+mn-ea"/>
              </a:rPr>
              <a:t>. </a:t>
            </a:r>
            <a:endParaRPr lang="en-US" altLang="ko-KR" sz="1400" b="0" kern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B4DB8-CEC8-4723-9E61-D2F47D6EE354}" type="slidenum">
              <a:rPr lang="en-US" altLang="ko-KR" smtClean="0">
                <a:ea typeface="+mn-ea"/>
              </a:rPr>
              <a:pPr>
                <a:defRPr/>
              </a:pPr>
              <a:t>6</a:t>
            </a:fld>
            <a:endParaRPr lang="en-US" altLang="ko-KR" dirty="0"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0" y="2409825"/>
            <a:ext cx="3373251" cy="3753076"/>
          </a:xfrm>
          <a:prstGeom prst="rect">
            <a:avLst/>
          </a:prstGeom>
        </p:spPr>
      </p:pic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22302"/>
              </p:ext>
            </p:extLst>
          </p:nvPr>
        </p:nvGraphicFramePr>
        <p:xfrm>
          <a:off x="4399286" y="2577413"/>
          <a:ext cx="5111382" cy="3782568"/>
        </p:xfrm>
        <a:graphic>
          <a:graphicData uri="http://schemas.openxmlformats.org/drawingml/2006/table">
            <a:tbl>
              <a:tblPr/>
              <a:tblGrid>
                <a:gridCol w="5111382"/>
              </a:tblGrid>
              <a:tr h="36525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latin typeface="Book Antiqua" pitchFamily="18" charset="0"/>
                          <a:ea typeface="+mn-ea"/>
                        </a:rPr>
                        <a:t>What is included?</a:t>
                      </a: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Utility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–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전기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수도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가스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공공요금 데이터 등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(X)</a:t>
                      </a: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Rental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–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가구 리스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가전제품 리스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자동차 리스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(X)</a:t>
                      </a: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Public record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–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범죄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부도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개인회생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부동산 등 데이터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(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△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)</a:t>
                      </a: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Mobile / Phone Data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–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통신요금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통화내역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등 데이터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(O)</a:t>
                      </a: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e-Commerce transactions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–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온라인 구매 거래 데이터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(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△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)</a:t>
                      </a: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Social Data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– </a:t>
                      </a:r>
                      <a:r>
                        <a:rPr kumimoji="0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페이스북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링크드인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, </a:t>
                      </a:r>
                      <a:r>
                        <a:rPr kumimoji="0" lang="ko-KR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카톡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 등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SNS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 데이터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(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△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)</a:t>
                      </a: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Psychometric Test Data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–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심리테스트를 통한 성향 데이터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ea typeface="+mn-ea"/>
                        </a:rPr>
                        <a:t>(O)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ea typeface="+mn-ea"/>
                      </a:endParaRP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+mn-ea"/>
                      </a:endParaRPr>
                    </a:p>
                    <a:p>
                      <a:pPr marL="193675" marR="0" lvl="0" indent="-193675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+mn-ea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ko-KR" altLang="en-US" dirty="0" smtClean="0">
                <a:latin typeface="+mn-lt"/>
                <a:ea typeface="+mn-ea"/>
              </a:rPr>
              <a:t>비 금융 </a:t>
            </a:r>
            <a:r>
              <a:rPr lang="en-US" altLang="ko-KR" dirty="0" smtClean="0">
                <a:latin typeface="+mn-lt"/>
                <a:ea typeface="+mn-ea"/>
              </a:rPr>
              <a:t>Alternative Data</a:t>
            </a:r>
            <a:endParaRPr lang="en-US" altLang="ko-KR" b="0" i="1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22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17513" y="946377"/>
            <a:ext cx="9086850" cy="17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0" indent="-287338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en-US" altLang="ko-KR" sz="1400" kern="0" dirty="0" smtClean="0">
                <a:solidFill>
                  <a:srgbClr val="000000"/>
                </a:solidFill>
                <a:ea typeface="+mn-ea"/>
              </a:rPr>
              <a:t>Big Data Modeling </a:t>
            </a:r>
            <a:r>
              <a:rPr lang="ko-KR" altLang="en-US" sz="1400" kern="0" dirty="0" smtClean="0">
                <a:solidFill>
                  <a:srgbClr val="000000"/>
                </a:solidFill>
                <a:ea typeface="+mn-ea"/>
              </a:rPr>
              <a:t>방법론</a:t>
            </a:r>
            <a:endParaRPr kumimoji="0" lang="en-US" altLang="ko-KR" sz="1400" b="1" kern="0" dirty="0" smtClean="0">
              <a:solidFill>
                <a:srgbClr val="000000"/>
              </a:solidFill>
              <a:ea typeface="+mn-ea"/>
            </a:endParaRP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㈜</a:t>
            </a:r>
            <a:r>
              <a:rPr lang="ko-KR" altLang="en-US" b="0" kern="0" dirty="0" err="1" smtClean="0">
                <a:solidFill>
                  <a:srgbClr val="000000"/>
                </a:solidFill>
                <a:ea typeface="+mn-ea"/>
              </a:rPr>
              <a:t>앨핀은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전통적인 금융회사의 금융 데이터와 신청서 정보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CB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데이터와 대안 </a:t>
            </a:r>
            <a:r>
              <a:rPr lang="ko-KR" altLang="en-US" b="0" kern="0" dirty="0" err="1" smtClean="0">
                <a:solidFill>
                  <a:srgbClr val="000000"/>
                </a:solidFill>
                <a:ea typeface="+mn-ea"/>
              </a:rPr>
              <a:t>빅데이터을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기초로 하여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Machine Learning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기반의 핀테크 기술로 모델링을 수행합니다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우리는 정확성을 위한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Low Bias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와 예측력을 위한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Low Variance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를 최적화 하여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Over fitting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문제를 해결하는 솔루션을 제공합니다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</a:p>
          <a:p>
            <a:pPr marL="542925" lvl="1" indent="-271463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Ø"/>
            </a:pP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최근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Fin-Tech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의 기술발전과 금융사의 비대면 채널의 증가 등으로 인한 환경변화에 대응하기 위하여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,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새로운 </a:t>
            </a:r>
            <a:r>
              <a:rPr lang="ko-KR" altLang="en-US" b="0" kern="0" dirty="0" err="1" smtClean="0">
                <a:solidFill>
                  <a:srgbClr val="000000"/>
                </a:solidFill>
                <a:ea typeface="+mn-ea"/>
              </a:rPr>
              <a:t>빅데이터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모델링은 </a:t>
            </a:r>
            <a:r>
              <a:rPr lang="en-US" altLang="ko-KR" b="0" kern="0" dirty="0">
                <a:solidFill>
                  <a:srgbClr val="000000"/>
                </a:solidFill>
              </a:rPr>
              <a:t>Machine </a:t>
            </a:r>
            <a:r>
              <a:rPr lang="en-US" altLang="ko-KR" b="0" kern="0" dirty="0" smtClean="0">
                <a:solidFill>
                  <a:srgbClr val="000000"/>
                </a:solidFill>
              </a:rPr>
              <a:t>Learning, Regression</a:t>
            </a:r>
            <a:r>
              <a:rPr lang="ko-KR" altLang="en-US" b="0" kern="0" dirty="0" smtClean="0">
                <a:solidFill>
                  <a:srgbClr val="000000"/>
                </a:solidFill>
              </a:rPr>
              <a:t>기반과 </a:t>
            </a:r>
            <a:r>
              <a:rPr lang="en-US" altLang="ko-KR" b="0" kern="0" dirty="0" smtClean="0">
                <a:solidFill>
                  <a:srgbClr val="000000"/>
                </a:solidFill>
              </a:rPr>
              <a:t> 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Deep Learning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 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방법론 등을 사용하여 최적의 </a:t>
            </a:r>
            <a:r>
              <a:rPr lang="ko-KR" altLang="en-US" kern="0" dirty="0" smtClean="0">
                <a:solidFill>
                  <a:srgbClr val="000000"/>
                </a:solidFill>
                <a:ea typeface="+mn-ea"/>
              </a:rPr>
              <a:t>개인신용평가 모형을 개발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할 수 있습니다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>
                <a:ea typeface="+mn-ea"/>
              </a:rPr>
              <a:pPr>
                <a:defRPr/>
              </a:pPr>
              <a:t>7</a:t>
            </a:fld>
            <a:endParaRPr lang="en-US" altLang="ko-KR" dirty="0">
              <a:ea typeface="+mn-ea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7005" y="3152775"/>
            <a:ext cx="9071990" cy="29640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 dirty="0">
              <a:latin typeface="+mn-lt"/>
              <a:ea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704019" y="2949263"/>
            <a:ext cx="3384376" cy="349099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indent="-88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altLang="ko-KR" sz="1400" dirty="0" smtClean="0">
                <a:solidFill>
                  <a:schemeClr val="bg1"/>
                </a:solidFill>
              </a:rPr>
              <a:t>Big Data Modeling </a:t>
            </a:r>
            <a:r>
              <a:rPr kumimoji="0" lang="ko-KR" altLang="en-US" sz="1400" dirty="0" smtClean="0">
                <a:solidFill>
                  <a:schemeClr val="bg1"/>
                </a:solidFill>
              </a:rPr>
              <a:t>방법론</a:t>
            </a:r>
            <a:endParaRPr kumimoji="0" lang="ko-KR" alt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52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en-US" altLang="ko-KR" dirty="0" smtClean="0">
                <a:latin typeface="+mn-lt"/>
                <a:ea typeface="+mn-ea"/>
              </a:rPr>
              <a:t>New Methodology</a:t>
            </a:r>
            <a:endParaRPr lang="en-US" altLang="ko-KR" b="0" i="1" dirty="0" smtClean="0">
              <a:latin typeface="+mn-lt"/>
              <a:ea typeface="+mn-ea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58799" y="3991065"/>
            <a:ext cx="2012951" cy="1306513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ko-KR" sz="2000" b="1" dirty="0" smtClean="0">
                <a:solidFill>
                  <a:schemeClr val="bg1"/>
                </a:solidFill>
                <a:latin typeface="+mn-lt"/>
                <a:ea typeface="+mn-ea"/>
              </a:rPr>
              <a:t>Modeling </a:t>
            </a:r>
            <a:br>
              <a:rPr kumimoji="1" lang="en-US" altLang="ko-KR" sz="2000" b="1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kumimoji="1" lang="en-US" altLang="ko-KR" sz="2000" dirty="0" smtClean="0">
                <a:solidFill>
                  <a:schemeClr val="bg1"/>
                </a:solidFill>
                <a:latin typeface="+mn-lt"/>
                <a:ea typeface="+mn-ea"/>
              </a:rPr>
              <a:t>Techniques</a:t>
            </a:r>
            <a:endParaRPr kumimoji="1" lang="ko-KR" altLang="en-US" sz="20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76675" y="3543300"/>
            <a:ext cx="5527098" cy="10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01600" indent="-101600"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 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우량집단과 불량집단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반응 집단과 무반응 집단 등 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Binary(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혹은 그 이상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)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인 집단을 구분해 내고자 할 때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사용하는 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Regression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기반 기법 등을 사용할 수 있습니다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.</a:t>
            </a:r>
            <a:endParaRPr lang="en-US" altLang="ko-KR" b="0" dirty="0">
              <a:solidFill>
                <a:srgbClr val="000000"/>
              </a:solidFill>
              <a:latin typeface="Book Antiqua" pitchFamily="18" charset="0"/>
              <a:ea typeface="+mn-ea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 종속변수 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y 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는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불량 또는 우량이 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될 가능성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(likelihood of being good) 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을 의미하며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우량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(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또는 불량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)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이면 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1,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불량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(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또는 우량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)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이면 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0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의 값을 가지게 됩니다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.</a:t>
            </a:r>
            <a:endParaRPr lang="en-US" altLang="ko-KR" b="0" dirty="0">
              <a:solidFill>
                <a:srgbClr val="000000"/>
              </a:solidFill>
              <a:latin typeface="Book Antiqua" pitchFamily="18" charset="0"/>
              <a:ea typeface="+mn-ea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3033713" y="4686300"/>
            <a:ext cx="6265862" cy="0"/>
          </a:xfrm>
          <a:prstGeom prst="line">
            <a:avLst/>
          </a:prstGeom>
          <a:noFill/>
          <a:ln w="12700">
            <a:solidFill>
              <a:srgbClr val="3D573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16A4E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ko-KR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" name="타원 2"/>
          <p:cNvSpPr/>
          <p:nvPr/>
        </p:nvSpPr>
        <p:spPr bwMode="auto">
          <a:xfrm>
            <a:off x="2800350" y="3587749"/>
            <a:ext cx="1019175" cy="980372"/>
          </a:xfrm>
          <a:prstGeom prst="ellipse">
            <a:avLst/>
          </a:prstGeom>
          <a:solidFill>
            <a:srgbClr val="C1FAFB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+mn-ea"/>
              </a:rPr>
              <a:t>Machine</a:t>
            </a:r>
            <a:br>
              <a:rPr lang="en-US" altLang="ko-KR" sz="1600" dirty="0" smtClean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+mn-ea"/>
              </a:rPr>
              <a:t>Learning</a:t>
            </a:r>
            <a:endParaRPr kumimoji="0" lang="ko-KR" altLang="en-US" sz="16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876674" y="4797328"/>
            <a:ext cx="5422900" cy="12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01600" indent="-101600"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컴퓨터가 여러 데이터를 이용해 마치 사람처럼 스스로 학습할 수 있게 하기 위해 인공 신경망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(ANN: artificial neural network)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을 기반으로 한 기계 학습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기술입니다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b="0" dirty="0" err="1">
                <a:solidFill>
                  <a:srgbClr val="000000"/>
                </a:solidFill>
                <a:latin typeface="Book Antiqua" pitchFamily="18" charset="0"/>
                <a:ea typeface="+mn-ea"/>
              </a:rPr>
              <a:t>딥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 러닝 기술을 적용하면 사람이 모든 판단 기준을 정해주지 않아도 컴퓨터가 스스로 인지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·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추론</a:t>
            </a:r>
            <a:r>
              <a:rPr lang="en-US" altLang="ko-KR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·</a:t>
            </a:r>
            <a:r>
              <a:rPr lang="ko-KR" altLang="en-US" b="0" dirty="0">
                <a:solidFill>
                  <a:srgbClr val="000000"/>
                </a:solidFill>
                <a:latin typeface="Book Antiqua" pitchFamily="18" charset="0"/>
                <a:ea typeface="+mn-ea"/>
              </a:rPr>
              <a:t>판단할 수 있게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되며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,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최근 </a:t>
            </a:r>
            <a:r>
              <a:rPr lang="ko-KR" altLang="en-US" b="0" dirty="0" err="1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구글의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 알파고도 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Deep Learning </a:t>
            </a:r>
            <a:r>
              <a:rPr lang="ko-KR" altLang="en-US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기술에 기반한 컴퓨터입니다</a:t>
            </a:r>
            <a:r>
              <a:rPr lang="en-US" altLang="ko-KR" b="0" dirty="0" smtClean="0">
                <a:solidFill>
                  <a:srgbClr val="000000"/>
                </a:solidFill>
                <a:latin typeface="Book Antiqua" pitchFamily="18" charset="0"/>
                <a:ea typeface="+mn-ea"/>
              </a:rPr>
              <a:t>.</a:t>
            </a:r>
            <a:endParaRPr lang="en-US" altLang="ko-KR" b="0" dirty="0">
              <a:solidFill>
                <a:srgbClr val="000000"/>
              </a:solidFill>
              <a:latin typeface="Book Antiqua" pitchFamily="18" charset="0"/>
              <a:ea typeface="+mn-ea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2800349" y="4777671"/>
            <a:ext cx="1019175" cy="980372"/>
          </a:xfrm>
          <a:prstGeom prst="ellipse">
            <a:avLst/>
          </a:prstGeom>
          <a:solidFill>
            <a:srgbClr val="C1FAFB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lang="en-US" altLang="ko-KR" sz="1600" dirty="0" smtClean="0">
                <a:solidFill>
                  <a:srgbClr val="FF0000"/>
                </a:solidFill>
                <a:latin typeface="+mn-lt"/>
                <a:ea typeface="+mn-ea"/>
              </a:rPr>
              <a:t>Deep</a:t>
            </a:r>
            <a:br>
              <a:rPr lang="en-US" altLang="ko-KR" sz="1600" dirty="0" smtClean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altLang="ko-KR" sz="1600" dirty="0" smtClean="0">
                <a:solidFill>
                  <a:srgbClr val="FF0000"/>
                </a:solidFill>
                <a:latin typeface="+mn-lt"/>
                <a:ea typeface="+mn-ea"/>
              </a:rPr>
              <a:t>Learning</a:t>
            </a:r>
            <a:endParaRPr kumimoji="0" lang="ko-KR" altLang="en-US" sz="1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73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en-US" altLang="ko-KR" dirty="0" smtClean="0">
                <a:latin typeface="+mn-lt"/>
                <a:ea typeface="+mn-ea"/>
              </a:rPr>
              <a:t>ALFIN Credit Score</a:t>
            </a:r>
            <a:endParaRPr lang="en-US" altLang="ko-KR" b="0" i="1" dirty="0" smtClean="0">
              <a:latin typeface="+mn-lt"/>
              <a:ea typeface="+mn-ea"/>
            </a:endParaRPr>
          </a:p>
        </p:txBody>
      </p:sp>
      <p:sp>
        <p:nvSpPr>
          <p:cNvPr id="31" name="원통[C] 29"/>
          <p:cNvSpPr/>
          <p:nvPr/>
        </p:nvSpPr>
        <p:spPr>
          <a:xfrm rot="10800000" flipV="1">
            <a:off x="865743" y="5208933"/>
            <a:ext cx="1837143" cy="325807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b="0" dirty="0" smtClean="0">
                <a:latin typeface="+mj-lt"/>
                <a:ea typeface="+mj-ea"/>
                <a:sym typeface="DIN Condensed"/>
              </a:rPr>
              <a:t>외부 </a:t>
            </a:r>
            <a:r>
              <a:rPr kumimoji="0" lang="en-US" altLang="ko-KR" b="0" i="0" u="none" strike="noStrik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sym typeface="DIN Condensed"/>
              </a:rPr>
              <a:t>CB</a:t>
            </a:r>
            <a:r>
              <a:rPr kumimoji="0" lang="en-US" altLang="ko-KR" b="0" i="0" u="none" strike="noStrik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sym typeface="DIN Condensed"/>
              </a:rPr>
              <a:t> </a:t>
            </a:r>
            <a:r>
              <a:rPr kumimoji="0" lang="ko-KR" altLang="en-US" b="0" i="0" u="none" strike="noStrik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sym typeface="DIN Condensed"/>
              </a:rPr>
              <a:t>데이터</a:t>
            </a:r>
            <a:endParaRPr kumimoji="0" lang="ko-KR" altLang="en-US" b="0" i="0" u="none" strike="noStrik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sym typeface="DIN Condensed"/>
            </a:endParaRPr>
          </a:p>
        </p:txBody>
      </p:sp>
      <p:sp>
        <p:nvSpPr>
          <p:cNvPr id="32" name="원통[C] 29"/>
          <p:cNvSpPr/>
          <p:nvPr/>
        </p:nvSpPr>
        <p:spPr>
          <a:xfrm rot="10800000" flipV="1">
            <a:off x="865744" y="4879889"/>
            <a:ext cx="1837143" cy="325807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b="0" i="0" u="none" strike="noStrik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대출신청서 정보</a:t>
            </a:r>
            <a:endParaRPr kumimoji="0" lang="ko-KR" altLang="en-US" b="0" i="0" u="none" strike="noStrik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n-cs"/>
              <a:sym typeface="DIN Condensed"/>
            </a:endParaRPr>
          </a:p>
        </p:txBody>
      </p:sp>
      <p:sp>
        <p:nvSpPr>
          <p:cNvPr id="33" name="원통[C] 29"/>
          <p:cNvSpPr/>
          <p:nvPr/>
        </p:nvSpPr>
        <p:spPr>
          <a:xfrm rot="10800000" flipV="1">
            <a:off x="865744" y="4571627"/>
            <a:ext cx="1837143" cy="325807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b="0" i="0" u="none" strike="noStrik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내부거래정보</a:t>
            </a:r>
            <a:endParaRPr kumimoji="0" lang="ko-KR" altLang="en-US" b="0" i="0" u="none" strike="noStrik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n-cs"/>
              <a:sym typeface="DIN Condensed"/>
            </a:endParaRPr>
          </a:p>
        </p:txBody>
      </p:sp>
      <p:sp>
        <p:nvSpPr>
          <p:cNvPr id="36" name="원통[C] 31"/>
          <p:cNvSpPr/>
          <p:nvPr/>
        </p:nvSpPr>
        <p:spPr>
          <a:xfrm rot="10800000" flipV="1">
            <a:off x="874403" y="4235715"/>
            <a:ext cx="1837143" cy="325807"/>
          </a:xfrm>
          <a:prstGeom prst="can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Utility </a:t>
            </a:r>
            <a:r>
              <a:rPr kumimoji="0" lang="ko-KR" altLang="en-US" b="0" i="0" u="none" strike="noStrik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공공요금정보</a:t>
            </a:r>
            <a:endParaRPr kumimoji="0" lang="ko-KR" altLang="en-US" b="0" i="0" u="none" strike="noStrik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n-cs"/>
              <a:sym typeface="DIN Condensed"/>
            </a:endParaRPr>
          </a:p>
        </p:txBody>
      </p:sp>
      <p:sp>
        <p:nvSpPr>
          <p:cNvPr id="37" name="원통[C] 31"/>
          <p:cNvSpPr/>
          <p:nvPr/>
        </p:nvSpPr>
        <p:spPr>
          <a:xfrm rot="10800000" flipV="1">
            <a:off x="874403" y="3932882"/>
            <a:ext cx="1837143" cy="325807"/>
          </a:xfrm>
          <a:prstGeom prst="can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SNS </a:t>
            </a:r>
            <a:r>
              <a:rPr kumimoji="0" lang="ko-KR" altLang="en-US" b="0" i="0" u="none" strike="noStrik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정보</a:t>
            </a:r>
            <a:endParaRPr kumimoji="0" lang="ko-KR" altLang="en-US" b="0" i="0" u="none" strike="noStrik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n-cs"/>
              <a:sym typeface="DIN Condensed"/>
            </a:endParaRPr>
          </a:p>
        </p:txBody>
      </p:sp>
      <p:sp>
        <p:nvSpPr>
          <p:cNvPr id="38" name="원통[C] 33"/>
          <p:cNvSpPr/>
          <p:nvPr/>
        </p:nvSpPr>
        <p:spPr>
          <a:xfrm rot="10800000" flipV="1">
            <a:off x="868465" y="3611824"/>
            <a:ext cx="1837143" cy="325807"/>
          </a:xfrm>
          <a:prstGeom prst="can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latin typeface="+mj-lt"/>
                <a:ea typeface="+mj-ea"/>
                <a:sym typeface="DIN Condensed"/>
              </a:rPr>
              <a:t>E-Commerce</a:t>
            </a:r>
            <a:r>
              <a:rPr kumimoji="0" lang="ko-KR" altLang="en-US" b="0" i="0" u="none" strike="noStrik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 정보</a:t>
            </a:r>
            <a:endParaRPr kumimoji="0" lang="ko-KR" altLang="en-US" b="0" i="0" u="none" strike="noStrik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n-cs"/>
              <a:sym typeface="DIN Condensed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4887402" y="2868582"/>
            <a:ext cx="1571082" cy="1493810"/>
          </a:xfrm>
          <a:prstGeom prst="ellipse">
            <a:avLst/>
          </a:prstGeom>
          <a:solidFill>
            <a:srgbClr val="00B0F0">
              <a:alpha val="7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en-US" altLang="ko-KR" sz="1800" dirty="0" smtClean="0">
                <a:latin typeface="+mj-lt"/>
                <a:cs typeface="YDIYGO350" charset="-127"/>
              </a:rPr>
              <a:t>Machine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en-US" altLang="ko-KR" sz="1800" dirty="0" smtClean="0">
                <a:latin typeface="+mj-lt"/>
                <a:cs typeface="YDIYGO350" charset="-127"/>
              </a:rPr>
              <a:t>Learning</a:t>
            </a:r>
          </a:p>
        </p:txBody>
      </p:sp>
      <p:sp>
        <p:nvSpPr>
          <p:cNvPr id="40" name="타원 39"/>
          <p:cNvSpPr/>
          <p:nvPr/>
        </p:nvSpPr>
        <p:spPr bwMode="auto">
          <a:xfrm>
            <a:off x="3761758" y="3932882"/>
            <a:ext cx="1613169" cy="1534536"/>
          </a:xfrm>
          <a:prstGeom prst="ellipse">
            <a:avLst/>
          </a:prstGeom>
          <a:solidFill>
            <a:schemeClr val="bg1">
              <a:lumMod val="50000"/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en-US" altLang="ko-KR" sz="1800" dirty="0" smtClean="0">
                <a:latin typeface="+mj-lt"/>
                <a:cs typeface="YDIYGO350" charset="-127"/>
              </a:rPr>
              <a:t>Logistic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en-US" altLang="ko-KR" sz="1800" dirty="0" smtClean="0">
                <a:latin typeface="+mj-lt"/>
                <a:cs typeface="YDIYGO350" charset="-127"/>
              </a:rPr>
              <a:t>Regression</a:t>
            </a:r>
          </a:p>
        </p:txBody>
      </p:sp>
      <p:sp>
        <p:nvSpPr>
          <p:cNvPr id="41" name="타원 40"/>
          <p:cNvSpPr/>
          <p:nvPr/>
        </p:nvSpPr>
        <p:spPr bwMode="auto">
          <a:xfrm>
            <a:off x="5218719" y="4362392"/>
            <a:ext cx="938422" cy="973219"/>
          </a:xfrm>
          <a:prstGeom prst="ellipse">
            <a:avLst/>
          </a:prstGeom>
          <a:solidFill>
            <a:srgbClr val="00B050">
              <a:alpha val="7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en-US" altLang="ko-KR" sz="1800" dirty="0" smtClean="0">
                <a:latin typeface="+mj-lt"/>
                <a:cs typeface="YDIYGO350" charset="-127"/>
              </a:rPr>
              <a:t>Clustering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703946" y="5520082"/>
            <a:ext cx="3286777" cy="6370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ko-KR" sz="1400" b="0" dirty="0" smtClean="0">
                <a:solidFill>
                  <a:srgbClr val="000000"/>
                </a:solidFill>
              </a:rPr>
              <a:t>New Methodology</a:t>
            </a:r>
          </a:p>
          <a:p>
            <a:pPr marL="0" indent="0" algn="ctr">
              <a:buNone/>
            </a:pPr>
            <a:r>
              <a:rPr lang="en-US" altLang="ko-KR" sz="1400" b="0" dirty="0" smtClean="0">
                <a:solidFill>
                  <a:srgbClr val="000000"/>
                </a:solidFill>
              </a:rPr>
              <a:t>(</a:t>
            </a:r>
            <a:r>
              <a:rPr lang="ko-KR" altLang="en-US" sz="1400" b="0" dirty="0" smtClean="0">
                <a:solidFill>
                  <a:srgbClr val="000000"/>
                </a:solidFill>
              </a:rPr>
              <a:t>새로운 모델링 기법</a:t>
            </a:r>
            <a:r>
              <a:rPr lang="en-US" altLang="ko-KR" sz="1400" b="0" dirty="0" smtClean="0">
                <a:solidFill>
                  <a:srgbClr val="000000"/>
                </a:solidFill>
              </a:rPr>
              <a:t>)</a:t>
            </a:r>
            <a:endParaRPr lang="en-US" altLang="ko-KR" sz="1400" b="0" dirty="0">
              <a:solidFill>
                <a:srgbClr val="000000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45617" y="5623993"/>
            <a:ext cx="2561925" cy="6370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ko-KR" sz="1400" b="0" dirty="0" smtClean="0">
                <a:solidFill>
                  <a:srgbClr val="000000"/>
                </a:solidFill>
              </a:rPr>
              <a:t>New Data</a:t>
            </a:r>
          </a:p>
          <a:p>
            <a:pPr marL="0" indent="0" algn="ctr">
              <a:buNone/>
            </a:pPr>
            <a:r>
              <a:rPr lang="en-US" altLang="ko-KR" sz="1400" b="0" dirty="0" smtClean="0">
                <a:solidFill>
                  <a:srgbClr val="000000"/>
                </a:solidFill>
              </a:rPr>
              <a:t>(</a:t>
            </a:r>
            <a:r>
              <a:rPr lang="ko-KR" altLang="en-US" sz="1400" b="0" dirty="0" smtClean="0">
                <a:solidFill>
                  <a:srgbClr val="000000"/>
                </a:solidFill>
              </a:rPr>
              <a:t>새로운 대안데이터</a:t>
            </a:r>
            <a:r>
              <a:rPr lang="en-US" altLang="ko-KR" sz="1400" b="0" dirty="0" smtClean="0">
                <a:solidFill>
                  <a:srgbClr val="000000"/>
                </a:solidFill>
              </a:rPr>
              <a:t>)</a:t>
            </a:r>
            <a:endParaRPr lang="en-US" altLang="ko-KR" sz="1400" b="0" dirty="0">
              <a:solidFill>
                <a:srgbClr val="000000"/>
              </a:solidFill>
            </a:endParaRPr>
          </a:p>
        </p:txBody>
      </p:sp>
      <p:sp>
        <p:nvSpPr>
          <p:cNvPr id="44" name="원통[C] 33"/>
          <p:cNvSpPr/>
          <p:nvPr/>
        </p:nvSpPr>
        <p:spPr>
          <a:xfrm rot="10800000" flipV="1">
            <a:off x="866865" y="2552906"/>
            <a:ext cx="1837143" cy="325807"/>
          </a:xfrm>
          <a:prstGeom prst="can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b="0" i="0" u="none" strike="noStrik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통신</a:t>
            </a:r>
            <a:r>
              <a:rPr kumimoji="0" lang="en-US" altLang="ko-KR" b="0" i="0" u="none" strike="noStrik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/</a:t>
            </a:r>
            <a:r>
              <a:rPr kumimoji="0" lang="ko-KR" altLang="en-US" b="0" i="0" u="none" strike="noStrik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모바일</a:t>
            </a:r>
            <a:r>
              <a:rPr kumimoji="0" lang="ko-KR" altLang="en-US" b="0" i="0" u="none" strike="noStrik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n-cs"/>
                <a:sym typeface="DIN Condensed"/>
              </a:rPr>
              <a:t> 정보</a:t>
            </a:r>
            <a:endParaRPr kumimoji="0" lang="ko-KR" altLang="en-US" b="0" i="0" u="none" strike="noStrik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n-cs"/>
              <a:sym typeface="DIN Condensed"/>
            </a:endParaRP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1804092" y="3034145"/>
            <a:ext cx="0" cy="436329"/>
          </a:xfrm>
          <a:prstGeom prst="line">
            <a:avLst/>
          </a:prstGeom>
          <a:solidFill>
            <a:srgbClr val="727272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더하기 10"/>
          <p:cNvSpPr/>
          <p:nvPr/>
        </p:nvSpPr>
        <p:spPr>
          <a:xfrm>
            <a:off x="2803341" y="3872009"/>
            <a:ext cx="942023" cy="890762"/>
          </a:xfrm>
          <a:prstGeom prst="mathPlus">
            <a:avLst/>
          </a:prstGeom>
          <a:solidFill>
            <a:schemeClr val="tx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4000" b="0" i="0" u="none" strike="noStrike" cap="all" spc="0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나눔고딕" pitchFamily="50" charset="-127"/>
              <a:ea typeface="나눔고딕" pitchFamily="50" charset="-127"/>
              <a:cs typeface="+mn-cs"/>
              <a:sym typeface="DIN Condensed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05607" y="872983"/>
            <a:ext cx="9289111" cy="14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lvl="0" indent="-287338" eaLnBrk="0" latin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kumimoji="0" lang="en-US" altLang="ko-KR" sz="1600" b="1" kern="0" dirty="0" smtClean="0">
                <a:solidFill>
                  <a:srgbClr val="000000"/>
                </a:solidFill>
                <a:ea typeface="+mn-ea"/>
              </a:rPr>
              <a:t>Fin-Tech </a:t>
            </a:r>
            <a:r>
              <a:rPr kumimoji="0" lang="ko-KR" altLang="en-US" sz="1600" b="1" kern="0" dirty="0" smtClean="0">
                <a:solidFill>
                  <a:srgbClr val="000000"/>
                </a:solidFill>
                <a:ea typeface="+mn-ea"/>
              </a:rPr>
              <a:t>신용평가모형</a:t>
            </a:r>
            <a:endParaRPr kumimoji="0" lang="en-US" altLang="ko-KR" sz="1600" b="1" kern="0" dirty="0" smtClean="0">
              <a:solidFill>
                <a:srgbClr val="000000"/>
              </a:solidFill>
              <a:ea typeface="+mn-ea"/>
            </a:endParaRP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rgbClr val="000000"/>
                </a:solidFill>
              </a:rPr>
              <a:t>새로운 데이터</a:t>
            </a:r>
            <a:r>
              <a:rPr lang="en-US" altLang="ko-KR" dirty="0" smtClean="0">
                <a:solidFill>
                  <a:srgbClr val="000000"/>
                </a:solidFill>
              </a:rPr>
              <a:t>(New Data) </a:t>
            </a:r>
            <a:r>
              <a:rPr lang="en-US" altLang="ko-KR" dirty="0">
                <a:solidFill>
                  <a:srgbClr val="000000"/>
                </a:solidFill>
              </a:rPr>
              <a:t>+ </a:t>
            </a:r>
            <a:r>
              <a:rPr lang="ko-KR" altLang="en-US" dirty="0" smtClean="0">
                <a:solidFill>
                  <a:srgbClr val="000000"/>
                </a:solidFill>
              </a:rPr>
              <a:t>새로운 방법론</a:t>
            </a:r>
            <a:r>
              <a:rPr lang="en-US" altLang="ko-KR" dirty="0" smtClean="0">
                <a:solidFill>
                  <a:srgbClr val="000000"/>
                </a:solidFill>
              </a:rPr>
              <a:t>(New Methodology): 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기존에 전통적으로 사용하지 않던 새로운 대안데이터를 사용하고</a:t>
            </a:r>
            <a:r>
              <a:rPr kumimoji="0" lang="en-US" altLang="ko-KR" b="0" kern="0" dirty="0" smtClean="0">
                <a:solidFill>
                  <a:srgbClr val="000000"/>
                </a:solidFill>
                <a:ea typeface="+mn-ea"/>
              </a:rPr>
              <a:t>,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 새로운 </a:t>
            </a:r>
            <a:r>
              <a:rPr kumimoji="0" lang="ko-KR" altLang="en-US" b="0" kern="0" dirty="0" err="1" smtClean="0">
                <a:solidFill>
                  <a:srgbClr val="000000"/>
                </a:solidFill>
                <a:ea typeface="+mn-ea"/>
              </a:rPr>
              <a:t>머신러닝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 방법론 등을 </a:t>
            </a:r>
            <a:r>
              <a:rPr lang="ko-KR" altLang="en-US" b="0" kern="0" dirty="0">
                <a:solidFill>
                  <a:srgbClr val="000000"/>
                </a:solidFill>
                <a:ea typeface="+mn-ea"/>
              </a:rPr>
              <a:t>사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용하는 차별화한 핀테크 모형으로 해결이 가능합니다</a:t>
            </a:r>
            <a:r>
              <a:rPr kumimoji="0"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  <a:endParaRPr kumimoji="0" lang="en-US" altLang="ko-KR" kern="0" dirty="0" smtClean="0">
              <a:solidFill>
                <a:srgbClr val="FF0000"/>
              </a:solidFill>
              <a:ea typeface="+mn-ea"/>
            </a:endParaRP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kumimoji="0" lang="en-US" altLang="ko-KR" b="0" kern="0" dirty="0" smtClean="0">
                <a:solidFill>
                  <a:srgbClr val="000000"/>
                </a:solidFill>
                <a:ea typeface="+mn-ea"/>
              </a:rPr>
              <a:t>CB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데이터가 없거나 부족한 </a:t>
            </a:r>
            <a:r>
              <a:rPr kumimoji="0" lang="en-US" altLang="ko-KR" b="0" kern="0" dirty="0" smtClean="0">
                <a:solidFill>
                  <a:srgbClr val="000000"/>
                </a:solidFill>
                <a:ea typeface="+mn-ea"/>
              </a:rPr>
              <a:t>Thin File 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고객에 대하여 대안 </a:t>
            </a:r>
            <a:r>
              <a:rPr kumimoji="0" lang="ko-KR" altLang="en-US" b="0" kern="0" dirty="0" err="1" smtClean="0">
                <a:solidFill>
                  <a:srgbClr val="000000"/>
                </a:solidFill>
                <a:ea typeface="+mn-ea"/>
              </a:rPr>
              <a:t>빅데이터</a:t>
            </a:r>
            <a:r>
              <a:rPr kumimoji="0" lang="en-US" altLang="ko-KR" b="0" kern="0" dirty="0" smtClean="0">
                <a:solidFill>
                  <a:srgbClr val="000000"/>
                </a:solidFill>
                <a:ea typeface="+mn-ea"/>
              </a:rPr>
              <a:t>(Alternative Big Data)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를 사용한</a:t>
            </a:r>
            <a:r>
              <a:rPr lang="en-US" altLang="ko-KR" b="0" kern="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ko-KR" altLang="en-US" b="0" kern="0" dirty="0" err="1" smtClean="0">
                <a:solidFill>
                  <a:srgbClr val="000000"/>
                </a:solidFill>
                <a:ea typeface="+mn-ea"/>
              </a:rPr>
              <a:t>빅데이터</a:t>
            </a:r>
            <a:r>
              <a:rPr lang="ko-KR" altLang="en-US" b="0" kern="0" dirty="0" smtClean="0">
                <a:solidFill>
                  <a:srgbClr val="000000"/>
                </a:solidFill>
                <a:ea typeface="+mn-ea"/>
              </a:rPr>
              <a:t> 분석 연구소 ㈜</a:t>
            </a:r>
            <a:r>
              <a:rPr lang="ko-KR" altLang="en-US" b="0" kern="0" dirty="0" err="1" smtClean="0">
                <a:solidFill>
                  <a:srgbClr val="000000"/>
                </a:solidFill>
                <a:ea typeface="+mn-ea"/>
              </a:rPr>
              <a:t>앨핀을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 통해서 금융감독당국의 </a:t>
            </a:r>
            <a:r>
              <a:rPr kumimoji="0" lang="en-US" altLang="ko-KR" b="0" kern="0" dirty="0" smtClean="0">
                <a:solidFill>
                  <a:srgbClr val="000000"/>
                </a:solidFill>
                <a:ea typeface="+mn-ea"/>
              </a:rPr>
              <a:t>Needs</a:t>
            </a:r>
            <a:r>
              <a:rPr kumimoji="0" lang="ko-KR" altLang="en-US" b="0" kern="0" dirty="0" smtClean="0">
                <a:solidFill>
                  <a:srgbClr val="000000"/>
                </a:solidFill>
                <a:ea typeface="+mn-ea"/>
              </a:rPr>
              <a:t>에 부합하는 중금리대출이 가능합니다</a:t>
            </a:r>
            <a:r>
              <a:rPr kumimoji="0" lang="en-US" altLang="ko-KR" b="0" kern="0" dirty="0" smtClean="0">
                <a:solidFill>
                  <a:srgbClr val="000000"/>
                </a:solidFill>
                <a:ea typeface="+mn-ea"/>
              </a:rPr>
              <a:t>.</a:t>
            </a:r>
          </a:p>
        </p:txBody>
      </p:sp>
      <p:sp>
        <p:nvSpPr>
          <p:cNvPr id="19" name="AutoShape 68"/>
          <p:cNvSpPr>
            <a:spLocks noChangeArrowheads="1"/>
          </p:cNvSpPr>
          <p:nvPr/>
        </p:nvSpPr>
        <p:spPr bwMode="auto">
          <a:xfrm>
            <a:off x="6926088" y="3937632"/>
            <a:ext cx="766270" cy="846934"/>
          </a:xfrm>
          <a:prstGeom prst="rightArrow">
            <a:avLst>
              <a:gd name="adj1" fmla="val 67972"/>
              <a:gd name="adj2" fmla="val 55572"/>
            </a:avLst>
          </a:prstGeom>
          <a:gradFill rotWithShape="1">
            <a:gsLst>
              <a:gs pos="93000">
                <a:schemeClr val="bg2">
                  <a:lumMod val="60000"/>
                  <a:lumOff val="40000"/>
                </a:schemeClr>
              </a:gs>
              <a:gs pos="0">
                <a:schemeClr val="bg1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800" dirty="0">
              <a:ea typeface="가는각진제목체" pitchFamily="18" charset="-127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5840330" y="3872009"/>
            <a:ext cx="938422" cy="973219"/>
          </a:xfrm>
          <a:prstGeom prst="ellipse">
            <a:avLst/>
          </a:prstGeom>
          <a:solidFill>
            <a:schemeClr val="accent2">
              <a:lumMod val="75000"/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en-US" altLang="ko-KR" sz="1800" dirty="0" smtClean="0">
                <a:latin typeface="+mj-lt"/>
                <a:cs typeface="YDIYGO350" charset="-127"/>
              </a:rPr>
              <a:t>SVM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7758039" y="4647170"/>
            <a:ext cx="1717717" cy="623816"/>
            <a:chOff x="6015549" y="2840317"/>
            <a:chExt cx="1717717" cy="623816"/>
          </a:xfrm>
        </p:grpSpPr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6534965" y="2981834"/>
              <a:ext cx="1198301" cy="4234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ko-KR" altLang="en-US" sz="1600" dirty="0" smtClean="0">
                  <a:solidFill>
                    <a:srgbClr val="2699A8"/>
                  </a:solidFill>
                  <a:latin typeface="나눔고딕" pitchFamily="50" charset="-127"/>
                  <a:ea typeface="나눔고딕" pitchFamily="50" charset="-127"/>
                </a:rPr>
                <a:t>㈜</a:t>
              </a:r>
              <a:r>
                <a:rPr kumimoji="1" lang="ko-KR" altLang="en-US" sz="1600" dirty="0" err="1" smtClean="0">
                  <a:solidFill>
                    <a:srgbClr val="2699A8"/>
                  </a:solidFill>
                  <a:latin typeface="나눔고딕" pitchFamily="50" charset="-127"/>
                  <a:ea typeface="나눔고딕" pitchFamily="50" charset="-127"/>
                </a:rPr>
                <a:t>앨핀</a:t>
              </a:r>
              <a:endParaRPr kumimoji="1" lang="ko-KR" altLang="en-US" sz="1600" dirty="0">
                <a:solidFill>
                  <a:srgbClr val="2699A8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549" y="2840317"/>
              <a:ext cx="831755" cy="623816"/>
            </a:xfrm>
            <a:prstGeom prst="rect">
              <a:avLst/>
            </a:prstGeom>
          </p:spPr>
        </p:pic>
      </p:grpSp>
      <p:sp>
        <p:nvSpPr>
          <p:cNvPr id="24" name="모서리가 둥근 직사각형 23"/>
          <p:cNvSpPr/>
          <p:nvPr/>
        </p:nvSpPr>
        <p:spPr bwMode="auto">
          <a:xfrm>
            <a:off x="7617154" y="3932882"/>
            <a:ext cx="1746453" cy="801648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r>
              <a:rPr lang="en-US" altLang="ko-KR" sz="16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</a:rPr>
              <a:t>BIG DATA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altLang="ko-KR" sz="16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</a:rPr>
              <a:t>ANALYTIC LAB </a:t>
            </a:r>
            <a:endParaRPr kumimoji="0" lang="ko-KR" altLang="en-US" sz="1800" baseline="70000" dirty="0">
              <a:solidFill>
                <a:schemeClr val="tx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3839919" y="2878714"/>
            <a:ext cx="1395195" cy="1375915"/>
          </a:xfrm>
          <a:prstGeom prst="ellipse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r>
              <a:rPr lang="en-US" altLang="ko-KR" sz="1800" dirty="0" smtClean="0">
                <a:latin typeface="+mj-lt"/>
                <a:cs typeface="YDIYGO350" charset="-127"/>
              </a:rPr>
              <a:t>Lasso</a:t>
            </a:r>
          </a:p>
        </p:txBody>
      </p:sp>
      <p:sp>
        <p:nvSpPr>
          <p:cNvPr id="26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416800" y="6399213"/>
            <a:ext cx="2311400" cy="323850"/>
          </a:xfrm>
        </p:spPr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>
                <a:ea typeface="+mn-ea"/>
              </a:rPr>
              <a:pPr>
                <a:defRPr/>
              </a:pPr>
              <a:t>8</a:t>
            </a:fld>
            <a:endParaRPr lang="en-US" altLang="ko-KR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88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C252B-9C0E-448F-B76F-E27EE4125D70}" type="slidenum">
              <a:rPr lang="en-US" altLang="ko-KR" smtClean="0">
                <a:solidFill>
                  <a:srgbClr val="5F5F5F"/>
                </a:solidFill>
              </a:rPr>
              <a:pPr>
                <a:defRPr/>
              </a:pPr>
              <a:t>9</a:t>
            </a:fld>
            <a:endParaRPr lang="en-US" altLang="ko-KR" dirty="0">
              <a:solidFill>
                <a:srgbClr val="5F5F5F"/>
              </a:solidFill>
            </a:endParaRPr>
          </a:p>
        </p:txBody>
      </p:sp>
      <p:sp>
        <p:nvSpPr>
          <p:cNvPr id="194" name="제목 1"/>
          <p:cNvSpPr>
            <a:spLocks noGrp="1"/>
          </p:cNvSpPr>
          <p:nvPr/>
        </p:nvSpPr>
        <p:spPr bwMode="auto">
          <a:xfrm>
            <a:off x="405607" y="177800"/>
            <a:ext cx="90947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가는각진제목체" pitchFamily="18" charset="-127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맑은 고딕" pitchFamily="50" charset="-127"/>
              </a:defRPr>
            </a:lvl9pPr>
          </a:lstStyle>
          <a:p>
            <a:r>
              <a:rPr lang="en-US" altLang="ko-KR" dirty="0" smtClean="0">
                <a:solidFill>
                  <a:srgbClr val="015CAE"/>
                </a:solidFill>
                <a:latin typeface="Arial Narrow"/>
              </a:rPr>
              <a:t>Model Development – </a:t>
            </a:r>
            <a:r>
              <a:rPr lang="ko-KR" altLang="en-US" sz="2000" dirty="0" smtClean="0">
                <a:solidFill>
                  <a:srgbClr val="015CAE"/>
                </a:solidFill>
                <a:latin typeface="Arial Narrow"/>
              </a:rPr>
              <a:t>모형 개요</a:t>
            </a:r>
            <a:endParaRPr lang="en-US" altLang="ko-KR" sz="2000" b="0" i="1" dirty="0" smtClean="0">
              <a:solidFill>
                <a:srgbClr val="015CAE"/>
              </a:solidFill>
              <a:latin typeface="Arial Narrow"/>
            </a:endParaRPr>
          </a:p>
        </p:txBody>
      </p:sp>
      <p:sp>
        <p:nvSpPr>
          <p:cNvPr id="119" name="Rectangle 5"/>
          <p:cNvSpPr>
            <a:spLocks noChangeArrowheads="1"/>
          </p:cNvSpPr>
          <p:nvPr/>
        </p:nvSpPr>
        <p:spPr bwMode="auto">
          <a:xfrm>
            <a:off x="527844" y="2743200"/>
            <a:ext cx="1529556" cy="3705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Font typeface="Arial" pitchFamily="34" charset="0"/>
              <a:buNone/>
              <a:defRPr/>
            </a:pPr>
            <a:r>
              <a:rPr kumimoji="0" lang="en-US" altLang="ko-KR" sz="1400" dirty="0" smtClean="0">
                <a:solidFill>
                  <a:srgbClr val="5F5F5F"/>
                </a:solidFill>
              </a:rPr>
              <a:t>Score</a:t>
            </a:r>
            <a:r>
              <a:rPr kumimoji="0" lang="ko-KR" altLang="en-US" sz="1400" dirty="0" smtClean="0">
                <a:solidFill>
                  <a:srgbClr val="5F5F5F"/>
                </a:solidFill>
              </a:rPr>
              <a:t> </a:t>
            </a:r>
            <a:r>
              <a:rPr kumimoji="0" lang="en-US" altLang="ko-KR" sz="1400" dirty="0" smtClean="0">
                <a:solidFill>
                  <a:srgbClr val="5F5F5F"/>
                </a:solidFill>
              </a:rPr>
              <a:t>Estimation</a:t>
            </a:r>
            <a:endParaRPr kumimoji="0" lang="en-US" altLang="ko-KR" sz="1400" dirty="0">
              <a:solidFill>
                <a:srgbClr val="5F5F5F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457200" y="2928451"/>
            <a:ext cx="9299237" cy="2816482"/>
            <a:chOff x="457200" y="2673647"/>
            <a:chExt cx="9299237" cy="2405247"/>
          </a:xfrm>
        </p:grpSpPr>
        <p:sp>
          <p:nvSpPr>
            <p:cNvPr id="27" name="AutoShape 2"/>
            <p:cNvSpPr>
              <a:spLocks noChangeAspect="1" noChangeArrowheads="1"/>
            </p:cNvSpPr>
            <p:nvPr/>
          </p:nvSpPr>
          <p:spPr bwMode="auto">
            <a:xfrm>
              <a:off x="457200" y="2946874"/>
              <a:ext cx="4590549" cy="88306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4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>
              <a:off x="8972550" y="3496544"/>
              <a:ext cx="0" cy="17641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4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2410792" y="3768870"/>
              <a:ext cx="901732" cy="23571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marR="0" lvl="0" indent="0" algn="ctr" defTabSz="914400" eaLnBrk="1" latin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1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+mn-lt"/>
                  <a:cs typeface="굴림" pitchFamily="50" charset="-127"/>
                </a:defRPr>
              </a:lvl1pPr>
              <a:lvl2pPr latinLnBrk="1">
                <a:defRPr kumimoji="1" sz="20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</a:defRPr>
              </a:lvl2pPr>
              <a:lvl3pPr latinLnBrk="1">
                <a:defRPr kumimoji="1" sz="20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</a:defRPr>
              </a:lvl3pPr>
              <a:lvl4pPr latinLnBrk="1">
                <a:defRPr kumimoji="1" sz="20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</a:defRPr>
              </a:lvl4pPr>
              <a:lvl5pPr latinLnBrk="1">
                <a:defRPr kumimoji="1" sz="20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</a:defRPr>
              </a:lvl5pPr>
              <a:lvl6pPr>
                <a:defRPr kumimoji="1" sz="20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</a:defRPr>
              </a:lvl6pPr>
              <a:lvl7pPr>
                <a:defRPr kumimoji="1" sz="20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</a:defRPr>
              </a:lvl7pPr>
              <a:lvl8pPr>
                <a:defRPr kumimoji="1" sz="20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</a:defRPr>
              </a:lvl8pPr>
              <a:lvl9pPr>
                <a:defRPr kumimoji="1" sz="20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</a:defRPr>
              </a:lvl9pPr>
            </a:lstStyle>
            <a:p>
              <a:r>
                <a:rPr lang="en-US" altLang="ko-KR" dirty="0"/>
                <a:t>Past</a:t>
              </a:r>
              <a:endParaRPr lang="ko-KR" altLang="ko-KR" dirty="0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6197600" y="2797430"/>
              <a:ext cx="1598503" cy="1235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1200" dirty="0" smtClean="0">
                  <a:solidFill>
                    <a:srgbClr val="000066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Risk Estimation</a:t>
              </a:r>
              <a:endParaRPr lang="ko-KR" altLang="ko-KR" sz="1200" b="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  <a:cs typeface="굴림" pitchFamily="50" charset="-127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5105400" y="2946874"/>
              <a:ext cx="3505200" cy="482399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864" y="32"/>
                </a:cxn>
                <a:cxn ang="0">
                  <a:pos x="1968" y="128"/>
                </a:cxn>
              </a:cxnLst>
              <a:rect l="0" t="0" r="r" b="b"/>
              <a:pathLst>
                <a:path w="1968" h="320">
                  <a:moveTo>
                    <a:pt x="0" y="320"/>
                  </a:moveTo>
                  <a:cubicBezTo>
                    <a:pt x="268" y="192"/>
                    <a:pt x="536" y="64"/>
                    <a:pt x="864" y="32"/>
                  </a:cubicBezTo>
                  <a:cubicBezTo>
                    <a:pt x="1192" y="0"/>
                    <a:pt x="1784" y="112"/>
                    <a:pt x="1968" y="128"/>
                  </a:cubicBez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4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5105400" y="2673647"/>
              <a:ext cx="3379688" cy="771573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816" y="64"/>
                </a:cxn>
                <a:cxn ang="0">
                  <a:pos x="1920" y="160"/>
                </a:cxn>
              </a:cxnLst>
              <a:rect l="0" t="0" r="r" b="b"/>
              <a:pathLst>
                <a:path w="1920" h="544">
                  <a:moveTo>
                    <a:pt x="0" y="544"/>
                  </a:moveTo>
                  <a:cubicBezTo>
                    <a:pt x="248" y="336"/>
                    <a:pt x="496" y="128"/>
                    <a:pt x="816" y="64"/>
                  </a:cubicBezTo>
                  <a:cubicBezTo>
                    <a:pt x="1136" y="0"/>
                    <a:pt x="1528" y="80"/>
                    <a:pt x="1920" y="160"/>
                  </a:cubicBez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4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8359437" y="2689611"/>
              <a:ext cx="1295400" cy="2272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Bad account</a:t>
              </a:r>
              <a:br>
                <a:rPr lang="en-US" altLang="ko-KR" sz="1200" dirty="0" smtClean="0">
                  <a:solidFill>
                    <a:srgbClr val="FF0000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</a:br>
              <a:r>
                <a:rPr lang="en-US" altLang="ko-KR" sz="1200" dirty="0" smtClean="0">
                  <a:solidFill>
                    <a:srgbClr val="FF0000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(Low Score)</a:t>
              </a:r>
              <a:endParaRPr lang="ko-KR" altLang="ko-KR" sz="3600" b="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  <a:cs typeface="굴림" pitchFamily="50" charset="-127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8459688" y="3069256"/>
              <a:ext cx="1296749" cy="2307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1200" dirty="0" smtClean="0">
                  <a:solidFill>
                    <a:srgbClr val="008000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Good account</a:t>
              </a:r>
            </a:p>
            <a:p>
              <a:pPr algn="ctr"/>
              <a:r>
                <a:rPr lang="en-US" altLang="ko-KR" sz="1200" dirty="0" smtClean="0">
                  <a:solidFill>
                    <a:srgbClr val="008000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(High Score)</a:t>
              </a:r>
              <a:endParaRPr lang="ko-KR" altLang="ko-KR" sz="360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  <a:cs typeface="굴림" pitchFamily="50" charset="-127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935921" y="3212126"/>
              <a:ext cx="1887727" cy="31196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ko-KR" altLang="en-US" sz="1200" dirty="0" smtClean="0">
                  <a:solidFill>
                    <a:srgbClr val="000066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과거</a:t>
              </a:r>
              <a:r>
                <a:rPr lang="en-US" altLang="ko-KR" sz="1200" dirty="0" smtClean="0">
                  <a:solidFill>
                    <a:srgbClr val="000066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 </a:t>
              </a:r>
              <a:r>
                <a:rPr lang="ko-KR" altLang="en-US" sz="1200" dirty="0" smtClean="0">
                  <a:solidFill>
                    <a:srgbClr val="000066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경험적 데이터</a:t>
              </a:r>
              <a:endParaRPr lang="ko-KR" altLang="ko-KR" sz="1200" b="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  <a:cs typeface="굴림" pitchFamily="50" charset="-127"/>
              </a:endParaRPr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825943" y="3520968"/>
              <a:ext cx="0" cy="17641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4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721065" y="3793290"/>
              <a:ext cx="902194" cy="2112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1200" dirty="0" smtClean="0">
                  <a:solidFill>
                    <a:srgbClr val="000066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Future</a:t>
              </a:r>
              <a:endParaRPr lang="ko-KR" altLang="ko-KR" sz="2800" b="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  <a:cs typeface="굴림" pitchFamily="50" charset="-127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4596883" y="3773853"/>
              <a:ext cx="901732" cy="2307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pPr algn="ctr"/>
              <a:r>
                <a:rPr lang="en-US" altLang="ko-KR" sz="1200" dirty="0" smtClean="0">
                  <a:solidFill>
                    <a:srgbClr val="000066"/>
                  </a:solidFill>
                  <a:latin typeface="Arial Narrow"/>
                  <a:ea typeface="가는각진제목체" pitchFamily="18" charset="-127"/>
                  <a:cs typeface="굴림" pitchFamily="50" charset="-127"/>
                </a:rPr>
                <a:t>Today</a:t>
              </a:r>
              <a:endParaRPr lang="ko-KR" altLang="ko-KR" sz="1200" b="0" dirty="0" smtClean="0">
                <a:solidFill>
                  <a:srgbClr val="5F5F5F"/>
                </a:solidFill>
                <a:latin typeface="Arial Narrow"/>
                <a:ea typeface="가는각진제목체" pitchFamily="18" charset="-127"/>
                <a:cs typeface="굴림" pitchFamily="50" charset="-127"/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667079" y="3583759"/>
              <a:ext cx="8581695" cy="3312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tx1"/>
                  </a:solidFill>
                  <a:latin typeface="Arial Narrow" pitchFamily="34" charset="0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400" dirty="0">
                <a:solidFill>
                  <a:srgbClr val="5F5F5F"/>
                </a:solidFill>
                <a:latin typeface="Arial Narrow"/>
                <a:ea typeface="가는각진제목체" pitchFamily="18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 flipH="1">
              <a:off x="5029200" y="3445221"/>
              <a:ext cx="1" cy="336452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527845" y="4558474"/>
              <a:ext cx="4519904" cy="5204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400" b="0" dirty="0" smtClean="0">
                  <a:solidFill>
                    <a:srgbClr val="000000"/>
                  </a:solidFill>
                  <a:latin typeface="Arial Narrow"/>
                </a:rPr>
                <a:t>‘</a:t>
              </a:r>
              <a:r>
                <a:rPr lang="ko-KR" altLang="en-US" sz="1400" b="0" dirty="0" smtClean="0">
                  <a:solidFill>
                    <a:srgbClr val="000000"/>
                  </a:solidFill>
                  <a:latin typeface="Arial Narrow"/>
                </a:rPr>
                <a:t>신용평가모형</a:t>
              </a:r>
              <a:r>
                <a:rPr lang="en-US" altLang="ko-KR" sz="1400" b="0" dirty="0" smtClean="0">
                  <a:solidFill>
                    <a:srgbClr val="000000"/>
                  </a:solidFill>
                  <a:latin typeface="Arial Narrow"/>
                </a:rPr>
                <a:t>’</a:t>
              </a:r>
              <a:r>
                <a:rPr lang="ko-KR" altLang="en-US" sz="1400" b="0" dirty="0" smtClean="0">
                  <a:solidFill>
                    <a:srgbClr val="000000"/>
                  </a:solidFill>
                  <a:latin typeface="Arial Narrow"/>
                </a:rPr>
                <a:t>은 고객의 </a:t>
              </a:r>
              <a:r>
                <a:rPr lang="en-US" altLang="ko-KR" sz="1400" b="0" dirty="0" smtClean="0">
                  <a:solidFill>
                    <a:srgbClr val="000000"/>
                  </a:solidFill>
                  <a:latin typeface="Arial Narrow"/>
                </a:rPr>
                <a:t>Historical</a:t>
              </a:r>
              <a:r>
                <a:rPr lang="ko-KR" altLang="en-US" sz="1400" b="0" dirty="0" smtClean="0">
                  <a:solidFill>
                    <a:srgbClr val="000000"/>
                  </a:solidFill>
                  <a:latin typeface="Arial Narrow"/>
                </a:rPr>
                <a:t> </a:t>
              </a:r>
              <a:r>
                <a:rPr lang="en-US" altLang="ko-KR" sz="1400" b="0" dirty="0">
                  <a:solidFill>
                    <a:srgbClr val="000000"/>
                  </a:solidFill>
                  <a:latin typeface="Arial Narrow"/>
                </a:rPr>
                <a:t>Data</a:t>
              </a:r>
              <a:r>
                <a:rPr lang="ko-KR" altLang="en-US" sz="1400" b="0" dirty="0">
                  <a:solidFill>
                    <a:srgbClr val="000000"/>
                  </a:solidFill>
                  <a:latin typeface="Arial Narrow"/>
                </a:rPr>
                <a:t>를 이용하여 </a:t>
              </a:r>
              <a:r>
                <a:rPr lang="en-US" altLang="ko-KR" sz="1400" b="0" dirty="0" smtClean="0">
                  <a:solidFill>
                    <a:srgbClr val="000000"/>
                  </a:solidFill>
                  <a:latin typeface="Arial Narrow"/>
                </a:rPr>
                <a:t/>
              </a:r>
              <a:br>
                <a:rPr lang="en-US" altLang="ko-KR" sz="1400" b="0" dirty="0" smtClean="0">
                  <a:solidFill>
                    <a:srgbClr val="000000"/>
                  </a:solidFill>
                  <a:latin typeface="Arial Narrow"/>
                </a:rPr>
              </a:br>
              <a:r>
                <a:rPr lang="ko-KR" altLang="en-US" sz="1400" b="0" dirty="0" smtClean="0">
                  <a:solidFill>
                    <a:srgbClr val="000000"/>
                  </a:solidFill>
                  <a:latin typeface="Arial Narrow"/>
                </a:rPr>
                <a:t>일정기간 후 </a:t>
              </a:r>
              <a:r>
                <a:rPr lang="en-US" altLang="ko-KR" sz="1400" b="0" dirty="0" smtClean="0">
                  <a:solidFill>
                    <a:srgbClr val="000000"/>
                  </a:solidFill>
                  <a:latin typeface="Arial Narrow"/>
                </a:rPr>
                <a:t>‘</a:t>
              </a:r>
              <a:r>
                <a:rPr lang="ko-KR" altLang="en-US" sz="1400" b="0" dirty="0">
                  <a:solidFill>
                    <a:srgbClr val="000000"/>
                  </a:solidFill>
                  <a:latin typeface="Arial Narrow"/>
                </a:rPr>
                <a:t>불량</a:t>
              </a:r>
              <a:r>
                <a:rPr lang="en-US" altLang="ko-KR" sz="1400" b="0" dirty="0">
                  <a:solidFill>
                    <a:srgbClr val="000000"/>
                  </a:solidFill>
                  <a:latin typeface="Arial Narrow"/>
                </a:rPr>
                <a:t>’</a:t>
              </a:r>
              <a:r>
                <a:rPr lang="ko-KR" altLang="en-US" sz="1400" b="0" dirty="0">
                  <a:solidFill>
                    <a:srgbClr val="000000"/>
                  </a:solidFill>
                  <a:latin typeface="Arial Narrow"/>
                </a:rPr>
                <a:t>이 될 확률을 </a:t>
              </a:r>
              <a:r>
                <a:rPr lang="ko-KR" altLang="en-US" sz="1400" b="0" dirty="0" err="1" smtClean="0">
                  <a:solidFill>
                    <a:srgbClr val="000000"/>
                  </a:solidFill>
                  <a:latin typeface="Arial Narrow"/>
                </a:rPr>
                <a:t>계좌별로</a:t>
              </a:r>
              <a:r>
                <a:rPr lang="ko-KR" altLang="en-US" sz="1400" b="0" dirty="0" smtClean="0">
                  <a:solidFill>
                    <a:srgbClr val="000000"/>
                  </a:solidFill>
                  <a:latin typeface="Arial Narrow"/>
                </a:rPr>
                <a:t> 추정</a:t>
              </a:r>
              <a:endParaRPr lang="ko-KR" altLang="en-US" sz="1400" b="0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5161975" y="4556342"/>
              <a:ext cx="3845161" cy="4979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0" dirty="0" smtClean="0">
                  <a:solidFill>
                    <a:srgbClr val="000000"/>
                  </a:solidFill>
                  <a:latin typeface="Arial Narrow"/>
                </a:rPr>
                <a:t>개발된 모형을 이용하여 신규로 신청한 계좌의 </a:t>
              </a:r>
              <a:r>
                <a:rPr lang="en-US" altLang="ko-KR" sz="1400" b="0" dirty="0" smtClean="0">
                  <a:solidFill>
                    <a:srgbClr val="000000"/>
                  </a:solidFill>
                  <a:latin typeface="Arial Narrow"/>
                </a:rPr>
                <a:t/>
              </a:r>
              <a:br>
                <a:rPr lang="en-US" altLang="ko-KR" sz="1400" b="0" dirty="0" smtClean="0">
                  <a:solidFill>
                    <a:srgbClr val="000000"/>
                  </a:solidFill>
                  <a:latin typeface="Arial Narrow"/>
                </a:rPr>
              </a:br>
              <a:r>
                <a:rPr lang="ko-KR" altLang="en-US" sz="1400" b="0" dirty="0" smtClean="0">
                  <a:solidFill>
                    <a:srgbClr val="000000"/>
                  </a:solidFill>
                  <a:latin typeface="Arial Narrow"/>
                </a:rPr>
                <a:t>가까운 미래 불량 확률을 과학적으로 예측</a:t>
              </a:r>
              <a:endParaRPr lang="ko-KR" altLang="en-US" sz="1400" b="0" dirty="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47" name="AutoShape 68"/>
          <p:cNvSpPr>
            <a:spLocks noChangeArrowheads="1"/>
          </p:cNvSpPr>
          <p:nvPr/>
        </p:nvSpPr>
        <p:spPr bwMode="auto">
          <a:xfrm rot="5400000">
            <a:off x="2573364" y="2563841"/>
            <a:ext cx="530502" cy="4285923"/>
          </a:xfrm>
          <a:prstGeom prst="rightArrow">
            <a:avLst>
              <a:gd name="adj1" fmla="val 67972"/>
              <a:gd name="adj2" fmla="val 52511"/>
            </a:avLst>
          </a:prstGeom>
          <a:gradFill rotWithShape="1">
            <a:gsLst>
              <a:gs pos="0">
                <a:srgbClr val="FFFFFF"/>
              </a:gs>
              <a:gs pos="76000">
                <a:schemeClr val="accent3">
                  <a:lumMod val="65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8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48" name="AutoShape 68"/>
          <p:cNvSpPr>
            <a:spLocks noChangeArrowheads="1"/>
          </p:cNvSpPr>
          <p:nvPr/>
        </p:nvSpPr>
        <p:spPr bwMode="auto">
          <a:xfrm rot="5400000">
            <a:off x="6906911" y="2563065"/>
            <a:ext cx="530502" cy="4285923"/>
          </a:xfrm>
          <a:prstGeom prst="rightArrow">
            <a:avLst>
              <a:gd name="adj1" fmla="val 67972"/>
              <a:gd name="adj2" fmla="val 52511"/>
            </a:avLst>
          </a:prstGeom>
          <a:gradFill rotWithShape="1">
            <a:gsLst>
              <a:gs pos="0">
                <a:srgbClr val="FFFFFF"/>
              </a:gs>
              <a:gs pos="76000">
                <a:schemeClr val="accent3">
                  <a:lumMod val="65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Arial Narrow" pitchFamily="34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ko-KR" altLang="ko-KR" sz="1800" dirty="0">
              <a:solidFill>
                <a:srgbClr val="5F5F5F"/>
              </a:solidFill>
              <a:latin typeface="Arial Narrow"/>
              <a:ea typeface="가는각진제목체" pitchFamily="18" charset="-127"/>
            </a:endParaRPr>
          </a:p>
        </p:txBody>
      </p:sp>
      <p:sp>
        <p:nvSpPr>
          <p:cNvPr id="2" name="타원 1"/>
          <p:cNvSpPr/>
          <p:nvPr/>
        </p:nvSpPr>
        <p:spPr bwMode="auto">
          <a:xfrm>
            <a:off x="1052013" y="3361091"/>
            <a:ext cx="3739486" cy="1115373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rtlCol="0" anchor="ctr" anchorCtr="1"/>
          <a:lstStyle/>
          <a:p>
            <a:pPr algn="ctr" eaLnBrk="0" hangingPunct="0">
              <a:spcBef>
                <a:spcPct val="10000"/>
              </a:spcBef>
            </a:pPr>
            <a:endParaRPr lang="ko-KR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17513" y="881063"/>
            <a:ext cx="90868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q"/>
            </a:pPr>
            <a:r>
              <a:rPr lang="ko-KR" altLang="en-US" sz="1400" kern="0" dirty="0">
                <a:solidFill>
                  <a:srgbClr val="000000"/>
                </a:solidFill>
                <a:latin typeface="Arial Narrow"/>
              </a:rPr>
              <a:t>신용평점모형</a:t>
            </a:r>
            <a:r>
              <a:rPr lang="en-US" altLang="ko-KR" sz="1400" kern="0" dirty="0">
                <a:solidFill>
                  <a:srgbClr val="000000"/>
                </a:solidFill>
                <a:latin typeface="Arial Narrow"/>
              </a:rPr>
              <a:t>(Scoring Model)</a:t>
            </a:r>
            <a:r>
              <a:rPr lang="ko-KR" altLang="en-US" sz="1400" kern="0" dirty="0">
                <a:solidFill>
                  <a:srgbClr val="000000"/>
                </a:solidFill>
                <a:latin typeface="Arial Narrow"/>
              </a:rPr>
              <a:t>이란</a:t>
            </a:r>
            <a:r>
              <a:rPr lang="en-US" altLang="ko-KR" sz="1400" kern="0" dirty="0">
                <a:solidFill>
                  <a:srgbClr val="000000"/>
                </a:solidFill>
                <a:latin typeface="Arial Narrow"/>
              </a:rPr>
              <a:t>?</a:t>
            </a: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신용평점모형은 고객의 과거 및 현재의 경험적 데이터에 근거하여 고객의 미래 신용 </a:t>
            </a:r>
            <a:r>
              <a:rPr lang="ko-KR" altLang="en-US" b="0" kern="0" dirty="0" err="1">
                <a:solidFill>
                  <a:srgbClr val="000000"/>
                </a:solidFill>
                <a:latin typeface="Arial Narrow"/>
              </a:rPr>
              <a:t>리스크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(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우량 또는 불량의 정도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)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를 통계적 방법론을 통해 예측함으로써 전략 운용 시 의사결정에 도움을 주는 도구입니다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. </a:t>
            </a:r>
          </a:p>
          <a:p>
            <a:pPr marL="744538" lvl="1" indent="-287338" eaLnBrk="0" hangingPunct="0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신용평점모형 스코어카드 개발에 있어 대전제는 가까운 과거의 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Data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가 가까운 미래의 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Data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를 대변한다는 것입니다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. 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이에 따라 가까운 과거의 고객 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Data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를 분석해 앞으로 미래의 고객 신용 등급과 거래 행태를 예측하기 위해 모형을 개발하게 됩니다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. 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이러한 신용평점모형은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상대적인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신용도의 서열화</a:t>
            </a:r>
            <a:r>
              <a:rPr lang="en-US" altLang="ko-KR" b="0" kern="0" dirty="0" smtClean="0">
                <a:solidFill>
                  <a:srgbClr val="000000"/>
                </a:solidFill>
                <a:latin typeface="Arial Narrow"/>
              </a:rPr>
              <a:t>(Rank Order)</a:t>
            </a:r>
            <a:r>
              <a:rPr lang="ko-KR" altLang="en-US" b="0" kern="0" dirty="0" smtClean="0">
                <a:solidFill>
                  <a:srgbClr val="000000"/>
                </a:solidFill>
                <a:latin typeface="Arial Narrow"/>
              </a:rPr>
              <a:t>의 </a:t>
            </a:r>
            <a:r>
              <a:rPr lang="ko-KR" altLang="en-US" b="0" kern="0" dirty="0">
                <a:solidFill>
                  <a:srgbClr val="000000"/>
                </a:solidFill>
                <a:latin typeface="Arial Narrow"/>
              </a:rPr>
              <a:t>의미를 가집니다</a:t>
            </a:r>
            <a:r>
              <a:rPr lang="en-US" altLang="ko-KR" b="0" kern="0" dirty="0">
                <a:solidFill>
                  <a:srgbClr val="000000"/>
                </a:solidFill>
                <a:latin typeface="Arial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775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apple">
  <a:themeElements>
    <a:clrScheme name="template_apple 11">
      <a:dk1>
        <a:srgbClr val="5F5F5F"/>
      </a:dk1>
      <a:lt1>
        <a:srgbClr val="FFFFFF"/>
      </a:lt1>
      <a:dk2>
        <a:srgbClr val="015CAE"/>
      </a:dk2>
      <a:lt2>
        <a:srgbClr val="477B84"/>
      </a:lt2>
      <a:accent1>
        <a:srgbClr val="ED1951"/>
      </a:accent1>
      <a:accent2>
        <a:srgbClr val="BE8851"/>
      </a:accent2>
      <a:accent3>
        <a:srgbClr val="FFFFFF"/>
      </a:accent3>
      <a:accent4>
        <a:srgbClr val="505050"/>
      </a:accent4>
      <a:accent5>
        <a:srgbClr val="F4ABB3"/>
      </a:accent5>
      <a:accent6>
        <a:srgbClr val="AC7B49"/>
      </a:accent6>
      <a:hlink>
        <a:srgbClr val="387C2C"/>
      </a:hlink>
      <a:folHlink>
        <a:srgbClr val="70567A"/>
      </a:folHlink>
    </a:clrScheme>
    <a:fontScheme name="사용자 지정 1">
      <a:majorFont>
        <a:latin typeface="Arial Narrow"/>
        <a:ea typeface="가는각진제목체"/>
        <a:cs typeface=""/>
      </a:majorFont>
      <a:minorFont>
        <a:latin typeface="Arial Narrow"/>
        <a:ea typeface="가는각진제목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000000"/>
          </a:solidFill>
          <a:round/>
          <a:headEnd/>
          <a:tailEnd/>
        </a:ln>
      </a:spPr>
      <a:bodyPr wrap="none" lIns="90000" tIns="46800" rIns="90000" bIns="46800" anchor="ctr" anchorCtr="1"/>
      <a:lstStyle>
        <a:defPPr algn="ctr" eaLnBrk="0" hangingPunct="0">
          <a:spcBef>
            <a:spcPct val="10000"/>
          </a:spcBef>
          <a:defRPr kumimoji="0" sz="1000" dirty="0">
            <a:solidFill>
              <a:srgbClr val="000000"/>
            </a:solidFill>
            <a:ea typeface="가는각진제목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27272"/>
        </a:solidFill>
        <a:ln w="1905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5720" rIns="91440" bIns="45720" numCol="1" anchor="ctr" anchorCtr="0" compatLnSpc="1">
        <a:prstTxWarp prst="textNoShape">
          <a:avLst/>
        </a:prstTxWarp>
      </a:bodyPr>
      <a:lstStyle>
        <a:defPPr marL="0" marR="0" indent="2651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ko-KR" altLang="en-US" sz="1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Book Antiqua" pitchFamily="18" charset="0"/>
            <a:ea typeface="가는각진제목체" pitchFamily="18" charset="-127"/>
            <a:cs typeface="Arial" charset="0"/>
          </a:defRPr>
        </a:defPPr>
      </a:lstStyle>
    </a:lnDef>
  </a:objectDefaults>
  <a:extraClrSchemeLst>
    <a:extraClrScheme>
      <a:clrScheme name="template_apple 1">
        <a:dk1>
          <a:srgbClr val="97183A"/>
        </a:dk1>
        <a:lt1>
          <a:srgbClr val="FFFFFF"/>
        </a:lt1>
        <a:dk2>
          <a:srgbClr val="001766"/>
        </a:dk2>
        <a:lt2>
          <a:srgbClr val="BABAD6"/>
        </a:lt2>
        <a:accent1>
          <a:srgbClr val="00AED4"/>
        </a:accent1>
        <a:accent2>
          <a:srgbClr val="46B82F"/>
        </a:accent2>
        <a:accent3>
          <a:srgbClr val="AAABB8"/>
        </a:accent3>
        <a:accent4>
          <a:srgbClr val="DADADA"/>
        </a:accent4>
        <a:accent5>
          <a:srgbClr val="AAD3E6"/>
        </a:accent5>
        <a:accent6>
          <a:srgbClr val="3FA62A"/>
        </a:accent6>
        <a:hlink>
          <a:srgbClr val="FCE86C"/>
        </a:hlink>
        <a:folHlink>
          <a:srgbClr val="EE8F3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apple 2">
        <a:dk1>
          <a:srgbClr val="000000"/>
        </a:dk1>
        <a:lt1>
          <a:srgbClr val="FFFFFF"/>
        </a:lt1>
        <a:dk2>
          <a:srgbClr val="07035F"/>
        </a:dk2>
        <a:lt2>
          <a:srgbClr val="AAAAAA"/>
        </a:lt2>
        <a:accent1>
          <a:srgbClr val="00AED4"/>
        </a:accent1>
        <a:accent2>
          <a:srgbClr val="FCE86C"/>
        </a:accent2>
        <a:accent3>
          <a:srgbClr val="FFFFFF"/>
        </a:accent3>
        <a:accent4>
          <a:srgbClr val="000000"/>
        </a:accent4>
        <a:accent5>
          <a:srgbClr val="AAD3E6"/>
        </a:accent5>
        <a:accent6>
          <a:srgbClr val="E4D261"/>
        </a:accent6>
        <a:hlink>
          <a:srgbClr val="46B82F"/>
        </a:hlink>
        <a:folHlink>
          <a:srgbClr val="EE8F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3">
        <a:dk1>
          <a:srgbClr val="000000"/>
        </a:dk1>
        <a:lt1>
          <a:srgbClr val="FFFFFF"/>
        </a:lt1>
        <a:dk2>
          <a:srgbClr val="02408A"/>
        </a:dk2>
        <a:lt2>
          <a:srgbClr val="AAAAAA"/>
        </a:lt2>
        <a:accent1>
          <a:srgbClr val="00AED4"/>
        </a:accent1>
        <a:accent2>
          <a:srgbClr val="FCE86C"/>
        </a:accent2>
        <a:accent3>
          <a:srgbClr val="FFFFFF"/>
        </a:accent3>
        <a:accent4>
          <a:srgbClr val="000000"/>
        </a:accent4>
        <a:accent5>
          <a:srgbClr val="AAD3E6"/>
        </a:accent5>
        <a:accent6>
          <a:srgbClr val="E4D261"/>
        </a:accent6>
        <a:hlink>
          <a:srgbClr val="46B82F"/>
        </a:hlink>
        <a:folHlink>
          <a:srgbClr val="EE8F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4">
        <a:dk1>
          <a:srgbClr val="808080"/>
        </a:dk1>
        <a:lt1>
          <a:srgbClr val="FFFFFF"/>
        </a:lt1>
        <a:dk2>
          <a:srgbClr val="02408A"/>
        </a:dk2>
        <a:lt2>
          <a:srgbClr val="AAAAAA"/>
        </a:lt2>
        <a:accent1>
          <a:srgbClr val="00AED4"/>
        </a:accent1>
        <a:accent2>
          <a:srgbClr val="FCE86C"/>
        </a:accent2>
        <a:accent3>
          <a:srgbClr val="FFFFFF"/>
        </a:accent3>
        <a:accent4>
          <a:srgbClr val="6C6C6C"/>
        </a:accent4>
        <a:accent5>
          <a:srgbClr val="AAD3E6"/>
        </a:accent5>
        <a:accent6>
          <a:srgbClr val="E4D261"/>
        </a:accent6>
        <a:hlink>
          <a:srgbClr val="46B82F"/>
        </a:hlink>
        <a:folHlink>
          <a:srgbClr val="EE8F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5">
        <a:dk1>
          <a:srgbClr val="808080"/>
        </a:dk1>
        <a:lt1>
          <a:srgbClr val="FFFFFF"/>
        </a:lt1>
        <a:dk2>
          <a:srgbClr val="0079C1"/>
        </a:dk2>
        <a:lt2>
          <a:srgbClr val="AAAAAA"/>
        </a:lt2>
        <a:accent1>
          <a:srgbClr val="00AED4"/>
        </a:accent1>
        <a:accent2>
          <a:srgbClr val="FCE86C"/>
        </a:accent2>
        <a:accent3>
          <a:srgbClr val="FFFFFF"/>
        </a:accent3>
        <a:accent4>
          <a:srgbClr val="6C6C6C"/>
        </a:accent4>
        <a:accent5>
          <a:srgbClr val="AAD3E6"/>
        </a:accent5>
        <a:accent6>
          <a:srgbClr val="E4D261"/>
        </a:accent6>
        <a:hlink>
          <a:srgbClr val="46B82F"/>
        </a:hlink>
        <a:folHlink>
          <a:srgbClr val="EE8F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6">
        <a:dk1>
          <a:srgbClr val="808080"/>
        </a:dk1>
        <a:lt1>
          <a:srgbClr val="FFFFFF"/>
        </a:lt1>
        <a:dk2>
          <a:srgbClr val="0079C1"/>
        </a:dk2>
        <a:lt2>
          <a:srgbClr val="919195"/>
        </a:lt2>
        <a:accent1>
          <a:srgbClr val="0095DA"/>
        </a:accent1>
        <a:accent2>
          <a:srgbClr val="D3AB07"/>
        </a:accent2>
        <a:accent3>
          <a:srgbClr val="FFFFFF"/>
        </a:accent3>
        <a:accent4>
          <a:srgbClr val="6C6C6C"/>
        </a:accent4>
        <a:accent5>
          <a:srgbClr val="AAC8EA"/>
        </a:accent5>
        <a:accent6>
          <a:srgbClr val="BF9B06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7">
        <a:dk1>
          <a:srgbClr val="808080"/>
        </a:dk1>
        <a:lt1>
          <a:srgbClr val="FFFFFF"/>
        </a:lt1>
        <a:dk2>
          <a:srgbClr val="0079C1"/>
        </a:dk2>
        <a:lt2>
          <a:srgbClr val="477B84"/>
        </a:lt2>
        <a:accent1>
          <a:srgbClr val="0095DA"/>
        </a:accent1>
        <a:accent2>
          <a:srgbClr val="D3AB07"/>
        </a:accent2>
        <a:accent3>
          <a:srgbClr val="FFFFFF"/>
        </a:accent3>
        <a:accent4>
          <a:srgbClr val="6C6C6C"/>
        </a:accent4>
        <a:accent5>
          <a:srgbClr val="AAC8EA"/>
        </a:accent5>
        <a:accent6>
          <a:srgbClr val="BF9B06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8">
        <a:dk1>
          <a:srgbClr val="808080"/>
        </a:dk1>
        <a:lt1>
          <a:srgbClr val="FFFFFF"/>
        </a:lt1>
        <a:dk2>
          <a:srgbClr val="BE8851"/>
        </a:dk2>
        <a:lt2>
          <a:srgbClr val="477B84"/>
        </a:lt2>
        <a:accent1>
          <a:srgbClr val="0095DA"/>
        </a:accent1>
        <a:accent2>
          <a:srgbClr val="D3AB07"/>
        </a:accent2>
        <a:accent3>
          <a:srgbClr val="FFFFFF"/>
        </a:accent3>
        <a:accent4>
          <a:srgbClr val="6C6C6C"/>
        </a:accent4>
        <a:accent5>
          <a:srgbClr val="AAC8EA"/>
        </a:accent5>
        <a:accent6>
          <a:srgbClr val="BF9B06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9">
        <a:dk1>
          <a:srgbClr val="808080"/>
        </a:dk1>
        <a:lt1>
          <a:srgbClr val="FFFFFF"/>
        </a:lt1>
        <a:dk2>
          <a:srgbClr val="015CAE"/>
        </a:dk2>
        <a:lt2>
          <a:srgbClr val="477B84"/>
        </a:lt2>
        <a:accent1>
          <a:srgbClr val="0095DA"/>
        </a:accent1>
        <a:accent2>
          <a:srgbClr val="BE8851"/>
        </a:accent2>
        <a:accent3>
          <a:srgbClr val="FFFFFF"/>
        </a:accent3>
        <a:accent4>
          <a:srgbClr val="6C6C6C"/>
        </a:accent4>
        <a:accent5>
          <a:srgbClr val="AAC8EA"/>
        </a:accent5>
        <a:accent6>
          <a:srgbClr val="AC7B49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10">
        <a:dk1>
          <a:srgbClr val="808080"/>
        </a:dk1>
        <a:lt1>
          <a:srgbClr val="FFFFFF"/>
        </a:lt1>
        <a:dk2>
          <a:srgbClr val="015CAE"/>
        </a:dk2>
        <a:lt2>
          <a:srgbClr val="477B84"/>
        </a:lt2>
        <a:accent1>
          <a:srgbClr val="ED1951"/>
        </a:accent1>
        <a:accent2>
          <a:srgbClr val="BE8851"/>
        </a:accent2>
        <a:accent3>
          <a:srgbClr val="FFFFFF"/>
        </a:accent3>
        <a:accent4>
          <a:srgbClr val="6C6C6C"/>
        </a:accent4>
        <a:accent5>
          <a:srgbClr val="F4ABB3"/>
        </a:accent5>
        <a:accent6>
          <a:srgbClr val="AC7B49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pple 11">
        <a:dk1>
          <a:srgbClr val="5F5F5F"/>
        </a:dk1>
        <a:lt1>
          <a:srgbClr val="FFFFFF"/>
        </a:lt1>
        <a:dk2>
          <a:srgbClr val="015CAE"/>
        </a:dk2>
        <a:lt2>
          <a:srgbClr val="477B84"/>
        </a:lt2>
        <a:accent1>
          <a:srgbClr val="ED1951"/>
        </a:accent1>
        <a:accent2>
          <a:srgbClr val="BE8851"/>
        </a:accent2>
        <a:accent3>
          <a:srgbClr val="FFFFFF"/>
        </a:accent3>
        <a:accent4>
          <a:srgbClr val="505050"/>
        </a:accent4>
        <a:accent5>
          <a:srgbClr val="F4ABB3"/>
        </a:accent5>
        <a:accent6>
          <a:srgbClr val="AC7B49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33550</TotalTime>
  <Words>1540</Words>
  <Application>Microsoft Office PowerPoint</Application>
  <PresentationFormat>A4 용지(210x297mm)</PresentationFormat>
  <Paragraphs>175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33" baseType="lpstr">
      <vt:lpstr>굴림</vt:lpstr>
      <vt:lpstr>Arial</vt:lpstr>
      <vt:lpstr>Avenir Next Medium</vt:lpstr>
      <vt:lpstr>Wingdings 3</vt:lpstr>
      <vt:lpstr>Tahoma</vt:lpstr>
      <vt:lpstr>Segoe UI Black</vt:lpstr>
      <vt:lpstr>YDIYGO350</vt:lpstr>
      <vt:lpstr>나눔바른고딕</vt:lpstr>
      <vt:lpstr>Book Antiqua</vt:lpstr>
      <vt:lpstr>Wingdings</vt:lpstr>
      <vt:lpstr>나눔고딕</vt:lpstr>
      <vt:lpstr>Monotype Sorts</vt:lpstr>
      <vt:lpstr>NanumGothicOTF</vt:lpstr>
      <vt:lpstr>Avenir Next</vt:lpstr>
      <vt:lpstr>DIN Condensed</vt:lpstr>
      <vt:lpstr>Arial Narrow</vt:lpstr>
      <vt:lpstr>맑은 고딕</vt:lpstr>
      <vt:lpstr>가는각진제목체</vt:lpstr>
      <vt:lpstr>template_apple</vt:lpstr>
      <vt:lpstr>New_Template7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EDAK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Experian Product &amp; Service</dc:title>
  <dc:creator>Uno</dc:creator>
  <cp:lastModifiedBy>user</cp:lastModifiedBy>
  <cp:revision>2558</cp:revision>
  <cp:lastPrinted>2016-03-30T04:12:06Z</cp:lastPrinted>
  <dcterms:created xsi:type="dcterms:W3CDTF">2008-10-06T04:37:24Z</dcterms:created>
  <dcterms:modified xsi:type="dcterms:W3CDTF">2016-07-07T01:14:45Z</dcterms:modified>
</cp:coreProperties>
</file>