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61" r:id="rId2"/>
    <p:sldMasterId id="2147483684" r:id="rId3"/>
    <p:sldMasterId id="2147483724" r:id="rId4"/>
  </p:sldMasterIdLst>
  <p:notesMasterIdLst>
    <p:notesMasterId r:id="rId150"/>
  </p:notesMasterIdLst>
  <p:handoutMasterIdLst>
    <p:handoutMasterId r:id="rId151"/>
  </p:handoutMasterIdLst>
  <p:sldIdLst>
    <p:sldId id="1663" r:id="rId5"/>
    <p:sldId id="2980" r:id="rId6"/>
    <p:sldId id="2257" r:id="rId7"/>
    <p:sldId id="2040" r:id="rId8"/>
    <p:sldId id="2041" r:id="rId9"/>
    <p:sldId id="2973" r:id="rId10"/>
    <p:sldId id="2092" r:id="rId11"/>
    <p:sldId id="2979" r:id="rId12"/>
    <p:sldId id="2065" r:id="rId13"/>
    <p:sldId id="2008" r:id="rId14"/>
    <p:sldId id="2027" r:id="rId15"/>
    <p:sldId id="2066" r:id="rId16"/>
    <p:sldId id="2067" r:id="rId17"/>
    <p:sldId id="2075" r:id="rId18"/>
    <p:sldId id="2076" r:id="rId19"/>
    <p:sldId id="2077" r:id="rId20"/>
    <p:sldId id="2079" r:id="rId21"/>
    <p:sldId id="2078" r:id="rId22"/>
    <p:sldId id="2975" r:id="rId23"/>
    <p:sldId id="2048" r:id="rId24"/>
    <p:sldId id="2049" r:id="rId25"/>
    <p:sldId id="2031" r:id="rId26"/>
    <p:sldId id="2043" r:id="rId27"/>
    <p:sldId id="2044" r:id="rId28"/>
    <p:sldId id="2046" r:id="rId29"/>
    <p:sldId id="2047" r:id="rId30"/>
    <p:sldId id="2059" r:id="rId31"/>
    <p:sldId id="2062" r:id="rId32"/>
    <p:sldId id="2064" r:id="rId33"/>
    <p:sldId id="2061" r:id="rId34"/>
    <p:sldId id="2053" r:id="rId35"/>
    <p:sldId id="2054" r:id="rId36"/>
    <p:sldId id="2052" r:id="rId37"/>
    <p:sldId id="2057" r:id="rId38"/>
    <p:sldId id="2055" r:id="rId39"/>
    <p:sldId id="2058" r:id="rId40"/>
    <p:sldId id="2056" r:id="rId41"/>
    <p:sldId id="2032" r:id="rId42"/>
    <p:sldId id="2033" r:id="rId43"/>
    <p:sldId id="2034" r:id="rId44"/>
    <p:sldId id="2246" r:id="rId45"/>
    <p:sldId id="2247" r:id="rId46"/>
    <p:sldId id="2295" r:id="rId47"/>
    <p:sldId id="2715" r:id="rId48"/>
    <p:sldId id="2251" r:id="rId49"/>
    <p:sldId id="2250" r:id="rId50"/>
    <p:sldId id="2252" r:id="rId51"/>
    <p:sldId id="2253" r:id="rId52"/>
    <p:sldId id="2255" r:id="rId53"/>
    <p:sldId id="2978" r:id="rId54"/>
    <p:sldId id="2962" r:id="rId55"/>
    <p:sldId id="2963" r:id="rId56"/>
    <p:sldId id="2964" r:id="rId57"/>
    <p:sldId id="2965" r:id="rId58"/>
    <p:sldId id="2966" r:id="rId59"/>
    <p:sldId id="2967" r:id="rId60"/>
    <p:sldId id="2968" r:id="rId61"/>
    <p:sldId id="2969" r:id="rId62"/>
    <p:sldId id="2970" r:id="rId63"/>
    <p:sldId id="2971" r:id="rId64"/>
    <p:sldId id="2972" r:id="rId65"/>
    <p:sldId id="2298" r:id="rId66"/>
    <p:sldId id="2299" r:id="rId67"/>
    <p:sldId id="2325" r:id="rId68"/>
    <p:sldId id="2756" r:id="rId69"/>
    <p:sldId id="2755" r:id="rId70"/>
    <p:sldId id="2714" r:id="rId71"/>
    <p:sldId id="2729" r:id="rId72"/>
    <p:sldId id="2776" r:id="rId73"/>
    <p:sldId id="2778" r:id="rId74"/>
    <p:sldId id="2887" r:id="rId75"/>
    <p:sldId id="2779" r:id="rId76"/>
    <p:sldId id="2780" r:id="rId77"/>
    <p:sldId id="2781" r:id="rId78"/>
    <p:sldId id="2782" r:id="rId79"/>
    <p:sldId id="2783" r:id="rId80"/>
    <p:sldId id="2787" r:id="rId81"/>
    <p:sldId id="2788" r:id="rId82"/>
    <p:sldId id="2785" r:id="rId83"/>
    <p:sldId id="2784" r:id="rId84"/>
    <p:sldId id="2786" r:id="rId85"/>
    <p:sldId id="2789" r:id="rId86"/>
    <p:sldId id="2883" r:id="rId87"/>
    <p:sldId id="2790" r:id="rId88"/>
    <p:sldId id="2791" r:id="rId89"/>
    <p:sldId id="2792" r:id="rId90"/>
    <p:sldId id="2890" r:id="rId91"/>
    <p:sldId id="2885" r:id="rId92"/>
    <p:sldId id="2886" r:id="rId93"/>
    <p:sldId id="2891" r:id="rId94"/>
    <p:sldId id="2894" r:id="rId95"/>
    <p:sldId id="2892" r:id="rId96"/>
    <p:sldId id="2895" r:id="rId97"/>
    <p:sldId id="2897" r:id="rId98"/>
    <p:sldId id="2906" r:id="rId99"/>
    <p:sldId id="2920" r:id="rId100"/>
    <p:sldId id="2921" r:id="rId101"/>
    <p:sldId id="2922" r:id="rId102"/>
    <p:sldId id="2923" r:id="rId103"/>
    <p:sldId id="2909" r:id="rId104"/>
    <p:sldId id="2910" r:id="rId105"/>
    <p:sldId id="2911" r:id="rId106"/>
    <p:sldId id="2912" r:id="rId107"/>
    <p:sldId id="2913" r:id="rId108"/>
    <p:sldId id="2914" r:id="rId109"/>
    <p:sldId id="2915" r:id="rId110"/>
    <p:sldId id="2916" r:id="rId111"/>
    <p:sldId id="2917" r:id="rId112"/>
    <p:sldId id="2918" r:id="rId113"/>
    <p:sldId id="2934" r:id="rId114"/>
    <p:sldId id="2935" r:id="rId115"/>
    <p:sldId id="2936" r:id="rId116"/>
    <p:sldId id="2937" r:id="rId117"/>
    <p:sldId id="2938" r:id="rId118"/>
    <p:sldId id="2941" r:id="rId119"/>
    <p:sldId id="2942" r:id="rId120"/>
    <p:sldId id="2943" r:id="rId121"/>
    <p:sldId id="2931" r:id="rId122"/>
    <p:sldId id="2932" r:id="rId123"/>
    <p:sldId id="2939" r:id="rId124"/>
    <p:sldId id="2940" r:id="rId125"/>
    <p:sldId id="2797" r:id="rId126"/>
    <p:sldId id="2798" r:id="rId127"/>
    <p:sldId id="2799" r:id="rId128"/>
    <p:sldId id="2800" r:id="rId129"/>
    <p:sldId id="2801" r:id="rId130"/>
    <p:sldId id="2802" r:id="rId131"/>
    <p:sldId id="2803" r:id="rId132"/>
    <p:sldId id="2806" r:id="rId133"/>
    <p:sldId id="2977" r:id="rId134"/>
    <p:sldId id="2945" r:id="rId135"/>
    <p:sldId id="2954" r:id="rId136"/>
    <p:sldId id="2946" r:id="rId137"/>
    <p:sldId id="2947" r:id="rId138"/>
    <p:sldId id="2948" r:id="rId139"/>
    <p:sldId id="2949" r:id="rId140"/>
    <p:sldId id="2951" r:id="rId141"/>
    <p:sldId id="2952" r:id="rId142"/>
    <p:sldId id="2953" r:id="rId143"/>
    <p:sldId id="2956" r:id="rId144"/>
    <p:sldId id="2959" r:id="rId145"/>
    <p:sldId id="2961" r:id="rId146"/>
    <p:sldId id="2960" r:id="rId147"/>
    <p:sldId id="2981" r:id="rId148"/>
    <p:sldId id="2982" r:id="rId149"/>
  </p:sldIdLst>
  <p:sldSz cx="9906000" cy="6858000" type="A4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2848" userDrawn="1">
          <p15:clr>
            <a:srgbClr val="A4A3A4"/>
          </p15:clr>
        </p15:guide>
        <p15:guide id="4" pos="262" userDrawn="1">
          <p15:clr>
            <a:srgbClr val="A4A3A4"/>
          </p15:clr>
        </p15:guide>
        <p15:guide id="8" pos="3438" userDrawn="1">
          <p15:clr>
            <a:srgbClr val="A4A3A4"/>
          </p15:clr>
        </p15:guide>
        <p15:guide id="10" pos="1805" userDrawn="1">
          <p15:clr>
            <a:srgbClr val="A4A3A4"/>
          </p15:clr>
        </p15:guide>
        <p15:guide id="11" pos="768" userDrawn="1">
          <p15:clr>
            <a:srgbClr val="A4A3A4"/>
          </p15:clr>
        </p15:guide>
        <p15:guide id="12" orient="horz" pos="1253" userDrawn="1">
          <p15:clr>
            <a:srgbClr val="A4A3A4"/>
          </p15:clr>
        </p15:guide>
        <p15:guide id="13" pos="50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GWOOK" initials="S" lastIdx="1" clrIdx="0">
    <p:extLst>
      <p:ext uri="{19B8F6BF-5375-455C-9EA6-DF929625EA0E}">
        <p15:presenceInfo xmlns:p15="http://schemas.microsoft.com/office/powerpoint/2012/main" userId="SANGWO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3ED"/>
    <a:srgbClr val="FF8029"/>
    <a:srgbClr val="6BD3BB"/>
    <a:srgbClr val="EA5F00"/>
    <a:srgbClr val="FB2DA3"/>
    <a:srgbClr val="FF6A05"/>
    <a:srgbClr val="FFCD00"/>
    <a:srgbClr val="EE6000"/>
    <a:srgbClr val="BC4C00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5559" autoAdjust="0"/>
  </p:normalViewPr>
  <p:slideViewPr>
    <p:cSldViewPr>
      <p:cViewPr varScale="1">
        <p:scale>
          <a:sx n="93" d="100"/>
          <a:sy n="93" d="100"/>
        </p:scale>
        <p:origin x="1170" y="66"/>
      </p:cViewPr>
      <p:guideLst>
        <p:guide orient="horz" pos="1071"/>
        <p:guide orient="horz" pos="4020"/>
        <p:guide pos="2848"/>
        <p:guide pos="262"/>
        <p:guide pos="3438"/>
        <p:guide pos="1805"/>
        <p:guide pos="768"/>
        <p:guide orient="horz" pos="1253"/>
        <p:guide pos="50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054" y="6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notesMaster" Target="notesMasters/notesMaster1.xml"/><Relationship Id="rId155" Type="http://schemas.openxmlformats.org/officeDocument/2006/relationships/theme" Target="theme/theme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handoutMaster" Target="handoutMasters/handoutMaster1.xml"/><Relationship Id="rId156" Type="http://schemas.openxmlformats.org/officeDocument/2006/relationships/tableStyles" Target="tableStyle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viewProps" Target="viewProp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 dirty="0">
              <a:latin typeface="나눔고딕" pitchFamily="50" charset="-12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42" y="5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08F369E-974D-49A4-AF42-0B67B785ADDA}" type="datetimeFigureOut">
              <a:rPr lang="en-US" smtClean="0">
                <a:latin typeface="나눔고딕" pitchFamily="50" charset="-127"/>
              </a:rPr>
              <a:pPr/>
              <a:t>1/24/2017</a:t>
            </a:fld>
            <a:endParaRPr lang="en-US" dirty="0">
              <a:latin typeface="나눔고딕" pitchFamily="50" charset="-12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40651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 dirty="0">
              <a:latin typeface="나눔고딕" pitchFamily="50" charset="-12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42" y="9440651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6135983-DB16-4F97-A0A5-7F04C444B1D6}" type="slidenum">
              <a:rPr lang="en-US" smtClean="0">
                <a:latin typeface="나눔고딕" pitchFamily="50" charset="-127"/>
              </a:rPr>
              <a:pPr/>
              <a:t>‹#›</a:t>
            </a:fld>
            <a:endParaRPr lang="en-US" dirty="0">
              <a:latin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4165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>
                <a:latin typeface="나눔고딕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42" y="5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>
                <a:latin typeface="나눔고딕" pitchFamily="50" charset="-127"/>
              </a:defRPr>
            </a:lvl1pPr>
          </a:lstStyle>
          <a:p>
            <a:fld id="{EB837974-E838-4106-B7D1-17F3718687EC}" type="datetimeFigureOut">
              <a:rPr lang="en-US" smtClean="0"/>
              <a:pPr/>
              <a:t>1/24/2017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816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40651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>
                <a:latin typeface="나눔고딕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42" y="9440651"/>
            <a:ext cx="2949787" cy="49696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>
                <a:latin typeface="나눔고딕" pitchFamily="50" charset="-127"/>
              </a:defRPr>
            </a:lvl1pPr>
          </a:lstStyle>
          <a:p>
            <a:fld id="{056091ED-72C6-42C0-96CB-72EF15154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9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나눔고딕" pitchFamily="50" charset="-12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나눔고딕" pitchFamily="50" charset="-127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나눔고딕" pitchFamily="50" charset="-127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나눔고딕" pitchFamily="50" charset="-127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나눔고딕" pitchFamily="50" charset="-12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91ED-72C6-42C0-96CB-72EF15154A4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98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91ED-72C6-42C0-96CB-72EF15154A4A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84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91ED-72C6-42C0-96CB-72EF15154A4A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8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91ED-72C6-42C0-96CB-72EF15154A4A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5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91ED-72C6-42C0-96CB-72EF15154A4A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8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91ED-72C6-42C0-96CB-72EF15154A4A}" type="slidenum">
              <a:rPr lang="en-US" smtClean="0">
                <a:solidFill>
                  <a:prstClr val="black"/>
                </a:solidFill>
              </a:rPr>
              <a:pPr/>
              <a:t>118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1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1535724" y="6239608"/>
            <a:ext cx="1981200" cy="31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72000" rIns="144000" bIns="72000" anchorCtr="1">
            <a:noAutofit/>
          </a:bodyPr>
          <a:lstStyle/>
          <a:p>
            <a:pPr eaLnBrk="0" hangingPunct="0">
              <a:lnSpc>
                <a:spcPts val="600"/>
              </a:lnSpc>
              <a:spcBef>
                <a:spcPct val="50000"/>
              </a:spcBef>
            </a:pPr>
            <a:r>
              <a:rPr lang="en-US" sz="800" b="1" dirty="0" smtClean="0">
                <a:solidFill>
                  <a:schemeClr val="bg1">
                    <a:lumMod val="8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Copyright 2016.  All Rights Reserved</a:t>
            </a:r>
            <a:r>
              <a:rPr lang="en-US" sz="800" b="1" dirty="0">
                <a:solidFill>
                  <a:schemeClr val="bg1">
                    <a:lumMod val="8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. </a:t>
            </a:r>
            <a:endParaRPr lang="en-US" sz="800" b="1" dirty="0" smtClean="0">
              <a:solidFill>
                <a:schemeClr val="bg1">
                  <a:lumMod val="85000"/>
                </a:schemeClr>
              </a:solidFill>
              <a:latin typeface="나눔고딕" pitchFamily="50" charset="-127"/>
              <a:ea typeface="나눔고딕" pitchFamily="50" charset="-127"/>
              <a:cs typeface="Tahoma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320187" y="6052264"/>
            <a:ext cx="1181100" cy="147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72000" rIns="144000" bIns="72000" anchorCtr="1">
            <a:noAutofit/>
          </a:bodyPr>
          <a:lstStyle/>
          <a:p>
            <a:pPr eaLnBrk="0" hangingPunct="0">
              <a:lnSpc>
                <a:spcPts val="600"/>
              </a:lnSpc>
              <a:spcBef>
                <a:spcPct val="50000"/>
              </a:spcBef>
            </a:pPr>
            <a:r>
              <a:rPr lang="ko-KR" altLang="en-US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금융 </a:t>
            </a:r>
            <a:r>
              <a:rPr lang="en-US" altLang="ko-KR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IT</a:t>
            </a:r>
            <a:r>
              <a:rPr lang="ko-KR" altLang="en-US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의 중심</a:t>
            </a:r>
            <a:endParaRPr lang="en-US" sz="800" b="1" dirty="0" smtClean="0">
              <a:solidFill>
                <a:schemeClr val="bg1">
                  <a:lumMod val="75000"/>
                </a:schemeClr>
              </a:solidFill>
              <a:latin typeface="나눔고딕" pitchFamily="50" charset="-127"/>
              <a:ea typeface="나눔고딕" pitchFamily="50" charset="-127"/>
              <a:cs typeface="Tahoma" pitchFamily="34" charset="0"/>
            </a:endParaRPr>
          </a:p>
        </p:txBody>
      </p:sp>
      <p:grpSp>
        <p:nvGrpSpPr>
          <p:cNvPr id="7" name="그룹 6"/>
          <p:cNvGrpSpPr/>
          <p:nvPr userDrawn="1"/>
        </p:nvGrpSpPr>
        <p:grpSpPr>
          <a:xfrm>
            <a:off x="533400" y="6252308"/>
            <a:ext cx="892175" cy="135970"/>
            <a:chOff x="2841625" y="3108325"/>
            <a:chExt cx="4229101" cy="644525"/>
          </a:xfrm>
          <a:solidFill>
            <a:schemeClr val="bg1"/>
          </a:solidFill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841625" y="3227388"/>
              <a:ext cx="422275" cy="468313"/>
            </a:xfrm>
            <a:custGeom>
              <a:avLst/>
              <a:gdLst>
                <a:gd name="T0" fmla="*/ 112 w 112"/>
                <a:gd name="T1" fmla="*/ 123 h 123"/>
                <a:gd name="T2" fmla="*/ 74 w 112"/>
                <a:gd name="T3" fmla="*/ 123 h 123"/>
                <a:gd name="T4" fmla="*/ 74 w 112"/>
                <a:gd name="T5" fmla="*/ 64 h 123"/>
                <a:gd name="T6" fmla="*/ 74 w 112"/>
                <a:gd name="T7" fmla="*/ 49 h 123"/>
                <a:gd name="T8" fmla="*/ 72 w 112"/>
                <a:gd name="T9" fmla="*/ 38 h 123"/>
                <a:gd name="T10" fmla="*/ 66 w 112"/>
                <a:gd name="T11" fmla="*/ 33 h 123"/>
                <a:gd name="T12" fmla="*/ 56 w 112"/>
                <a:gd name="T13" fmla="*/ 31 h 123"/>
                <a:gd name="T14" fmla="*/ 47 w 112"/>
                <a:gd name="T15" fmla="*/ 32 h 123"/>
                <a:gd name="T16" fmla="*/ 37 w 112"/>
                <a:gd name="T17" fmla="*/ 38 h 123"/>
                <a:gd name="T18" fmla="*/ 37 w 112"/>
                <a:gd name="T19" fmla="*/ 123 h 123"/>
                <a:gd name="T20" fmla="*/ 0 w 112"/>
                <a:gd name="T21" fmla="*/ 123 h 123"/>
                <a:gd name="T22" fmla="*/ 0 w 112"/>
                <a:gd name="T23" fmla="*/ 3 h 123"/>
                <a:gd name="T24" fmla="*/ 37 w 112"/>
                <a:gd name="T25" fmla="*/ 3 h 123"/>
                <a:gd name="T26" fmla="*/ 37 w 112"/>
                <a:gd name="T27" fmla="*/ 16 h 123"/>
                <a:gd name="T28" fmla="*/ 55 w 112"/>
                <a:gd name="T29" fmla="*/ 4 h 123"/>
                <a:gd name="T30" fmla="*/ 74 w 112"/>
                <a:gd name="T31" fmla="*/ 0 h 123"/>
                <a:gd name="T32" fmla="*/ 102 w 112"/>
                <a:gd name="T33" fmla="*/ 11 h 123"/>
                <a:gd name="T34" fmla="*/ 112 w 112"/>
                <a:gd name="T35" fmla="*/ 45 h 123"/>
                <a:gd name="T36" fmla="*/ 112 w 112"/>
                <a:gd name="T3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123">
                  <a:moveTo>
                    <a:pt x="112" y="123"/>
                  </a:moveTo>
                  <a:cubicBezTo>
                    <a:pt x="74" y="123"/>
                    <a:pt x="74" y="123"/>
                    <a:pt x="74" y="123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59"/>
                    <a:pt x="74" y="54"/>
                    <a:pt x="74" y="49"/>
                  </a:cubicBezTo>
                  <a:cubicBezTo>
                    <a:pt x="73" y="44"/>
                    <a:pt x="73" y="41"/>
                    <a:pt x="72" y="38"/>
                  </a:cubicBezTo>
                  <a:cubicBezTo>
                    <a:pt x="70" y="36"/>
                    <a:pt x="69" y="34"/>
                    <a:pt x="66" y="33"/>
                  </a:cubicBezTo>
                  <a:cubicBezTo>
                    <a:pt x="64" y="31"/>
                    <a:pt x="60" y="31"/>
                    <a:pt x="56" y="31"/>
                  </a:cubicBezTo>
                  <a:cubicBezTo>
                    <a:pt x="53" y="31"/>
                    <a:pt x="50" y="31"/>
                    <a:pt x="47" y="32"/>
                  </a:cubicBezTo>
                  <a:cubicBezTo>
                    <a:pt x="44" y="34"/>
                    <a:pt x="41" y="35"/>
                    <a:pt x="37" y="38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43" y="11"/>
                    <a:pt x="49" y="7"/>
                    <a:pt x="55" y="4"/>
                  </a:cubicBezTo>
                  <a:cubicBezTo>
                    <a:pt x="61" y="1"/>
                    <a:pt x="67" y="0"/>
                    <a:pt x="74" y="0"/>
                  </a:cubicBezTo>
                  <a:cubicBezTo>
                    <a:pt x="87" y="0"/>
                    <a:pt x="96" y="3"/>
                    <a:pt x="102" y="11"/>
                  </a:cubicBezTo>
                  <a:cubicBezTo>
                    <a:pt x="109" y="19"/>
                    <a:pt x="112" y="30"/>
                    <a:pt x="112" y="45"/>
                  </a:cubicBezTo>
                  <a:lnTo>
                    <a:pt x="112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335338" y="3222625"/>
              <a:ext cx="465138" cy="488950"/>
            </a:xfrm>
            <a:custGeom>
              <a:avLst/>
              <a:gdLst>
                <a:gd name="T0" fmla="*/ 124 w 124"/>
                <a:gd name="T1" fmla="*/ 64 h 128"/>
                <a:gd name="T2" fmla="*/ 108 w 124"/>
                <a:gd name="T3" fmla="*/ 111 h 128"/>
                <a:gd name="T4" fmla="*/ 62 w 124"/>
                <a:gd name="T5" fmla="*/ 128 h 128"/>
                <a:gd name="T6" fmla="*/ 16 w 124"/>
                <a:gd name="T7" fmla="*/ 111 h 128"/>
                <a:gd name="T8" fmla="*/ 0 w 124"/>
                <a:gd name="T9" fmla="*/ 64 h 128"/>
                <a:gd name="T10" fmla="*/ 16 w 124"/>
                <a:gd name="T11" fmla="*/ 17 h 128"/>
                <a:gd name="T12" fmla="*/ 62 w 124"/>
                <a:gd name="T13" fmla="*/ 0 h 128"/>
                <a:gd name="T14" fmla="*/ 108 w 124"/>
                <a:gd name="T15" fmla="*/ 17 h 128"/>
                <a:gd name="T16" fmla="*/ 124 w 124"/>
                <a:gd name="T17" fmla="*/ 64 h 128"/>
                <a:gd name="T18" fmla="*/ 86 w 124"/>
                <a:gd name="T19" fmla="*/ 64 h 128"/>
                <a:gd name="T20" fmla="*/ 84 w 124"/>
                <a:gd name="T21" fmla="*/ 46 h 128"/>
                <a:gd name="T22" fmla="*/ 79 w 124"/>
                <a:gd name="T23" fmla="*/ 35 h 128"/>
                <a:gd name="T24" fmla="*/ 72 w 124"/>
                <a:gd name="T25" fmla="*/ 29 h 128"/>
                <a:gd name="T26" fmla="*/ 62 w 124"/>
                <a:gd name="T27" fmla="*/ 27 h 128"/>
                <a:gd name="T28" fmla="*/ 53 w 124"/>
                <a:gd name="T29" fmla="*/ 29 h 128"/>
                <a:gd name="T30" fmla="*/ 46 w 124"/>
                <a:gd name="T31" fmla="*/ 35 h 128"/>
                <a:gd name="T32" fmla="*/ 40 w 124"/>
                <a:gd name="T33" fmla="*/ 46 h 128"/>
                <a:gd name="T34" fmla="*/ 39 w 124"/>
                <a:gd name="T35" fmla="*/ 64 h 128"/>
                <a:gd name="T36" fmla="*/ 40 w 124"/>
                <a:gd name="T37" fmla="*/ 82 h 128"/>
                <a:gd name="T38" fmla="*/ 45 w 124"/>
                <a:gd name="T39" fmla="*/ 93 h 128"/>
                <a:gd name="T40" fmla="*/ 53 w 124"/>
                <a:gd name="T41" fmla="*/ 99 h 128"/>
                <a:gd name="T42" fmla="*/ 63 w 124"/>
                <a:gd name="T43" fmla="*/ 101 h 128"/>
                <a:gd name="T44" fmla="*/ 72 w 124"/>
                <a:gd name="T45" fmla="*/ 99 h 128"/>
                <a:gd name="T46" fmla="*/ 79 w 124"/>
                <a:gd name="T47" fmla="*/ 93 h 128"/>
                <a:gd name="T48" fmla="*/ 84 w 124"/>
                <a:gd name="T49" fmla="*/ 82 h 128"/>
                <a:gd name="T50" fmla="*/ 86 w 124"/>
                <a:gd name="T51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128">
                  <a:moveTo>
                    <a:pt x="124" y="64"/>
                  </a:moveTo>
                  <a:cubicBezTo>
                    <a:pt x="124" y="84"/>
                    <a:pt x="119" y="99"/>
                    <a:pt x="108" y="111"/>
                  </a:cubicBezTo>
                  <a:cubicBezTo>
                    <a:pt x="97" y="122"/>
                    <a:pt x="82" y="128"/>
                    <a:pt x="62" y="128"/>
                  </a:cubicBezTo>
                  <a:cubicBezTo>
                    <a:pt x="43" y="128"/>
                    <a:pt x="27" y="122"/>
                    <a:pt x="16" y="111"/>
                  </a:cubicBezTo>
                  <a:cubicBezTo>
                    <a:pt x="6" y="99"/>
                    <a:pt x="0" y="84"/>
                    <a:pt x="0" y="64"/>
                  </a:cubicBezTo>
                  <a:cubicBezTo>
                    <a:pt x="0" y="44"/>
                    <a:pt x="6" y="28"/>
                    <a:pt x="16" y="17"/>
                  </a:cubicBezTo>
                  <a:cubicBezTo>
                    <a:pt x="27" y="6"/>
                    <a:pt x="43" y="0"/>
                    <a:pt x="62" y="0"/>
                  </a:cubicBezTo>
                  <a:cubicBezTo>
                    <a:pt x="82" y="0"/>
                    <a:pt x="97" y="6"/>
                    <a:pt x="108" y="17"/>
                  </a:cubicBezTo>
                  <a:cubicBezTo>
                    <a:pt x="119" y="29"/>
                    <a:pt x="124" y="44"/>
                    <a:pt x="124" y="64"/>
                  </a:cubicBezTo>
                  <a:close/>
                  <a:moveTo>
                    <a:pt x="86" y="64"/>
                  </a:moveTo>
                  <a:cubicBezTo>
                    <a:pt x="86" y="57"/>
                    <a:pt x="85" y="51"/>
                    <a:pt x="84" y="46"/>
                  </a:cubicBezTo>
                  <a:cubicBezTo>
                    <a:pt x="83" y="42"/>
                    <a:pt x="81" y="38"/>
                    <a:pt x="79" y="35"/>
                  </a:cubicBezTo>
                  <a:cubicBezTo>
                    <a:pt x="77" y="32"/>
                    <a:pt x="74" y="30"/>
                    <a:pt x="72" y="29"/>
                  </a:cubicBezTo>
                  <a:cubicBezTo>
                    <a:pt x="69" y="28"/>
                    <a:pt x="66" y="27"/>
                    <a:pt x="62" y="27"/>
                  </a:cubicBezTo>
                  <a:cubicBezTo>
                    <a:pt x="59" y="27"/>
                    <a:pt x="56" y="28"/>
                    <a:pt x="53" y="29"/>
                  </a:cubicBezTo>
                  <a:cubicBezTo>
                    <a:pt x="50" y="30"/>
                    <a:pt x="48" y="32"/>
                    <a:pt x="46" y="35"/>
                  </a:cubicBezTo>
                  <a:cubicBezTo>
                    <a:pt x="43" y="37"/>
                    <a:pt x="42" y="41"/>
                    <a:pt x="40" y="46"/>
                  </a:cubicBezTo>
                  <a:cubicBezTo>
                    <a:pt x="39" y="51"/>
                    <a:pt x="39" y="57"/>
                    <a:pt x="39" y="64"/>
                  </a:cubicBezTo>
                  <a:cubicBezTo>
                    <a:pt x="39" y="72"/>
                    <a:pt x="39" y="78"/>
                    <a:pt x="40" y="82"/>
                  </a:cubicBezTo>
                  <a:cubicBezTo>
                    <a:pt x="42" y="87"/>
                    <a:pt x="43" y="90"/>
                    <a:pt x="45" y="93"/>
                  </a:cubicBezTo>
                  <a:cubicBezTo>
                    <a:pt x="47" y="96"/>
                    <a:pt x="50" y="98"/>
                    <a:pt x="53" y="99"/>
                  </a:cubicBezTo>
                  <a:cubicBezTo>
                    <a:pt x="56" y="100"/>
                    <a:pt x="59" y="101"/>
                    <a:pt x="63" y="101"/>
                  </a:cubicBezTo>
                  <a:cubicBezTo>
                    <a:pt x="66" y="101"/>
                    <a:pt x="69" y="100"/>
                    <a:pt x="72" y="99"/>
                  </a:cubicBezTo>
                  <a:cubicBezTo>
                    <a:pt x="75" y="98"/>
                    <a:pt x="77" y="96"/>
                    <a:pt x="79" y="93"/>
                  </a:cubicBezTo>
                  <a:cubicBezTo>
                    <a:pt x="81" y="90"/>
                    <a:pt x="83" y="87"/>
                    <a:pt x="84" y="82"/>
                  </a:cubicBezTo>
                  <a:cubicBezTo>
                    <a:pt x="85" y="78"/>
                    <a:pt x="86" y="72"/>
                    <a:pt x="8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841750" y="3222625"/>
              <a:ext cx="425450" cy="485775"/>
            </a:xfrm>
            <a:custGeom>
              <a:avLst/>
              <a:gdLst>
                <a:gd name="T0" fmla="*/ 75 w 113"/>
                <a:gd name="T1" fmla="*/ 111 h 127"/>
                <a:gd name="T2" fmla="*/ 69 w 113"/>
                <a:gd name="T3" fmla="*/ 117 h 127"/>
                <a:gd name="T4" fmla="*/ 60 w 113"/>
                <a:gd name="T5" fmla="*/ 122 h 127"/>
                <a:gd name="T6" fmla="*/ 51 w 113"/>
                <a:gd name="T7" fmla="*/ 126 h 127"/>
                <a:gd name="T8" fmla="*/ 37 w 113"/>
                <a:gd name="T9" fmla="*/ 127 h 127"/>
                <a:gd name="T10" fmla="*/ 11 w 113"/>
                <a:gd name="T11" fmla="*/ 117 h 127"/>
                <a:gd name="T12" fmla="*/ 0 w 113"/>
                <a:gd name="T13" fmla="*/ 90 h 127"/>
                <a:gd name="T14" fmla="*/ 6 w 113"/>
                <a:gd name="T15" fmla="*/ 68 h 127"/>
                <a:gd name="T16" fmla="*/ 21 w 113"/>
                <a:gd name="T17" fmla="*/ 55 h 127"/>
                <a:gd name="T18" fmla="*/ 45 w 113"/>
                <a:gd name="T19" fmla="*/ 48 h 127"/>
                <a:gd name="T20" fmla="*/ 76 w 113"/>
                <a:gd name="T21" fmla="*/ 45 h 127"/>
                <a:gd name="T22" fmla="*/ 76 w 113"/>
                <a:gd name="T23" fmla="*/ 44 h 127"/>
                <a:gd name="T24" fmla="*/ 68 w 113"/>
                <a:gd name="T25" fmla="*/ 31 h 127"/>
                <a:gd name="T26" fmla="*/ 46 w 113"/>
                <a:gd name="T27" fmla="*/ 27 h 127"/>
                <a:gd name="T28" fmla="*/ 31 w 113"/>
                <a:gd name="T29" fmla="*/ 29 h 127"/>
                <a:gd name="T30" fmla="*/ 13 w 113"/>
                <a:gd name="T31" fmla="*/ 36 h 127"/>
                <a:gd name="T32" fmla="*/ 10 w 113"/>
                <a:gd name="T33" fmla="*/ 36 h 127"/>
                <a:gd name="T34" fmla="*/ 10 w 113"/>
                <a:gd name="T35" fmla="*/ 6 h 127"/>
                <a:gd name="T36" fmla="*/ 28 w 113"/>
                <a:gd name="T37" fmla="*/ 3 h 127"/>
                <a:gd name="T38" fmla="*/ 53 w 113"/>
                <a:gd name="T39" fmla="*/ 0 h 127"/>
                <a:gd name="T40" fmla="*/ 99 w 113"/>
                <a:gd name="T41" fmla="*/ 11 h 127"/>
                <a:gd name="T42" fmla="*/ 113 w 113"/>
                <a:gd name="T43" fmla="*/ 42 h 127"/>
                <a:gd name="T44" fmla="*/ 113 w 113"/>
                <a:gd name="T45" fmla="*/ 124 h 127"/>
                <a:gd name="T46" fmla="*/ 75 w 113"/>
                <a:gd name="T47" fmla="*/ 124 h 127"/>
                <a:gd name="T48" fmla="*/ 75 w 113"/>
                <a:gd name="T49" fmla="*/ 111 h 127"/>
                <a:gd name="T50" fmla="*/ 75 w 113"/>
                <a:gd name="T51" fmla="*/ 93 h 127"/>
                <a:gd name="T52" fmla="*/ 75 w 113"/>
                <a:gd name="T53" fmla="*/ 68 h 127"/>
                <a:gd name="T54" fmla="*/ 60 w 113"/>
                <a:gd name="T55" fmla="*/ 69 h 127"/>
                <a:gd name="T56" fmla="*/ 48 w 113"/>
                <a:gd name="T57" fmla="*/ 72 h 127"/>
                <a:gd name="T58" fmla="*/ 41 w 113"/>
                <a:gd name="T59" fmla="*/ 77 h 127"/>
                <a:gd name="T60" fmla="*/ 38 w 113"/>
                <a:gd name="T61" fmla="*/ 87 h 127"/>
                <a:gd name="T62" fmla="*/ 43 w 113"/>
                <a:gd name="T63" fmla="*/ 98 h 127"/>
                <a:gd name="T64" fmla="*/ 56 w 113"/>
                <a:gd name="T65" fmla="*/ 101 h 127"/>
                <a:gd name="T66" fmla="*/ 66 w 113"/>
                <a:gd name="T67" fmla="*/ 99 h 127"/>
                <a:gd name="T68" fmla="*/ 75 w 113"/>
                <a:gd name="T69" fmla="*/ 9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" h="127">
                  <a:moveTo>
                    <a:pt x="75" y="111"/>
                  </a:moveTo>
                  <a:cubicBezTo>
                    <a:pt x="73" y="114"/>
                    <a:pt x="71" y="115"/>
                    <a:pt x="69" y="117"/>
                  </a:cubicBezTo>
                  <a:cubicBezTo>
                    <a:pt x="67" y="119"/>
                    <a:pt x="64" y="121"/>
                    <a:pt x="60" y="122"/>
                  </a:cubicBezTo>
                  <a:cubicBezTo>
                    <a:pt x="57" y="124"/>
                    <a:pt x="54" y="125"/>
                    <a:pt x="51" y="126"/>
                  </a:cubicBezTo>
                  <a:cubicBezTo>
                    <a:pt x="47" y="127"/>
                    <a:pt x="43" y="127"/>
                    <a:pt x="37" y="127"/>
                  </a:cubicBezTo>
                  <a:cubicBezTo>
                    <a:pt x="27" y="127"/>
                    <a:pt x="18" y="124"/>
                    <a:pt x="11" y="117"/>
                  </a:cubicBezTo>
                  <a:cubicBezTo>
                    <a:pt x="4" y="110"/>
                    <a:pt x="0" y="101"/>
                    <a:pt x="0" y="90"/>
                  </a:cubicBezTo>
                  <a:cubicBezTo>
                    <a:pt x="0" y="81"/>
                    <a:pt x="2" y="74"/>
                    <a:pt x="6" y="68"/>
                  </a:cubicBezTo>
                  <a:cubicBezTo>
                    <a:pt x="9" y="63"/>
                    <a:pt x="14" y="58"/>
                    <a:pt x="21" y="55"/>
                  </a:cubicBezTo>
                  <a:cubicBezTo>
                    <a:pt x="28" y="52"/>
                    <a:pt x="36" y="49"/>
                    <a:pt x="45" y="48"/>
                  </a:cubicBezTo>
                  <a:cubicBezTo>
                    <a:pt x="55" y="47"/>
                    <a:pt x="65" y="46"/>
                    <a:pt x="76" y="45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38"/>
                    <a:pt x="73" y="33"/>
                    <a:pt x="68" y="31"/>
                  </a:cubicBezTo>
                  <a:cubicBezTo>
                    <a:pt x="63" y="28"/>
                    <a:pt x="56" y="27"/>
                    <a:pt x="46" y="27"/>
                  </a:cubicBezTo>
                  <a:cubicBezTo>
                    <a:pt x="42" y="27"/>
                    <a:pt x="37" y="28"/>
                    <a:pt x="31" y="29"/>
                  </a:cubicBezTo>
                  <a:cubicBezTo>
                    <a:pt x="25" y="31"/>
                    <a:pt x="19" y="33"/>
                    <a:pt x="13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5"/>
                    <a:pt x="20" y="4"/>
                    <a:pt x="28" y="3"/>
                  </a:cubicBezTo>
                  <a:cubicBezTo>
                    <a:pt x="37" y="1"/>
                    <a:pt x="45" y="0"/>
                    <a:pt x="53" y="0"/>
                  </a:cubicBezTo>
                  <a:cubicBezTo>
                    <a:pt x="74" y="0"/>
                    <a:pt x="89" y="4"/>
                    <a:pt x="99" y="11"/>
                  </a:cubicBezTo>
                  <a:cubicBezTo>
                    <a:pt x="108" y="18"/>
                    <a:pt x="113" y="28"/>
                    <a:pt x="113" y="42"/>
                  </a:cubicBezTo>
                  <a:cubicBezTo>
                    <a:pt x="113" y="124"/>
                    <a:pt x="113" y="124"/>
                    <a:pt x="113" y="124"/>
                  </a:cubicBezTo>
                  <a:cubicBezTo>
                    <a:pt x="75" y="124"/>
                    <a:pt x="75" y="124"/>
                    <a:pt x="75" y="124"/>
                  </a:cubicBezTo>
                  <a:lnTo>
                    <a:pt x="75" y="111"/>
                  </a:lnTo>
                  <a:close/>
                  <a:moveTo>
                    <a:pt x="75" y="93"/>
                  </a:moveTo>
                  <a:cubicBezTo>
                    <a:pt x="75" y="68"/>
                    <a:pt x="75" y="68"/>
                    <a:pt x="75" y="68"/>
                  </a:cubicBezTo>
                  <a:cubicBezTo>
                    <a:pt x="69" y="68"/>
                    <a:pt x="64" y="69"/>
                    <a:pt x="60" y="69"/>
                  </a:cubicBezTo>
                  <a:cubicBezTo>
                    <a:pt x="56" y="70"/>
                    <a:pt x="52" y="71"/>
                    <a:pt x="48" y="72"/>
                  </a:cubicBezTo>
                  <a:cubicBezTo>
                    <a:pt x="45" y="73"/>
                    <a:pt x="43" y="75"/>
                    <a:pt x="41" y="77"/>
                  </a:cubicBezTo>
                  <a:cubicBezTo>
                    <a:pt x="39" y="80"/>
                    <a:pt x="38" y="83"/>
                    <a:pt x="38" y="87"/>
                  </a:cubicBezTo>
                  <a:cubicBezTo>
                    <a:pt x="38" y="92"/>
                    <a:pt x="40" y="96"/>
                    <a:pt x="43" y="98"/>
                  </a:cubicBezTo>
                  <a:cubicBezTo>
                    <a:pt x="46" y="100"/>
                    <a:pt x="50" y="101"/>
                    <a:pt x="56" y="101"/>
                  </a:cubicBezTo>
                  <a:cubicBezTo>
                    <a:pt x="59" y="101"/>
                    <a:pt x="63" y="101"/>
                    <a:pt x="66" y="99"/>
                  </a:cubicBezTo>
                  <a:cubicBezTo>
                    <a:pt x="70" y="98"/>
                    <a:pt x="73" y="95"/>
                    <a:pt x="7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4440238" y="3222625"/>
              <a:ext cx="423863" cy="485775"/>
            </a:xfrm>
            <a:custGeom>
              <a:avLst/>
              <a:gdLst>
                <a:gd name="T0" fmla="*/ 75 w 113"/>
                <a:gd name="T1" fmla="*/ 111 h 127"/>
                <a:gd name="T2" fmla="*/ 69 w 113"/>
                <a:gd name="T3" fmla="*/ 117 h 127"/>
                <a:gd name="T4" fmla="*/ 60 w 113"/>
                <a:gd name="T5" fmla="*/ 122 h 127"/>
                <a:gd name="T6" fmla="*/ 51 w 113"/>
                <a:gd name="T7" fmla="*/ 126 h 127"/>
                <a:gd name="T8" fmla="*/ 37 w 113"/>
                <a:gd name="T9" fmla="*/ 127 h 127"/>
                <a:gd name="T10" fmla="*/ 11 w 113"/>
                <a:gd name="T11" fmla="*/ 117 h 127"/>
                <a:gd name="T12" fmla="*/ 0 w 113"/>
                <a:gd name="T13" fmla="*/ 90 h 127"/>
                <a:gd name="T14" fmla="*/ 6 w 113"/>
                <a:gd name="T15" fmla="*/ 68 h 127"/>
                <a:gd name="T16" fmla="*/ 21 w 113"/>
                <a:gd name="T17" fmla="*/ 55 h 127"/>
                <a:gd name="T18" fmla="*/ 45 w 113"/>
                <a:gd name="T19" fmla="*/ 48 h 127"/>
                <a:gd name="T20" fmla="*/ 76 w 113"/>
                <a:gd name="T21" fmla="*/ 45 h 127"/>
                <a:gd name="T22" fmla="*/ 76 w 113"/>
                <a:gd name="T23" fmla="*/ 44 h 127"/>
                <a:gd name="T24" fmla="*/ 68 w 113"/>
                <a:gd name="T25" fmla="*/ 31 h 127"/>
                <a:gd name="T26" fmla="*/ 46 w 113"/>
                <a:gd name="T27" fmla="*/ 27 h 127"/>
                <a:gd name="T28" fmla="*/ 31 w 113"/>
                <a:gd name="T29" fmla="*/ 29 h 127"/>
                <a:gd name="T30" fmla="*/ 13 w 113"/>
                <a:gd name="T31" fmla="*/ 36 h 127"/>
                <a:gd name="T32" fmla="*/ 10 w 113"/>
                <a:gd name="T33" fmla="*/ 36 h 127"/>
                <a:gd name="T34" fmla="*/ 10 w 113"/>
                <a:gd name="T35" fmla="*/ 6 h 127"/>
                <a:gd name="T36" fmla="*/ 28 w 113"/>
                <a:gd name="T37" fmla="*/ 3 h 127"/>
                <a:gd name="T38" fmla="*/ 53 w 113"/>
                <a:gd name="T39" fmla="*/ 0 h 127"/>
                <a:gd name="T40" fmla="*/ 98 w 113"/>
                <a:gd name="T41" fmla="*/ 11 h 127"/>
                <a:gd name="T42" fmla="*/ 113 w 113"/>
                <a:gd name="T43" fmla="*/ 42 h 127"/>
                <a:gd name="T44" fmla="*/ 113 w 113"/>
                <a:gd name="T45" fmla="*/ 124 h 127"/>
                <a:gd name="T46" fmla="*/ 75 w 113"/>
                <a:gd name="T47" fmla="*/ 124 h 127"/>
                <a:gd name="T48" fmla="*/ 75 w 113"/>
                <a:gd name="T49" fmla="*/ 111 h 127"/>
                <a:gd name="T50" fmla="*/ 75 w 113"/>
                <a:gd name="T51" fmla="*/ 93 h 127"/>
                <a:gd name="T52" fmla="*/ 75 w 113"/>
                <a:gd name="T53" fmla="*/ 68 h 127"/>
                <a:gd name="T54" fmla="*/ 60 w 113"/>
                <a:gd name="T55" fmla="*/ 69 h 127"/>
                <a:gd name="T56" fmla="*/ 48 w 113"/>
                <a:gd name="T57" fmla="*/ 72 h 127"/>
                <a:gd name="T58" fmla="*/ 41 w 113"/>
                <a:gd name="T59" fmla="*/ 77 h 127"/>
                <a:gd name="T60" fmla="*/ 38 w 113"/>
                <a:gd name="T61" fmla="*/ 87 h 127"/>
                <a:gd name="T62" fmla="*/ 43 w 113"/>
                <a:gd name="T63" fmla="*/ 98 h 127"/>
                <a:gd name="T64" fmla="*/ 56 w 113"/>
                <a:gd name="T65" fmla="*/ 101 h 127"/>
                <a:gd name="T66" fmla="*/ 66 w 113"/>
                <a:gd name="T67" fmla="*/ 99 h 127"/>
                <a:gd name="T68" fmla="*/ 75 w 113"/>
                <a:gd name="T69" fmla="*/ 9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" h="127">
                  <a:moveTo>
                    <a:pt x="75" y="111"/>
                  </a:moveTo>
                  <a:cubicBezTo>
                    <a:pt x="73" y="114"/>
                    <a:pt x="71" y="115"/>
                    <a:pt x="69" y="117"/>
                  </a:cubicBezTo>
                  <a:cubicBezTo>
                    <a:pt x="66" y="119"/>
                    <a:pt x="64" y="121"/>
                    <a:pt x="60" y="122"/>
                  </a:cubicBezTo>
                  <a:cubicBezTo>
                    <a:pt x="57" y="124"/>
                    <a:pt x="54" y="125"/>
                    <a:pt x="51" y="126"/>
                  </a:cubicBezTo>
                  <a:cubicBezTo>
                    <a:pt x="47" y="127"/>
                    <a:pt x="43" y="127"/>
                    <a:pt x="37" y="127"/>
                  </a:cubicBezTo>
                  <a:cubicBezTo>
                    <a:pt x="27" y="127"/>
                    <a:pt x="18" y="124"/>
                    <a:pt x="11" y="117"/>
                  </a:cubicBezTo>
                  <a:cubicBezTo>
                    <a:pt x="4" y="110"/>
                    <a:pt x="0" y="101"/>
                    <a:pt x="0" y="90"/>
                  </a:cubicBezTo>
                  <a:cubicBezTo>
                    <a:pt x="0" y="81"/>
                    <a:pt x="2" y="74"/>
                    <a:pt x="6" y="68"/>
                  </a:cubicBezTo>
                  <a:cubicBezTo>
                    <a:pt x="9" y="63"/>
                    <a:pt x="14" y="58"/>
                    <a:pt x="21" y="55"/>
                  </a:cubicBezTo>
                  <a:cubicBezTo>
                    <a:pt x="28" y="52"/>
                    <a:pt x="36" y="49"/>
                    <a:pt x="45" y="48"/>
                  </a:cubicBezTo>
                  <a:cubicBezTo>
                    <a:pt x="55" y="47"/>
                    <a:pt x="65" y="46"/>
                    <a:pt x="76" y="45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38"/>
                    <a:pt x="73" y="33"/>
                    <a:pt x="68" y="31"/>
                  </a:cubicBezTo>
                  <a:cubicBezTo>
                    <a:pt x="63" y="28"/>
                    <a:pt x="56" y="27"/>
                    <a:pt x="46" y="27"/>
                  </a:cubicBezTo>
                  <a:cubicBezTo>
                    <a:pt x="42" y="27"/>
                    <a:pt x="37" y="28"/>
                    <a:pt x="31" y="29"/>
                  </a:cubicBezTo>
                  <a:cubicBezTo>
                    <a:pt x="25" y="31"/>
                    <a:pt x="19" y="33"/>
                    <a:pt x="13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5"/>
                    <a:pt x="20" y="4"/>
                    <a:pt x="28" y="3"/>
                  </a:cubicBezTo>
                  <a:cubicBezTo>
                    <a:pt x="36" y="1"/>
                    <a:pt x="45" y="0"/>
                    <a:pt x="53" y="0"/>
                  </a:cubicBezTo>
                  <a:cubicBezTo>
                    <a:pt x="74" y="0"/>
                    <a:pt x="89" y="4"/>
                    <a:pt x="98" y="11"/>
                  </a:cubicBezTo>
                  <a:cubicBezTo>
                    <a:pt x="108" y="18"/>
                    <a:pt x="113" y="28"/>
                    <a:pt x="113" y="42"/>
                  </a:cubicBezTo>
                  <a:cubicBezTo>
                    <a:pt x="113" y="124"/>
                    <a:pt x="113" y="124"/>
                    <a:pt x="113" y="124"/>
                  </a:cubicBezTo>
                  <a:cubicBezTo>
                    <a:pt x="75" y="124"/>
                    <a:pt x="75" y="124"/>
                    <a:pt x="75" y="124"/>
                  </a:cubicBezTo>
                  <a:lnTo>
                    <a:pt x="75" y="111"/>
                  </a:lnTo>
                  <a:close/>
                  <a:moveTo>
                    <a:pt x="75" y="93"/>
                  </a:moveTo>
                  <a:cubicBezTo>
                    <a:pt x="75" y="68"/>
                    <a:pt x="75" y="68"/>
                    <a:pt x="75" y="68"/>
                  </a:cubicBezTo>
                  <a:cubicBezTo>
                    <a:pt x="69" y="68"/>
                    <a:pt x="64" y="69"/>
                    <a:pt x="60" y="69"/>
                  </a:cubicBezTo>
                  <a:cubicBezTo>
                    <a:pt x="56" y="70"/>
                    <a:pt x="52" y="71"/>
                    <a:pt x="48" y="72"/>
                  </a:cubicBezTo>
                  <a:cubicBezTo>
                    <a:pt x="45" y="73"/>
                    <a:pt x="43" y="75"/>
                    <a:pt x="41" y="77"/>
                  </a:cubicBezTo>
                  <a:cubicBezTo>
                    <a:pt x="39" y="80"/>
                    <a:pt x="38" y="83"/>
                    <a:pt x="38" y="87"/>
                  </a:cubicBezTo>
                  <a:cubicBezTo>
                    <a:pt x="38" y="92"/>
                    <a:pt x="40" y="96"/>
                    <a:pt x="43" y="98"/>
                  </a:cubicBezTo>
                  <a:cubicBezTo>
                    <a:pt x="46" y="100"/>
                    <a:pt x="50" y="101"/>
                    <a:pt x="56" y="101"/>
                  </a:cubicBezTo>
                  <a:cubicBezTo>
                    <a:pt x="59" y="101"/>
                    <a:pt x="63" y="101"/>
                    <a:pt x="66" y="99"/>
                  </a:cubicBezTo>
                  <a:cubicBezTo>
                    <a:pt x="70" y="98"/>
                    <a:pt x="73" y="95"/>
                    <a:pt x="7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899025" y="3108325"/>
              <a:ext cx="330200" cy="600075"/>
            </a:xfrm>
            <a:custGeom>
              <a:avLst/>
              <a:gdLst>
                <a:gd name="T0" fmla="*/ 58 w 88"/>
                <a:gd name="T1" fmla="*/ 157 h 157"/>
                <a:gd name="T2" fmla="*/ 25 w 88"/>
                <a:gd name="T3" fmla="*/ 147 h 157"/>
                <a:gd name="T4" fmla="*/ 14 w 88"/>
                <a:gd name="T5" fmla="*/ 116 h 157"/>
                <a:gd name="T6" fmla="*/ 14 w 88"/>
                <a:gd name="T7" fmla="*/ 60 h 157"/>
                <a:gd name="T8" fmla="*/ 0 w 88"/>
                <a:gd name="T9" fmla="*/ 60 h 157"/>
                <a:gd name="T10" fmla="*/ 0 w 88"/>
                <a:gd name="T11" fmla="*/ 34 h 157"/>
                <a:gd name="T12" fmla="*/ 14 w 88"/>
                <a:gd name="T13" fmla="*/ 34 h 157"/>
                <a:gd name="T14" fmla="*/ 14 w 88"/>
                <a:gd name="T15" fmla="*/ 0 h 157"/>
                <a:gd name="T16" fmla="*/ 52 w 88"/>
                <a:gd name="T17" fmla="*/ 0 h 157"/>
                <a:gd name="T18" fmla="*/ 52 w 88"/>
                <a:gd name="T19" fmla="*/ 34 h 157"/>
                <a:gd name="T20" fmla="*/ 88 w 88"/>
                <a:gd name="T21" fmla="*/ 34 h 157"/>
                <a:gd name="T22" fmla="*/ 88 w 88"/>
                <a:gd name="T23" fmla="*/ 60 h 157"/>
                <a:gd name="T24" fmla="*/ 52 w 88"/>
                <a:gd name="T25" fmla="*/ 60 h 157"/>
                <a:gd name="T26" fmla="*/ 52 w 88"/>
                <a:gd name="T27" fmla="*/ 103 h 157"/>
                <a:gd name="T28" fmla="*/ 52 w 88"/>
                <a:gd name="T29" fmla="*/ 114 h 157"/>
                <a:gd name="T30" fmla="*/ 53 w 88"/>
                <a:gd name="T31" fmla="*/ 122 h 157"/>
                <a:gd name="T32" fmla="*/ 59 w 88"/>
                <a:gd name="T33" fmla="*/ 128 h 157"/>
                <a:gd name="T34" fmla="*/ 70 w 88"/>
                <a:gd name="T35" fmla="*/ 130 h 157"/>
                <a:gd name="T36" fmla="*/ 78 w 88"/>
                <a:gd name="T37" fmla="*/ 129 h 157"/>
                <a:gd name="T38" fmla="*/ 84 w 88"/>
                <a:gd name="T39" fmla="*/ 127 h 157"/>
                <a:gd name="T40" fmla="*/ 88 w 88"/>
                <a:gd name="T41" fmla="*/ 127 h 157"/>
                <a:gd name="T42" fmla="*/ 88 w 88"/>
                <a:gd name="T43" fmla="*/ 153 h 157"/>
                <a:gd name="T44" fmla="*/ 75 w 88"/>
                <a:gd name="T45" fmla="*/ 156 h 157"/>
                <a:gd name="T46" fmla="*/ 58 w 88"/>
                <a:gd name="T4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8" h="157">
                  <a:moveTo>
                    <a:pt x="58" y="157"/>
                  </a:moveTo>
                  <a:cubicBezTo>
                    <a:pt x="43" y="157"/>
                    <a:pt x="31" y="153"/>
                    <a:pt x="25" y="147"/>
                  </a:cubicBezTo>
                  <a:cubicBezTo>
                    <a:pt x="18" y="141"/>
                    <a:pt x="14" y="131"/>
                    <a:pt x="14" y="116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7"/>
                    <a:pt x="52" y="111"/>
                    <a:pt x="52" y="114"/>
                  </a:cubicBezTo>
                  <a:cubicBezTo>
                    <a:pt x="52" y="117"/>
                    <a:pt x="52" y="120"/>
                    <a:pt x="53" y="122"/>
                  </a:cubicBezTo>
                  <a:cubicBezTo>
                    <a:pt x="54" y="125"/>
                    <a:pt x="56" y="127"/>
                    <a:pt x="59" y="128"/>
                  </a:cubicBezTo>
                  <a:cubicBezTo>
                    <a:pt x="61" y="130"/>
                    <a:pt x="65" y="130"/>
                    <a:pt x="70" y="130"/>
                  </a:cubicBezTo>
                  <a:cubicBezTo>
                    <a:pt x="72" y="130"/>
                    <a:pt x="74" y="130"/>
                    <a:pt x="78" y="129"/>
                  </a:cubicBezTo>
                  <a:cubicBezTo>
                    <a:pt x="81" y="128"/>
                    <a:pt x="83" y="127"/>
                    <a:pt x="84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4" y="154"/>
                    <a:pt x="79" y="155"/>
                    <a:pt x="75" y="156"/>
                  </a:cubicBezTo>
                  <a:cubicBezTo>
                    <a:pt x="70" y="156"/>
                    <a:pt x="65" y="157"/>
                    <a:pt x="58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5278438" y="3227388"/>
              <a:ext cx="387350" cy="481013"/>
            </a:xfrm>
            <a:custGeom>
              <a:avLst/>
              <a:gdLst>
                <a:gd name="T0" fmla="*/ 45 w 103"/>
                <a:gd name="T1" fmla="*/ 126 h 126"/>
                <a:gd name="T2" fmla="*/ 20 w 103"/>
                <a:gd name="T3" fmla="*/ 124 h 126"/>
                <a:gd name="T4" fmla="*/ 0 w 103"/>
                <a:gd name="T5" fmla="*/ 117 h 126"/>
                <a:gd name="T6" fmla="*/ 0 w 103"/>
                <a:gd name="T7" fmla="*/ 85 h 126"/>
                <a:gd name="T8" fmla="*/ 4 w 103"/>
                <a:gd name="T9" fmla="*/ 85 h 126"/>
                <a:gd name="T10" fmla="*/ 10 w 103"/>
                <a:gd name="T11" fmla="*/ 90 h 126"/>
                <a:gd name="T12" fmla="*/ 19 w 103"/>
                <a:gd name="T13" fmla="*/ 95 h 126"/>
                <a:gd name="T14" fmla="*/ 31 w 103"/>
                <a:gd name="T15" fmla="*/ 99 h 126"/>
                <a:gd name="T16" fmla="*/ 45 w 103"/>
                <a:gd name="T17" fmla="*/ 101 h 126"/>
                <a:gd name="T18" fmla="*/ 59 w 103"/>
                <a:gd name="T19" fmla="*/ 98 h 126"/>
                <a:gd name="T20" fmla="*/ 65 w 103"/>
                <a:gd name="T21" fmla="*/ 90 h 126"/>
                <a:gd name="T22" fmla="*/ 63 w 103"/>
                <a:gd name="T23" fmla="*/ 84 h 126"/>
                <a:gd name="T24" fmla="*/ 52 w 103"/>
                <a:gd name="T25" fmla="*/ 80 h 126"/>
                <a:gd name="T26" fmla="*/ 41 w 103"/>
                <a:gd name="T27" fmla="*/ 78 h 126"/>
                <a:gd name="T28" fmla="*/ 29 w 103"/>
                <a:gd name="T29" fmla="*/ 75 h 126"/>
                <a:gd name="T30" fmla="*/ 8 w 103"/>
                <a:gd name="T31" fmla="*/ 62 h 126"/>
                <a:gd name="T32" fmla="*/ 1 w 103"/>
                <a:gd name="T33" fmla="*/ 39 h 126"/>
                <a:gd name="T34" fmla="*/ 5 w 103"/>
                <a:gd name="T35" fmla="*/ 24 h 126"/>
                <a:gd name="T36" fmla="*/ 16 w 103"/>
                <a:gd name="T37" fmla="*/ 11 h 126"/>
                <a:gd name="T38" fmla="*/ 33 w 103"/>
                <a:gd name="T39" fmla="*/ 3 h 126"/>
                <a:gd name="T40" fmla="*/ 57 w 103"/>
                <a:gd name="T41" fmla="*/ 0 h 126"/>
                <a:gd name="T42" fmla="*/ 80 w 103"/>
                <a:gd name="T43" fmla="*/ 2 h 126"/>
                <a:gd name="T44" fmla="*/ 98 w 103"/>
                <a:gd name="T45" fmla="*/ 8 h 126"/>
                <a:gd name="T46" fmla="*/ 98 w 103"/>
                <a:gd name="T47" fmla="*/ 39 h 126"/>
                <a:gd name="T48" fmla="*/ 95 w 103"/>
                <a:gd name="T49" fmla="*/ 39 h 126"/>
                <a:gd name="T50" fmla="*/ 89 w 103"/>
                <a:gd name="T51" fmla="*/ 35 h 126"/>
                <a:gd name="T52" fmla="*/ 81 w 103"/>
                <a:gd name="T53" fmla="*/ 30 h 126"/>
                <a:gd name="T54" fmla="*/ 70 w 103"/>
                <a:gd name="T55" fmla="*/ 27 h 126"/>
                <a:gd name="T56" fmla="*/ 59 w 103"/>
                <a:gd name="T57" fmla="*/ 25 h 126"/>
                <a:gd name="T58" fmla="*/ 45 w 103"/>
                <a:gd name="T59" fmla="*/ 28 h 126"/>
                <a:gd name="T60" fmla="*/ 39 w 103"/>
                <a:gd name="T61" fmla="*/ 35 h 126"/>
                <a:gd name="T62" fmla="*/ 42 w 103"/>
                <a:gd name="T63" fmla="*/ 42 h 126"/>
                <a:gd name="T64" fmla="*/ 54 w 103"/>
                <a:gd name="T65" fmla="*/ 46 h 126"/>
                <a:gd name="T66" fmla="*/ 65 w 103"/>
                <a:gd name="T67" fmla="*/ 49 h 126"/>
                <a:gd name="T68" fmla="*/ 77 w 103"/>
                <a:gd name="T69" fmla="*/ 52 h 126"/>
                <a:gd name="T70" fmla="*/ 97 w 103"/>
                <a:gd name="T71" fmla="*/ 64 h 126"/>
                <a:gd name="T72" fmla="*/ 103 w 103"/>
                <a:gd name="T73" fmla="*/ 86 h 126"/>
                <a:gd name="T74" fmla="*/ 100 w 103"/>
                <a:gd name="T75" fmla="*/ 102 h 126"/>
                <a:gd name="T76" fmla="*/ 88 w 103"/>
                <a:gd name="T77" fmla="*/ 115 h 126"/>
                <a:gd name="T78" fmla="*/ 70 w 103"/>
                <a:gd name="T79" fmla="*/ 123 h 126"/>
                <a:gd name="T80" fmla="*/ 45 w 103"/>
                <a:gd name="T81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6">
                  <a:moveTo>
                    <a:pt x="45" y="126"/>
                  </a:moveTo>
                  <a:cubicBezTo>
                    <a:pt x="36" y="126"/>
                    <a:pt x="28" y="126"/>
                    <a:pt x="20" y="124"/>
                  </a:cubicBezTo>
                  <a:cubicBezTo>
                    <a:pt x="12" y="122"/>
                    <a:pt x="6" y="119"/>
                    <a:pt x="0" y="117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6"/>
                    <a:pt x="7" y="88"/>
                    <a:pt x="10" y="90"/>
                  </a:cubicBezTo>
                  <a:cubicBezTo>
                    <a:pt x="12" y="91"/>
                    <a:pt x="15" y="93"/>
                    <a:pt x="19" y="95"/>
                  </a:cubicBezTo>
                  <a:cubicBezTo>
                    <a:pt x="23" y="96"/>
                    <a:pt x="27" y="98"/>
                    <a:pt x="31" y="99"/>
                  </a:cubicBezTo>
                  <a:cubicBezTo>
                    <a:pt x="35" y="100"/>
                    <a:pt x="40" y="101"/>
                    <a:pt x="45" y="101"/>
                  </a:cubicBezTo>
                  <a:cubicBezTo>
                    <a:pt x="51" y="101"/>
                    <a:pt x="55" y="100"/>
                    <a:pt x="59" y="98"/>
                  </a:cubicBezTo>
                  <a:cubicBezTo>
                    <a:pt x="63" y="97"/>
                    <a:pt x="65" y="94"/>
                    <a:pt x="65" y="90"/>
                  </a:cubicBezTo>
                  <a:cubicBezTo>
                    <a:pt x="65" y="88"/>
                    <a:pt x="64" y="86"/>
                    <a:pt x="63" y="84"/>
                  </a:cubicBezTo>
                  <a:cubicBezTo>
                    <a:pt x="61" y="83"/>
                    <a:pt x="57" y="81"/>
                    <a:pt x="52" y="80"/>
                  </a:cubicBezTo>
                  <a:cubicBezTo>
                    <a:pt x="49" y="79"/>
                    <a:pt x="45" y="79"/>
                    <a:pt x="41" y="78"/>
                  </a:cubicBezTo>
                  <a:cubicBezTo>
                    <a:pt x="37" y="77"/>
                    <a:pt x="33" y="76"/>
                    <a:pt x="29" y="75"/>
                  </a:cubicBezTo>
                  <a:cubicBezTo>
                    <a:pt x="20" y="72"/>
                    <a:pt x="13" y="68"/>
                    <a:pt x="8" y="62"/>
                  </a:cubicBezTo>
                  <a:cubicBezTo>
                    <a:pt x="3" y="56"/>
                    <a:pt x="1" y="49"/>
                    <a:pt x="1" y="39"/>
                  </a:cubicBezTo>
                  <a:cubicBezTo>
                    <a:pt x="1" y="34"/>
                    <a:pt x="2" y="29"/>
                    <a:pt x="5" y="24"/>
                  </a:cubicBezTo>
                  <a:cubicBezTo>
                    <a:pt x="7" y="19"/>
                    <a:pt x="11" y="15"/>
                    <a:pt x="16" y="11"/>
                  </a:cubicBezTo>
                  <a:cubicBezTo>
                    <a:pt x="20" y="8"/>
                    <a:pt x="26" y="5"/>
                    <a:pt x="33" y="3"/>
                  </a:cubicBezTo>
                  <a:cubicBezTo>
                    <a:pt x="40" y="1"/>
                    <a:pt x="48" y="0"/>
                    <a:pt x="57" y="0"/>
                  </a:cubicBezTo>
                  <a:cubicBezTo>
                    <a:pt x="66" y="0"/>
                    <a:pt x="73" y="0"/>
                    <a:pt x="80" y="2"/>
                  </a:cubicBezTo>
                  <a:cubicBezTo>
                    <a:pt x="87" y="4"/>
                    <a:pt x="93" y="6"/>
                    <a:pt x="98" y="8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2" y="36"/>
                    <a:pt x="89" y="35"/>
                  </a:cubicBezTo>
                  <a:cubicBezTo>
                    <a:pt x="86" y="33"/>
                    <a:pt x="84" y="31"/>
                    <a:pt x="81" y="30"/>
                  </a:cubicBezTo>
                  <a:cubicBezTo>
                    <a:pt x="78" y="29"/>
                    <a:pt x="74" y="28"/>
                    <a:pt x="70" y="27"/>
                  </a:cubicBezTo>
                  <a:cubicBezTo>
                    <a:pt x="67" y="26"/>
                    <a:pt x="63" y="25"/>
                    <a:pt x="59" y="25"/>
                  </a:cubicBezTo>
                  <a:cubicBezTo>
                    <a:pt x="53" y="25"/>
                    <a:pt x="48" y="26"/>
                    <a:pt x="45" y="28"/>
                  </a:cubicBezTo>
                  <a:cubicBezTo>
                    <a:pt x="41" y="30"/>
                    <a:pt x="39" y="32"/>
                    <a:pt x="39" y="35"/>
                  </a:cubicBezTo>
                  <a:cubicBezTo>
                    <a:pt x="39" y="38"/>
                    <a:pt x="40" y="40"/>
                    <a:pt x="42" y="42"/>
                  </a:cubicBezTo>
                  <a:cubicBezTo>
                    <a:pt x="44" y="43"/>
                    <a:pt x="48" y="45"/>
                    <a:pt x="54" y="46"/>
                  </a:cubicBezTo>
                  <a:cubicBezTo>
                    <a:pt x="57" y="47"/>
                    <a:pt x="61" y="48"/>
                    <a:pt x="65" y="49"/>
                  </a:cubicBezTo>
                  <a:cubicBezTo>
                    <a:pt x="69" y="50"/>
                    <a:pt x="73" y="51"/>
                    <a:pt x="77" y="52"/>
                  </a:cubicBezTo>
                  <a:cubicBezTo>
                    <a:pt x="86" y="55"/>
                    <a:pt x="92" y="59"/>
                    <a:pt x="97" y="64"/>
                  </a:cubicBezTo>
                  <a:cubicBezTo>
                    <a:pt x="101" y="69"/>
                    <a:pt x="103" y="77"/>
                    <a:pt x="103" y="86"/>
                  </a:cubicBezTo>
                  <a:cubicBezTo>
                    <a:pt x="103" y="91"/>
                    <a:pt x="102" y="97"/>
                    <a:pt x="100" y="102"/>
                  </a:cubicBezTo>
                  <a:cubicBezTo>
                    <a:pt x="97" y="107"/>
                    <a:pt x="93" y="111"/>
                    <a:pt x="88" y="115"/>
                  </a:cubicBezTo>
                  <a:cubicBezTo>
                    <a:pt x="83" y="118"/>
                    <a:pt x="77" y="121"/>
                    <a:pt x="70" y="123"/>
                  </a:cubicBezTo>
                  <a:cubicBezTo>
                    <a:pt x="63" y="125"/>
                    <a:pt x="55" y="126"/>
                    <a:pt x="45" y="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5827713" y="3413125"/>
              <a:ext cx="217488" cy="279400"/>
            </a:xfrm>
            <a:custGeom>
              <a:avLst/>
              <a:gdLst>
                <a:gd name="T0" fmla="*/ 34 w 58"/>
                <a:gd name="T1" fmla="*/ 73 h 73"/>
                <a:gd name="T2" fmla="*/ 9 w 58"/>
                <a:gd name="T3" fmla="*/ 63 h 73"/>
                <a:gd name="T4" fmla="*/ 0 w 58"/>
                <a:gd name="T5" fmla="*/ 36 h 73"/>
                <a:gd name="T6" fmla="*/ 9 w 58"/>
                <a:gd name="T7" fmla="*/ 10 h 73"/>
                <a:gd name="T8" fmla="*/ 34 w 58"/>
                <a:gd name="T9" fmla="*/ 0 h 73"/>
                <a:gd name="T10" fmla="*/ 42 w 58"/>
                <a:gd name="T11" fmla="*/ 0 h 73"/>
                <a:gd name="T12" fmla="*/ 48 w 58"/>
                <a:gd name="T13" fmla="*/ 2 h 73"/>
                <a:gd name="T14" fmla="*/ 53 w 58"/>
                <a:gd name="T15" fmla="*/ 4 h 73"/>
                <a:gd name="T16" fmla="*/ 58 w 58"/>
                <a:gd name="T17" fmla="*/ 6 h 73"/>
                <a:gd name="T18" fmla="*/ 58 w 58"/>
                <a:gd name="T19" fmla="*/ 22 h 73"/>
                <a:gd name="T20" fmla="*/ 56 w 58"/>
                <a:gd name="T21" fmla="*/ 22 h 73"/>
                <a:gd name="T22" fmla="*/ 53 w 58"/>
                <a:gd name="T23" fmla="*/ 20 h 73"/>
                <a:gd name="T24" fmla="*/ 49 w 58"/>
                <a:gd name="T25" fmla="*/ 17 h 73"/>
                <a:gd name="T26" fmla="*/ 43 w 58"/>
                <a:gd name="T27" fmla="*/ 14 h 73"/>
                <a:gd name="T28" fmla="*/ 37 w 58"/>
                <a:gd name="T29" fmla="*/ 13 h 73"/>
                <a:gd name="T30" fmla="*/ 30 w 58"/>
                <a:gd name="T31" fmla="*/ 14 h 73"/>
                <a:gd name="T32" fmla="*/ 24 w 58"/>
                <a:gd name="T33" fmla="*/ 18 h 73"/>
                <a:gd name="T34" fmla="*/ 20 w 58"/>
                <a:gd name="T35" fmla="*/ 26 h 73"/>
                <a:gd name="T36" fmla="*/ 18 w 58"/>
                <a:gd name="T37" fmla="*/ 36 h 73"/>
                <a:gd name="T38" fmla="*/ 20 w 58"/>
                <a:gd name="T39" fmla="*/ 48 h 73"/>
                <a:gd name="T40" fmla="*/ 24 w 58"/>
                <a:gd name="T41" fmla="*/ 55 h 73"/>
                <a:gd name="T42" fmla="*/ 30 w 58"/>
                <a:gd name="T43" fmla="*/ 59 h 73"/>
                <a:gd name="T44" fmla="*/ 37 w 58"/>
                <a:gd name="T45" fmla="*/ 60 h 73"/>
                <a:gd name="T46" fmla="*/ 44 w 58"/>
                <a:gd name="T47" fmla="*/ 59 h 73"/>
                <a:gd name="T48" fmla="*/ 49 w 58"/>
                <a:gd name="T49" fmla="*/ 56 h 73"/>
                <a:gd name="T50" fmla="*/ 53 w 58"/>
                <a:gd name="T51" fmla="*/ 53 h 73"/>
                <a:gd name="T52" fmla="*/ 56 w 58"/>
                <a:gd name="T53" fmla="*/ 50 h 73"/>
                <a:gd name="T54" fmla="*/ 58 w 58"/>
                <a:gd name="T55" fmla="*/ 50 h 73"/>
                <a:gd name="T56" fmla="*/ 58 w 58"/>
                <a:gd name="T57" fmla="*/ 67 h 73"/>
                <a:gd name="T58" fmla="*/ 53 w 58"/>
                <a:gd name="T59" fmla="*/ 69 h 73"/>
                <a:gd name="T60" fmla="*/ 48 w 58"/>
                <a:gd name="T61" fmla="*/ 71 h 73"/>
                <a:gd name="T62" fmla="*/ 42 w 58"/>
                <a:gd name="T63" fmla="*/ 72 h 73"/>
                <a:gd name="T64" fmla="*/ 34 w 58"/>
                <a:gd name="T6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73">
                  <a:moveTo>
                    <a:pt x="34" y="73"/>
                  </a:moveTo>
                  <a:cubicBezTo>
                    <a:pt x="23" y="73"/>
                    <a:pt x="15" y="70"/>
                    <a:pt x="9" y="63"/>
                  </a:cubicBezTo>
                  <a:cubicBezTo>
                    <a:pt x="3" y="57"/>
                    <a:pt x="0" y="48"/>
                    <a:pt x="0" y="36"/>
                  </a:cubicBezTo>
                  <a:cubicBezTo>
                    <a:pt x="0" y="25"/>
                    <a:pt x="3" y="16"/>
                    <a:pt x="9" y="10"/>
                  </a:cubicBezTo>
                  <a:cubicBezTo>
                    <a:pt x="15" y="3"/>
                    <a:pt x="24" y="0"/>
                    <a:pt x="34" y="0"/>
                  </a:cubicBezTo>
                  <a:cubicBezTo>
                    <a:pt x="37" y="0"/>
                    <a:pt x="39" y="0"/>
                    <a:pt x="42" y="0"/>
                  </a:cubicBezTo>
                  <a:cubicBezTo>
                    <a:pt x="44" y="1"/>
                    <a:pt x="46" y="1"/>
                    <a:pt x="48" y="2"/>
                  </a:cubicBezTo>
                  <a:cubicBezTo>
                    <a:pt x="50" y="2"/>
                    <a:pt x="51" y="3"/>
                    <a:pt x="53" y="4"/>
                  </a:cubicBezTo>
                  <a:cubicBezTo>
                    <a:pt x="55" y="4"/>
                    <a:pt x="57" y="5"/>
                    <a:pt x="58" y="6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5" y="22"/>
                    <a:pt x="54" y="21"/>
                    <a:pt x="53" y="20"/>
                  </a:cubicBezTo>
                  <a:cubicBezTo>
                    <a:pt x="52" y="19"/>
                    <a:pt x="50" y="18"/>
                    <a:pt x="49" y="17"/>
                  </a:cubicBezTo>
                  <a:cubicBezTo>
                    <a:pt x="47" y="16"/>
                    <a:pt x="45" y="15"/>
                    <a:pt x="43" y="14"/>
                  </a:cubicBezTo>
                  <a:cubicBezTo>
                    <a:pt x="41" y="13"/>
                    <a:pt x="39" y="13"/>
                    <a:pt x="37" y="13"/>
                  </a:cubicBezTo>
                  <a:cubicBezTo>
                    <a:pt x="34" y="13"/>
                    <a:pt x="32" y="13"/>
                    <a:pt x="30" y="14"/>
                  </a:cubicBezTo>
                  <a:cubicBezTo>
                    <a:pt x="28" y="15"/>
                    <a:pt x="26" y="16"/>
                    <a:pt x="24" y="18"/>
                  </a:cubicBezTo>
                  <a:cubicBezTo>
                    <a:pt x="22" y="20"/>
                    <a:pt x="21" y="23"/>
                    <a:pt x="20" y="26"/>
                  </a:cubicBezTo>
                  <a:cubicBezTo>
                    <a:pt x="18" y="29"/>
                    <a:pt x="18" y="32"/>
                    <a:pt x="18" y="36"/>
                  </a:cubicBezTo>
                  <a:cubicBezTo>
                    <a:pt x="18" y="41"/>
                    <a:pt x="18" y="45"/>
                    <a:pt x="20" y="48"/>
                  </a:cubicBezTo>
                  <a:cubicBezTo>
                    <a:pt x="21" y="50"/>
                    <a:pt x="22" y="53"/>
                    <a:pt x="24" y="55"/>
                  </a:cubicBezTo>
                  <a:cubicBezTo>
                    <a:pt x="26" y="56"/>
                    <a:pt x="28" y="58"/>
                    <a:pt x="30" y="59"/>
                  </a:cubicBezTo>
                  <a:cubicBezTo>
                    <a:pt x="33" y="59"/>
                    <a:pt x="35" y="60"/>
                    <a:pt x="37" y="60"/>
                  </a:cubicBezTo>
                  <a:cubicBezTo>
                    <a:pt x="39" y="60"/>
                    <a:pt x="42" y="59"/>
                    <a:pt x="44" y="59"/>
                  </a:cubicBezTo>
                  <a:cubicBezTo>
                    <a:pt x="46" y="58"/>
                    <a:pt x="48" y="57"/>
                    <a:pt x="49" y="56"/>
                  </a:cubicBezTo>
                  <a:cubicBezTo>
                    <a:pt x="51" y="55"/>
                    <a:pt x="52" y="54"/>
                    <a:pt x="53" y="53"/>
                  </a:cubicBezTo>
                  <a:cubicBezTo>
                    <a:pt x="54" y="52"/>
                    <a:pt x="55" y="51"/>
                    <a:pt x="56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5" y="68"/>
                    <a:pt x="53" y="69"/>
                  </a:cubicBezTo>
                  <a:cubicBezTo>
                    <a:pt x="52" y="70"/>
                    <a:pt x="50" y="70"/>
                    <a:pt x="48" y="71"/>
                  </a:cubicBezTo>
                  <a:cubicBezTo>
                    <a:pt x="46" y="72"/>
                    <a:pt x="44" y="72"/>
                    <a:pt x="42" y="72"/>
                  </a:cubicBezTo>
                  <a:cubicBezTo>
                    <a:pt x="40" y="73"/>
                    <a:pt x="37" y="73"/>
                    <a:pt x="3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064250" y="3478213"/>
              <a:ext cx="206375" cy="214313"/>
            </a:xfrm>
            <a:custGeom>
              <a:avLst/>
              <a:gdLst>
                <a:gd name="T0" fmla="*/ 55 w 55"/>
                <a:gd name="T1" fmla="*/ 28 h 56"/>
                <a:gd name="T2" fmla="*/ 48 w 55"/>
                <a:gd name="T3" fmla="*/ 49 h 56"/>
                <a:gd name="T4" fmla="*/ 28 w 55"/>
                <a:gd name="T5" fmla="*/ 56 h 56"/>
                <a:gd name="T6" fmla="*/ 8 w 55"/>
                <a:gd name="T7" fmla="*/ 49 h 56"/>
                <a:gd name="T8" fmla="*/ 0 w 55"/>
                <a:gd name="T9" fmla="*/ 28 h 56"/>
                <a:gd name="T10" fmla="*/ 8 w 55"/>
                <a:gd name="T11" fmla="*/ 7 h 56"/>
                <a:gd name="T12" fmla="*/ 28 w 55"/>
                <a:gd name="T13" fmla="*/ 0 h 56"/>
                <a:gd name="T14" fmla="*/ 48 w 55"/>
                <a:gd name="T15" fmla="*/ 7 h 56"/>
                <a:gd name="T16" fmla="*/ 55 w 55"/>
                <a:gd name="T17" fmla="*/ 28 h 56"/>
                <a:gd name="T18" fmla="*/ 38 w 55"/>
                <a:gd name="T19" fmla="*/ 28 h 56"/>
                <a:gd name="T20" fmla="*/ 38 w 55"/>
                <a:gd name="T21" fmla="*/ 20 h 56"/>
                <a:gd name="T22" fmla="*/ 35 w 55"/>
                <a:gd name="T23" fmla="*/ 15 h 56"/>
                <a:gd name="T24" fmla="*/ 32 w 55"/>
                <a:gd name="T25" fmla="*/ 12 h 56"/>
                <a:gd name="T26" fmla="*/ 28 w 55"/>
                <a:gd name="T27" fmla="*/ 12 h 56"/>
                <a:gd name="T28" fmla="*/ 24 w 55"/>
                <a:gd name="T29" fmla="*/ 12 h 56"/>
                <a:gd name="T30" fmla="*/ 21 w 55"/>
                <a:gd name="T31" fmla="*/ 15 h 56"/>
                <a:gd name="T32" fmla="*/ 18 w 55"/>
                <a:gd name="T33" fmla="*/ 20 h 56"/>
                <a:gd name="T34" fmla="*/ 17 w 55"/>
                <a:gd name="T35" fmla="*/ 28 h 56"/>
                <a:gd name="T36" fmla="*/ 18 w 55"/>
                <a:gd name="T37" fmla="*/ 36 h 56"/>
                <a:gd name="T38" fmla="*/ 20 w 55"/>
                <a:gd name="T39" fmla="*/ 41 h 56"/>
                <a:gd name="T40" fmla="*/ 24 w 55"/>
                <a:gd name="T41" fmla="*/ 43 h 56"/>
                <a:gd name="T42" fmla="*/ 28 w 55"/>
                <a:gd name="T43" fmla="*/ 44 h 56"/>
                <a:gd name="T44" fmla="*/ 32 w 55"/>
                <a:gd name="T45" fmla="*/ 43 h 56"/>
                <a:gd name="T46" fmla="*/ 35 w 55"/>
                <a:gd name="T47" fmla="*/ 41 h 56"/>
                <a:gd name="T48" fmla="*/ 38 w 55"/>
                <a:gd name="T49" fmla="*/ 36 h 56"/>
                <a:gd name="T50" fmla="*/ 38 w 55"/>
                <a:gd name="T5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6">
                  <a:moveTo>
                    <a:pt x="55" y="28"/>
                  </a:moveTo>
                  <a:cubicBezTo>
                    <a:pt x="55" y="37"/>
                    <a:pt x="53" y="44"/>
                    <a:pt x="48" y="49"/>
                  </a:cubicBezTo>
                  <a:cubicBezTo>
                    <a:pt x="43" y="54"/>
                    <a:pt x="37" y="56"/>
                    <a:pt x="28" y="56"/>
                  </a:cubicBezTo>
                  <a:cubicBezTo>
                    <a:pt x="19" y="56"/>
                    <a:pt x="12" y="54"/>
                    <a:pt x="8" y="49"/>
                  </a:cubicBezTo>
                  <a:cubicBezTo>
                    <a:pt x="3" y="44"/>
                    <a:pt x="0" y="37"/>
                    <a:pt x="0" y="28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2" y="2"/>
                    <a:pt x="19" y="0"/>
                    <a:pt x="28" y="0"/>
                  </a:cubicBezTo>
                  <a:cubicBezTo>
                    <a:pt x="37" y="0"/>
                    <a:pt x="43" y="2"/>
                    <a:pt x="48" y="7"/>
                  </a:cubicBezTo>
                  <a:cubicBezTo>
                    <a:pt x="53" y="12"/>
                    <a:pt x="55" y="19"/>
                    <a:pt x="55" y="28"/>
                  </a:cubicBezTo>
                  <a:close/>
                  <a:moveTo>
                    <a:pt x="38" y="28"/>
                  </a:moveTo>
                  <a:cubicBezTo>
                    <a:pt x="38" y="25"/>
                    <a:pt x="38" y="22"/>
                    <a:pt x="38" y="20"/>
                  </a:cubicBezTo>
                  <a:cubicBezTo>
                    <a:pt x="37" y="18"/>
                    <a:pt x="36" y="17"/>
                    <a:pt x="35" y="15"/>
                  </a:cubicBezTo>
                  <a:cubicBezTo>
                    <a:pt x="34" y="14"/>
                    <a:pt x="33" y="13"/>
                    <a:pt x="32" y="12"/>
                  </a:cubicBezTo>
                  <a:cubicBezTo>
                    <a:pt x="31" y="12"/>
                    <a:pt x="29" y="12"/>
                    <a:pt x="28" y="12"/>
                  </a:cubicBezTo>
                  <a:cubicBezTo>
                    <a:pt x="26" y="12"/>
                    <a:pt x="25" y="12"/>
                    <a:pt x="24" y="12"/>
                  </a:cubicBezTo>
                  <a:cubicBezTo>
                    <a:pt x="23" y="13"/>
                    <a:pt x="22" y="14"/>
                    <a:pt x="21" y="15"/>
                  </a:cubicBezTo>
                  <a:cubicBezTo>
                    <a:pt x="20" y="16"/>
                    <a:pt x="19" y="18"/>
                    <a:pt x="18" y="20"/>
                  </a:cubicBezTo>
                  <a:cubicBezTo>
                    <a:pt x="18" y="22"/>
                    <a:pt x="17" y="25"/>
                    <a:pt x="17" y="28"/>
                  </a:cubicBezTo>
                  <a:cubicBezTo>
                    <a:pt x="17" y="31"/>
                    <a:pt x="18" y="34"/>
                    <a:pt x="18" y="36"/>
                  </a:cubicBezTo>
                  <a:cubicBezTo>
                    <a:pt x="19" y="38"/>
                    <a:pt x="19" y="40"/>
                    <a:pt x="20" y="41"/>
                  </a:cubicBezTo>
                  <a:cubicBezTo>
                    <a:pt x="21" y="42"/>
                    <a:pt x="22" y="43"/>
                    <a:pt x="24" y="43"/>
                  </a:cubicBezTo>
                  <a:cubicBezTo>
                    <a:pt x="25" y="44"/>
                    <a:pt x="26" y="44"/>
                    <a:pt x="28" y="44"/>
                  </a:cubicBezTo>
                  <a:cubicBezTo>
                    <a:pt x="29" y="44"/>
                    <a:pt x="31" y="44"/>
                    <a:pt x="32" y="43"/>
                  </a:cubicBezTo>
                  <a:cubicBezTo>
                    <a:pt x="33" y="43"/>
                    <a:pt x="35" y="42"/>
                    <a:pt x="35" y="41"/>
                  </a:cubicBezTo>
                  <a:cubicBezTo>
                    <a:pt x="36" y="40"/>
                    <a:pt x="37" y="38"/>
                    <a:pt x="38" y="36"/>
                  </a:cubicBezTo>
                  <a:cubicBezTo>
                    <a:pt x="38" y="34"/>
                    <a:pt x="38" y="32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 userDrawn="1"/>
          </p:nvSpPr>
          <p:spPr bwMode="auto">
            <a:xfrm>
              <a:off x="6308725" y="3616325"/>
              <a:ext cx="60325" cy="730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6394450" y="3616325"/>
              <a:ext cx="98425" cy="136525"/>
            </a:xfrm>
            <a:custGeom>
              <a:avLst/>
              <a:gdLst>
                <a:gd name="T0" fmla="*/ 62 w 62"/>
                <a:gd name="T1" fmla="*/ 0 h 86"/>
                <a:gd name="T2" fmla="*/ 24 w 62"/>
                <a:gd name="T3" fmla="*/ 86 h 86"/>
                <a:gd name="T4" fmla="*/ 0 w 62"/>
                <a:gd name="T5" fmla="*/ 86 h 86"/>
                <a:gd name="T6" fmla="*/ 21 w 62"/>
                <a:gd name="T7" fmla="*/ 0 h 86"/>
                <a:gd name="T8" fmla="*/ 62 w 62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6">
                  <a:moveTo>
                    <a:pt x="62" y="0"/>
                  </a:moveTo>
                  <a:lnTo>
                    <a:pt x="24" y="86"/>
                  </a:lnTo>
                  <a:lnTo>
                    <a:pt x="0" y="86"/>
                  </a:lnTo>
                  <a:lnTo>
                    <a:pt x="21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6537325" y="3417888"/>
              <a:ext cx="173038" cy="271463"/>
            </a:xfrm>
            <a:custGeom>
              <a:avLst/>
              <a:gdLst>
                <a:gd name="T0" fmla="*/ 109 w 109"/>
                <a:gd name="T1" fmla="*/ 171 h 171"/>
                <a:gd name="T2" fmla="*/ 0 w 109"/>
                <a:gd name="T3" fmla="*/ 171 h 171"/>
                <a:gd name="T4" fmla="*/ 0 w 109"/>
                <a:gd name="T5" fmla="*/ 0 h 171"/>
                <a:gd name="T6" fmla="*/ 40 w 109"/>
                <a:gd name="T7" fmla="*/ 0 h 171"/>
                <a:gd name="T8" fmla="*/ 40 w 109"/>
                <a:gd name="T9" fmla="*/ 137 h 171"/>
                <a:gd name="T10" fmla="*/ 109 w 109"/>
                <a:gd name="T11" fmla="*/ 137 h 171"/>
                <a:gd name="T12" fmla="*/ 109 w 109"/>
                <a:gd name="T13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71">
                  <a:moveTo>
                    <a:pt x="109" y="171"/>
                  </a:moveTo>
                  <a:lnTo>
                    <a:pt x="0" y="171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37"/>
                  </a:lnTo>
                  <a:lnTo>
                    <a:pt x="109" y="137"/>
                  </a:lnTo>
                  <a:lnTo>
                    <a:pt x="109" y="1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6721475" y="3425825"/>
              <a:ext cx="142875" cy="266700"/>
            </a:xfrm>
            <a:custGeom>
              <a:avLst/>
              <a:gdLst>
                <a:gd name="T0" fmla="*/ 25 w 38"/>
                <a:gd name="T1" fmla="*/ 70 h 70"/>
                <a:gd name="T2" fmla="*/ 11 w 38"/>
                <a:gd name="T3" fmla="*/ 65 h 70"/>
                <a:gd name="T4" fmla="*/ 6 w 38"/>
                <a:gd name="T5" fmla="*/ 52 h 70"/>
                <a:gd name="T6" fmla="*/ 6 w 38"/>
                <a:gd name="T7" fmla="*/ 27 h 70"/>
                <a:gd name="T8" fmla="*/ 0 w 38"/>
                <a:gd name="T9" fmla="*/ 27 h 70"/>
                <a:gd name="T10" fmla="*/ 0 w 38"/>
                <a:gd name="T11" fmla="*/ 15 h 70"/>
                <a:gd name="T12" fmla="*/ 6 w 38"/>
                <a:gd name="T13" fmla="*/ 15 h 70"/>
                <a:gd name="T14" fmla="*/ 6 w 38"/>
                <a:gd name="T15" fmla="*/ 0 h 70"/>
                <a:gd name="T16" fmla="*/ 22 w 38"/>
                <a:gd name="T17" fmla="*/ 0 h 70"/>
                <a:gd name="T18" fmla="*/ 22 w 38"/>
                <a:gd name="T19" fmla="*/ 15 h 70"/>
                <a:gd name="T20" fmla="*/ 38 w 38"/>
                <a:gd name="T21" fmla="*/ 15 h 70"/>
                <a:gd name="T22" fmla="*/ 38 w 38"/>
                <a:gd name="T23" fmla="*/ 27 h 70"/>
                <a:gd name="T24" fmla="*/ 22 w 38"/>
                <a:gd name="T25" fmla="*/ 27 h 70"/>
                <a:gd name="T26" fmla="*/ 22 w 38"/>
                <a:gd name="T27" fmla="*/ 46 h 70"/>
                <a:gd name="T28" fmla="*/ 23 w 38"/>
                <a:gd name="T29" fmla="*/ 51 h 70"/>
                <a:gd name="T30" fmla="*/ 23 w 38"/>
                <a:gd name="T31" fmla="*/ 54 h 70"/>
                <a:gd name="T32" fmla="*/ 26 w 38"/>
                <a:gd name="T33" fmla="*/ 57 h 70"/>
                <a:gd name="T34" fmla="*/ 31 w 38"/>
                <a:gd name="T35" fmla="*/ 58 h 70"/>
                <a:gd name="T36" fmla="*/ 34 w 38"/>
                <a:gd name="T37" fmla="*/ 57 h 70"/>
                <a:gd name="T38" fmla="*/ 37 w 38"/>
                <a:gd name="T39" fmla="*/ 56 h 70"/>
                <a:gd name="T40" fmla="*/ 38 w 38"/>
                <a:gd name="T41" fmla="*/ 56 h 70"/>
                <a:gd name="T42" fmla="*/ 38 w 38"/>
                <a:gd name="T43" fmla="*/ 68 h 70"/>
                <a:gd name="T44" fmla="*/ 33 w 38"/>
                <a:gd name="T45" fmla="*/ 69 h 70"/>
                <a:gd name="T46" fmla="*/ 25 w 38"/>
                <a:gd name="T4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70">
                  <a:moveTo>
                    <a:pt x="25" y="70"/>
                  </a:moveTo>
                  <a:cubicBezTo>
                    <a:pt x="19" y="70"/>
                    <a:pt x="14" y="68"/>
                    <a:pt x="11" y="65"/>
                  </a:cubicBezTo>
                  <a:cubicBezTo>
                    <a:pt x="7" y="63"/>
                    <a:pt x="6" y="58"/>
                    <a:pt x="6" y="52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8"/>
                    <a:pt x="22" y="49"/>
                    <a:pt x="23" y="51"/>
                  </a:cubicBezTo>
                  <a:cubicBezTo>
                    <a:pt x="23" y="52"/>
                    <a:pt x="23" y="53"/>
                    <a:pt x="23" y="54"/>
                  </a:cubicBezTo>
                  <a:cubicBezTo>
                    <a:pt x="24" y="56"/>
                    <a:pt x="24" y="56"/>
                    <a:pt x="26" y="57"/>
                  </a:cubicBezTo>
                  <a:cubicBezTo>
                    <a:pt x="27" y="58"/>
                    <a:pt x="28" y="58"/>
                    <a:pt x="31" y="58"/>
                  </a:cubicBezTo>
                  <a:cubicBezTo>
                    <a:pt x="31" y="58"/>
                    <a:pt x="33" y="58"/>
                    <a:pt x="34" y="57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5" y="69"/>
                    <a:pt x="33" y="69"/>
                  </a:cubicBezTo>
                  <a:cubicBezTo>
                    <a:pt x="31" y="69"/>
                    <a:pt x="28" y="70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 userDrawn="1"/>
          </p:nvSpPr>
          <p:spPr bwMode="auto">
            <a:xfrm>
              <a:off x="6875463" y="3406775"/>
              <a:ext cx="195263" cy="285750"/>
            </a:xfrm>
            <a:custGeom>
              <a:avLst/>
              <a:gdLst>
                <a:gd name="T0" fmla="*/ 52 w 52"/>
                <a:gd name="T1" fmla="*/ 74 h 75"/>
                <a:gd name="T2" fmla="*/ 36 w 52"/>
                <a:gd name="T3" fmla="*/ 74 h 75"/>
                <a:gd name="T4" fmla="*/ 36 w 52"/>
                <a:gd name="T5" fmla="*/ 68 h 75"/>
                <a:gd name="T6" fmla="*/ 32 w 52"/>
                <a:gd name="T7" fmla="*/ 71 h 75"/>
                <a:gd name="T8" fmla="*/ 29 w 52"/>
                <a:gd name="T9" fmla="*/ 73 h 75"/>
                <a:gd name="T10" fmla="*/ 25 w 52"/>
                <a:gd name="T11" fmla="*/ 75 h 75"/>
                <a:gd name="T12" fmla="*/ 20 w 52"/>
                <a:gd name="T13" fmla="*/ 75 h 75"/>
                <a:gd name="T14" fmla="*/ 6 w 52"/>
                <a:gd name="T15" fmla="*/ 68 h 75"/>
                <a:gd name="T16" fmla="*/ 0 w 52"/>
                <a:gd name="T17" fmla="*/ 47 h 75"/>
                <a:gd name="T18" fmla="*/ 2 w 52"/>
                <a:gd name="T19" fmla="*/ 35 h 75"/>
                <a:gd name="T20" fmla="*/ 7 w 52"/>
                <a:gd name="T21" fmla="*/ 26 h 75"/>
                <a:gd name="T22" fmla="*/ 14 w 52"/>
                <a:gd name="T23" fmla="*/ 21 h 75"/>
                <a:gd name="T24" fmla="*/ 23 w 52"/>
                <a:gd name="T25" fmla="*/ 19 h 75"/>
                <a:gd name="T26" fmla="*/ 30 w 52"/>
                <a:gd name="T27" fmla="*/ 20 h 75"/>
                <a:gd name="T28" fmla="*/ 36 w 52"/>
                <a:gd name="T29" fmla="*/ 23 h 75"/>
                <a:gd name="T30" fmla="*/ 36 w 52"/>
                <a:gd name="T31" fmla="*/ 0 h 75"/>
                <a:gd name="T32" fmla="*/ 52 w 52"/>
                <a:gd name="T33" fmla="*/ 0 h 75"/>
                <a:gd name="T34" fmla="*/ 52 w 52"/>
                <a:gd name="T35" fmla="*/ 74 h 75"/>
                <a:gd name="T36" fmla="*/ 36 w 52"/>
                <a:gd name="T37" fmla="*/ 59 h 75"/>
                <a:gd name="T38" fmla="*/ 36 w 52"/>
                <a:gd name="T39" fmla="*/ 33 h 75"/>
                <a:gd name="T40" fmla="*/ 33 w 52"/>
                <a:gd name="T41" fmla="*/ 32 h 75"/>
                <a:gd name="T42" fmla="*/ 29 w 52"/>
                <a:gd name="T43" fmla="*/ 31 h 75"/>
                <a:gd name="T44" fmla="*/ 20 w 52"/>
                <a:gd name="T45" fmla="*/ 36 h 75"/>
                <a:gd name="T46" fmla="*/ 17 w 52"/>
                <a:gd name="T47" fmla="*/ 47 h 75"/>
                <a:gd name="T48" fmla="*/ 20 w 52"/>
                <a:gd name="T49" fmla="*/ 59 h 75"/>
                <a:gd name="T50" fmla="*/ 27 w 52"/>
                <a:gd name="T51" fmla="*/ 62 h 75"/>
                <a:gd name="T52" fmla="*/ 32 w 52"/>
                <a:gd name="T53" fmla="*/ 61 h 75"/>
                <a:gd name="T54" fmla="*/ 36 w 52"/>
                <a:gd name="T55" fmla="*/ 5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75">
                  <a:moveTo>
                    <a:pt x="52" y="74"/>
                  </a:moveTo>
                  <a:cubicBezTo>
                    <a:pt x="36" y="74"/>
                    <a:pt x="36" y="74"/>
                    <a:pt x="36" y="74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35" y="69"/>
                    <a:pt x="34" y="70"/>
                    <a:pt x="32" y="71"/>
                  </a:cubicBezTo>
                  <a:cubicBezTo>
                    <a:pt x="31" y="72"/>
                    <a:pt x="30" y="73"/>
                    <a:pt x="29" y="73"/>
                  </a:cubicBezTo>
                  <a:cubicBezTo>
                    <a:pt x="27" y="74"/>
                    <a:pt x="26" y="74"/>
                    <a:pt x="25" y="75"/>
                  </a:cubicBezTo>
                  <a:cubicBezTo>
                    <a:pt x="23" y="75"/>
                    <a:pt x="22" y="75"/>
                    <a:pt x="20" y="75"/>
                  </a:cubicBezTo>
                  <a:cubicBezTo>
                    <a:pt x="14" y="75"/>
                    <a:pt x="9" y="73"/>
                    <a:pt x="6" y="68"/>
                  </a:cubicBezTo>
                  <a:cubicBezTo>
                    <a:pt x="2" y="62"/>
                    <a:pt x="0" y="56"/>
                    <a:pt x="0" y="47"/>
                  </a:cubicBezTo>
                  <a:cubicBezTo>
                    <a:pt x="0" y="43"/>
                    <a:pt x="1" y="39"/>
                    <a:pt x="2" y="35"/>
                  </a:cubicBezTo>
                  <a:cubicBezTo>
                    <a:pt x="3" y="32"/>
                    <a:pt x="5" y="29"/>
                    <a:pt x="7" y="26"/>
                  </a:cubicBezTo>
                  <a:cubicBezTo>
                    <a:pt x="9" y="24"/>
                    <a:pt x="11" y="22"/>
                    <a:pt x="14" y="21"/>
                  </a:cubicBezTo>
                  <a:cubicBezTo>
                    <a:pt x="17" y="20"/>
                    <a:pt x="20" y="19"/>
                    <a:pt x="23" y="19"/>
                  </a:cubicBezTo>
                  <a:cubicBezTo>
                    <a:pt x="26" y="19"/>
                    <a:pt x="28" y="19"/>
                    <a:pt x="30" y="20"/>
                  </a:cubicBezTo>
                  <a:cubicBezTo>
                    <a:pt x="31" y="20"/>
                    <a:pt x="34" y="21"/>
                    <a:pt x="36" y="2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74"/>
                  </a:lnTo>
                  <a:close/>
                  <a:moveTo>
                    <a:pt x="36" y="59"/>
                  </a:moveTo>
                  <a:cubicBezTo>
                    <a:pt x="36" y="33"/>
                    <a:pt x="36" y="33"/>
                    <a:pt x="36" y="33"/>
                  </a:cubicBezTo>
                  <a:cubicBezTo>
                    <a:pt x="35" y="32"/>
                    <a:pt x="34" y="32"/>
                    <a:pt x="33" y="32"/>
                  </a:cubicBezTo>
                  <a:cubicBezTo>
                    <a:pt x="31" y="32"/>
                    <a:pt x="30" y="31"/>
                    <a:pt x="29" y="31"/>
                  </a:cubicBezTo>
                  <a:cubicBezTo>
                    <a:pt x="25" y="31"/>
                    <a:pt x="22" y="33"/>
                    <a:pt x="20" y="36"/>
                  </a:cubicBezTo>
                  <a:cubicBezTo>
                    <a:pt x="18" y="38"/>
                    <a:pt x="17" y="42"/>
                    <a:pt x="17" y="47"/>
                  </a:cubicBezTo>
                  <a:cubicBezTo>
                    <a:pt x="17" y="52"/>
                    <a:pt x="18" y="56"/>
                    <a:pt x="20" y="59"/>
                  </a:cubicBezTo>
                  <a:cubicBezTo>
                    <a:pt x="21" y="61"/>
                    <a:pt x="24" y="62"/>
                    <a:pt x="27" y="62"/>
                  </a:cubicBezTo>
                  <a:cubicBezTo>
                    <a:pt x="29" y="62"/>
                    <a:pt x="30" y="62"/>
                    <a:pt x="32" y="61"/>
                  </a:cubicBezTo>
                  <a:cubicBezTo>
                    <a:pt x="33" y="61"/>
                    <a:pt x="35" y="60"/>
                    <a:pt x="36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85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5478087" cy="321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텍스트 개체 틀 2"/>
          <p:cNvSpPr>
            <a:spLocks noGrp="1"/>
          </p:cNvSpPr>
          <p:nvPr>
            <p:ph idx="1" hasCustomPrompt="1"/>
          </p:nvPr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>
              <a:lnSpc>
                <a:spcPct val="120000"/>
              </a:lnSpc>
              <a:buNone/>
              <a:defRPr sz="105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err="1" smtClean="0"/>
              <a:t>설명글을</a:t>
            </a:r>
            <a:r>
              <a:rPr lang="ko-KR" altLang="en-US" dirty="0" smtClean="0"/>
              <a:t> 입력하세요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661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5478087" cy="321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텍스트 개체 틀 2"/>
          <p:cNvSpPr>
            <a:spLocks noGrp="1"/>
          </p:cNvSpPr>
          <p:nvPr>
            <p:ph idx="1" hasCustomPrompt="1"/>
          </p:nvPr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>
              <a:lnSpc>
                <a:spcPct val="120000"/>
              </a:lnSpc>
              <a:buNone/>
              <a:defRPr sz="105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err="1" smtClean="0"/>
              <a:t>설명글을</a:t>
            </a:r>
            <a:r>
              <a:rPr lang="ko-KR" altLang="en-US" dirty="0" smtClean="0"/>
              <a:t> 입력하세요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389312" y="1352236"/>
            <a:ext cx="6087687" cy="4743763"/>
          </a:xfrm>
          <a:prstGeom prst="rect">
            <a:avLst/>
          </a:prstGeom>
          <a:solidFill>
            <a:srgbClr val="2F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dirty="0"/>
          </a:p>
        </p:txBody>
      </p:sp>
      <p:pic>
        <p:nvPicPr>
          <p:cNvPr id="23" name="Picture 2" descr="C:\Users\Sol\Desktop\dotted-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1" y="2449454"/>
            <a:ext cx="5660079" cy="309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양쪽 모서리가 둥근 사각형 23"/>
          <p:cNvSpPr/>
          <p:nvPr/>
        </p:nvSpPr>
        <p:spPr>
          <a:xfrm>
            <a:off x="389312" y="1241720"/>
            <a:ext cx="6087687" cy="266700"/>
          </a:xfrm>
          <a:prstGeom prst="round2SameRect">
            <a:avLst/>
          </a:prstGeom>
          <a:solidFill>
            <a:srgbClr val="242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06045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altLang="ko-KR" sz="1050" b="1" kern="0" dirty="0">
              <a:solidFill>
                <a:srgbClr val="F5F6F8"/>
              </a:solidFill>
              <a:latin typeface="나눔고딕" pitchFamily="50" charset="-127"/>
              <a:ea typeface="나눔고딕"/>
            </a:endParaRPr>
          </a:p>
        </p:txBody>
      </p:sp>
      <p:grpSp>
        <p:nvGrpSpPr>
          <p:cNvPr id="3" name="그룹 38"/>
          <p:cNvGrpSpPr/>
          <p:nvPr/>
        </p:nvGrpSpPr>
        <p:grpSpPr>
          <a:xfrm>
            <a:off x="6004073" y="1322691"/>
            <a:ext cx="319872" cy="104757"/>
            <a:chOff x="5013325" y="3071813"/>
            <a:chExt cx="2159000" cy="714376"/>
          </a:xfrm>
          <a:solidFill>
            <a:schemeClr val="bg1"/>
          </a:solidFill>
        </p:grpSpPr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5013325" y="3270251"/>
              <a:ext cx="485775" cy="515938"/>
            </a:xfrm>
            <a:custGeom>
              <a:avLst/>
              <a:gdLst>
                <a:gd name="T0" fmla="*/ 129 w 129"/>
                <a:gd name="T1" fmla="*/ 135 h 135"/>
                <a:gd name="T2" fmla="*/ 87 w 129"/>
                <a:gd name="T3" fmla="*/ 135 h 135"/>
                <a:gd name="T4" fmla="*/ 87 w 129"/>
                <a:gd name="T5" fmla="*/ 68 h 135"/>
                <a:gd name="T6" fmla="*/ 86 w 129"/>
                <a:gd name="T7" fmla="*/ 52 h 135"/>
                <a:gd name="T8" fmla="*/ 84 w 129"/>
                <a:gd name="T9" fmla="*/ 41 h 135"/>
                <a:gd name="T10" fmla="*/ 77 w 129"/>
                <a:gd name="T11" fmla="*/ 35 h 135"/>
                <a:gd name="T12" fmla="*/ 65 w 129"/>
                <a:gd name="T13" fmla="*/ 33 h 135"/>
                <a:gd name="T14" fmla="*/ 53 w 129"/>
                <a:gd name="T15" fmla="*/ 35 h 135"/>
                <a:gd name="T16" fmla="*/ 41 w 129"/>
                <a:gd name="T17" fmla="*/ 41 h 135"/>
                <a:gd name="T18" fmla="*/ 41 w 129"/>
                <a:gd name="T19" fmla="*/ 135 h 135"/>
                <a:gd name="T20" fmla="*/ 0 w 129"/>
                <a:gd name="T21" fmla="*/ 135 h 135"/>
                <a:gd name="T22" fmla="*/ 0 w 129"/>
                <a:gd name="T23" fmla="*/ 0 h 135"/>
                <a:gd name="T24" fmla="*/ 41 w 129"/>
                <a:gd name="T25" fmla="*/ 0 h 135"/>
                <a:gd name="T26" fmla="*/ 41 w 129"/>
                <a:gd name="T27" fmla="*/ 17 h 135"/>
                <a:gd name="T28" fmla="*/ 62 w 129"/>
                <a:gd name="T29" fmla="*/ 4 h 135"/>
                <a:gd name="T30" fmla="*/ 84 w 129"/>
                <a:gd name="T31" fmla="*/ 0 h 135"/>
                <a:gd name="T32" fmla="*/ 117 w 129"/>
                <a:gd name="T33" fmla="*/ 12 h 135"/>
                <a:gd name="T34" fmla="*/ 129 w 129"/>
                <a:gd name="T35" fmla="*/ 48 h 135"/>
                <a:gd name="T36" fmla="*/ 129 w 129"/>
                <a:gd name="T3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5">
                  <a:moveTo>
                    <a:pt x="129" y="135"/>
                  </a:moveTo>
                  <a:cubicBezTo>
                    <a:pt x="87" y="135"/>
                    <a:pt x="87" y="135"/>
                    <a:pt x="87" y="135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3"/>
                    <a:pt x="87" y="58"/>
                    <a:pt x="86" y="52"/>
                  </a:cubicBezTo>
                  <a:cubicBezTo>
                    <a:pt x="86" y="47"/>
                    <a:pt x="85" y="44"/>
                    <a:pt x="84" y="41"/>
                  </a:cubicBezTo>
                  <a:cubicBezTo>
                    <a:pt x="82" y="38"/>
                    <a:pt x="80" y="36"/>
                    <a:pt x="77" y="35"/>
                  </a:cubicBezTo>
                  <a:cubicBezTo>
                    <a:pt x="74" y="34"/>
                    <a:pt x="70" y="33"/>
                    <a:pt x="65" y="33"/>
                  </a:cubicBezTo>
                  <a:cubicBezTo>
                    <a:pt x="61" y="33"/>
                    <a:pt x="57" y="34"/>
                    <a:pt x="53" y="35"/>
                  </a:cubicBezTo>
                  <a:cubicBezTo>
                    <a:pt x="49" y="36"/>
                    <a:pt x="45" y="38"/>
                    <a:pt x="41" y="41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8" y="12"/>
                    <a:pt x="55" y="7"/>
                    <a:pt x="62" y="4"/>
                  </a:cubicBezTo>
                  <a:cubicBezTo>
                    <a:pt x="69" y="1"/>
                    <a:pt x="76" y="0"/>
                    <a:pt x="84" y="0"/>
                  </a:cubicBezTo>
                  <a:cubicBezTo>
                    <a:pt x="98" y="0"/>
                    <a:pt x="109" y="4"/>
                    <a:pt x="117" y="12"/>
                  </a:cubicBezTo>
                  <a:cubicBezTo>
                    <a:pt x="125" y="20"/>
                    <a:pt x="129" y="32"/>
                    <a:pt x="129" y="48"/>
                  </a:cubicBezTo>
                  <a:lnTo>
                    <a:pt x="129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9" name="Freeform 35"/>
            <p:cNvSpPr>
              <a:spLocks noEditPoints="1"/>
            </p:cNvSpPr>
            <p:nvPr/>
          </p:nvSpPr>
          <p:spPr bwMode="auto">
            <a:xfrm>
              <a:off x="5438775" y="3270251"/>
              <a:ext cx="508000" cy="515938"/>
            </a:xfrm>
            <a:custGeom>
              <a:avLst/>
              <a:gdLst>
                <a:gd name="T0" fmla="*/ 114 w 135"/>
                <a:gd name="T1" fmla="*/ 21 h 135"/>
                <a:gd name="T2" fmla="*/ 135 w 135"/>
                <a:gd name="T3" fmla="*/ 66 h 135"/>
                <a:gd name="T4" fmla="*/ 112 w 135"/>
                <a:gd name="T5" fmla="*/ 113 h 135"/>
                <a:gd name="T6" fmla="*/ 66 w 135"/>
                <a:gd name="T7" fmla="*/ 135 h 135"/>
                <a:gd name="T8" fmla="*/ 21 w 135"/>
                <a:gd name="T9" fmla="*/ 114 h 135"/>
                <a:gd name="T10" fmla="*/ 0 w 135"/>
                <a:gd name="T11" fmla="*/ 69 h 135"/>
                <a:gd name="T12" fmla="*/ 22 w 135"/>
                <a:gd name="T13" fmla="*/ 23 h 135"/>
                <a:gd name="T14" fmla="*/ 69 w 135"/>
                <a:gd name="T15" fmla="*/ 0 h 135"/>
                <a:gd name="T16" fmla="*/ 114 w 135"/>
                <a:gd name="T17" fmla="*/ 21 h 135"/>
                <a:gd name="T18" fmla="*/ 101 w 135"/>
                <a:gd name="T19" fmla="*/ 75 h 135"/>
                <a:gd name="T20" fmla="*/ 97 w 135"/>
                <a:gd name="T21" fmla="*/ 64 h 135"/>
                <a:gd name="T22" fmla="*/ 86 w 135"/>
                <a:gd name="T23" fmla="*/ 50 h 135"/>
                <a:gd name="T24" fmla="*/ 72 w 135"/>
                <a:gd name="T25" fmla="*/ 38 h 135"/>
                <a:gd name="T26" fmla="*/ 60 w 135"/>
                <a:gd name="T27" fmla="*/ 34 h 135"/>
                <a:gd name="T28" fmla="*/ 50 w 135"/>
                <a:gd name="T29" fmla="*/ 36 h 135"/>
                <a:gd name="T30" fmla="*/ 41 w 135"/>
                <a:gd name="T31" fmla="*/ 42 h 135"/>
                <a:gd name="T32" fmla="*/ 35 w 135"/>
                <a:gd name="T33" fmla="*/ 50 h 135"/>
                <a:gd name="T34" fmla="*/ 34 w 135"/>
                <a:gd name="T35" fmla="*/ 60 h 135"/>
                <a:gd name="T36" fmla="*/ 38 w 135"/>
                <a:gd name="T37" fmla="*/ 72 h 135"/>
                <a:gd name="T38" fmla="*/ 49 w 135"/>
                <a:gd name="T39" fmla="*/ 86 h 135"/>
                <a:gd name="T40" fmla="*/ 62 w 135"/>
                <a:gd name="T41" fmla="*/ 97 h 135"/>
                <a:gd name="T42" fmla="*/ 74 w 135"/>
                <a:gd name="T43" fmla="*/ 101 h 135"/>
                <a:gd name="T44" fmla="*/ 85 w 135"/>
                <a:gd name="T45" fmla="*/ 100 h 135"/>
                <a:gd name="T46" fmla="*/ 94 w 135"/>
                <a:gd name="T47" fmla="*/ 94 h 135"/>
                <a:gd name="T48" fmla="*/ 99 w 135"/>
                <a:gd name="T49" fmla="*/ 85 h 135"/>
                <a:gd name="T50" fmla="*/ 101 w 135"/>
                <a:gd name="T51" fmla="*/ 7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135">
                  <a:moveTo>
                    <a:pt x="114" y="21"/>
                  </a:moveTo>
                  <a:cubicBezTo>
                    <a:pt x="128" y="35"/>
                    <a:pt x="135" y="50"/>
                    <a:pt x="135" y="66"/>
                  </a:cubicBezTo>
                  <a:cubicBezTo>
                    <a:pt x="135" y="83"/>
                    <a:pt x="127" y="98"/>
                    <a:pt x="112" y="113"/>
                  </a:cubicBezTo>
                  <a:cubicBezTo>
                    <a:pt x="98" y="128"/>
                    <a:pt x="82" y="135"/>
                    <a:pt x="66" y="135"/>
                  </a:cubicBezTo>
                  <a:cubicBezTo>
                    <a:pt x="50" y="135"/>
                    <a:pt x="35" y="128"/>
                    <a:pt x="21" y="114"/>
                  </a:cubicBezTo>
                  <a:cubicBezTo>
                    <a:pt x="7" y="100"/>
                    <a:pt x="0" y="85"/>
                    <a:pt x="0" y="69"/>
                  </a:cubicBezTo>
                  <a:cubicBezTo>
                    <a:pt x="0" y="53"/>
                    <a:pt x="7" y="37"/>
                    <a:pt x="22" y="23"/>
                  </a:cubicBezTo>
                  <a:cubicBezTo>
                    <a:pt x="37" y="8"/>
                    <a:pt x="52" y="0"/>
                    <a:pt x="69" y="0"/>
                  </a:cubicBezTo>
                  <a:cubicBezTo>
                    <a:pt x="85" y="0"/>
                    <a:pt x="100" y="7"/>
                    <a:pt x="114" y="21"/>
                  </a:cubicBezTo>
                  <a:close/>
                  <a:moveTo>
                    <a:pt x="101" y="75"/>
                  </a:moveTo>
                  <a:cubicBezTo>
                    <a:pt x="101" y="72"/>
                    <a:pt x="99" y="68"/>
                    <a:pt x="97" y="64"/>
                  </a:cubicBezTo>
                  <a:cubicBezTo>
                    <a:pt x="95" y="60"/>
                    <a:pt x="91" y="55"/>
                    <a:pt x="86" y="50"/>
                  </a:cubicBezTo>
                  <a:cubicBezTo>
                    <a:pt x="81" y="45"/>
                    <a:pt x="76" y="41"/>
                    <a:pt x="72" y="38"/>
                  </a:cubicBezTo>
                  <a:cubicBezTo>
                    <a:pt x="68" y="36"/>
                    <a:pt x="64" y="35"/>
                    <a:pt x="60" y="34"/>
                  </a:cubicBezTo>
                  <a:cubicBezTo>
                    <a:pt x="56" y="34"/>
                    <a:pt x="53" y="34"/>
                    <a:pt x="50" y="36"/>
                  </a:cubicBezTo>
                  <a:cubicBezTo>
                    <a:pt x="47" y="37"/>
                    <a:pt x="44" y="39"/>
                    <a:pt x="41" y="42"/>
                  </a:cubicBezTo>
                  <a:cubicBezTo>
                    <a:pt x="38" y="44"/>
                    <a:pt x="36" y="47"/>
                    <a:pt x="35" y="50"/>
                  </a:cubicBezTo>
                  <a:cubicBezTo>
                    <a:pt x="34" y="52"/>
                    <a:pt x="33" y="56"/>
                    <a:pt x="34" y="60"/>
                  </a:cubicBezTo>
                  <a:cubicBezTo>
                    <a:pt x="34" y="63"/>
                    <a:pt x="35" y="67"/>
                    <a:pt x="38" y="72"/>
                  </a:cubicBezTo>
                  <a:cubicBezTo>
                    <a:pt x="40" y="76"/>
                    <a:pt x="44" y="81"/>
                    <a:pt x="49" y="86"/>
                  </a:cubicBezTo>
                  <a:cubicBezTo>
                    <a:pt x="54" y="91"/>
                    <a:pt x="58" y="95"/>
                    <a:pt x="62" y="97"/>
                  </a:cubicBezTo>
                  <a:cubicBezTo>
                    <a:pt x="67" y="100"/>
                    <a:pt x="71" y="101"/>
                    <a:pt x="74" y="101"/>
                  </a:cubicBezTo>
                  <a:cubicBezTo>
                    <a:pt x="78" y="102"/>
                    <a:pt x="81" y="101"/>
                    <a:pt x="85" y="100"/>
                  </a:cubicBezTo>
                  <a:cubicBezTo>
                    <a:pt x="88" y="99"/>
                    <a:pt x="91" y="97"/>
                    <a:pt x="94" y="94"/>
                  </a:cubicBezTo>
                  <a:cubicBezTo>
                    <a:pt x="96" y="91"/>
                    <a:pt x="98" y="88"/>
                    <a:pt x="99" y="85"/>
                  </a:cubicBezTo>
                  <a:cubicBezTo>
                    <a:pt x="101" y="82"/>
                    <a:pt x="101" y="79"/>
                    <a:pt x="101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5864225" y="3270251"/>
              <a:ext cx="482600" cy="515938"/>
            </a:xfrm>
            <a:custGeom>
              <a:avLst/>
              <a:gdLst>
                <a:gd name="T0" fmla="*/ 88 w 128"/>
                <a:gd name="T1" fmla="*/ 118 h 135"/>
                <a:gd name="T2" fmla="*/ 79 w 128"/>
                <a:gd name="T3" fmla="*/ 124 h 135"/>
                <a:gd name="T4" fmla="*/ 70 w 128"/>
                <a:gd name="T5" fmla="*/ 130 h 135"/>
                <a:gd name="T6" fmla="*/ 57 w 128"/>
                <a:gd name="T7" fmla="*/ 134 h 135"/>
                <a:gd name="T8" fmla="*/ 43 w 128"/>
                <a:gd name="T9" fmla="*/ 135 h 135"/>
                <a:gd name="T10" fmla="*/ 13 w 128"/>
                <a:gd name="T11" fmla="*/ 124 h 135"/>
                <a:gd name="T12" fmla="*/ 0 w 128"/>
                <a:gd name="T13" fmla="*/ 95 h 135"/>
                <a:gd name="T14" fmla="*/ 6 w 128"/>
                <a:gd name="T15" fmla="*/ 72 h 135"/>
                <a:gd name="T16" fmla="*/ 24 w 128"/>
                <a:gd name="T17" fmla="*/ 58 h 135"/>
                <a:gd name="T18" fmla="*/ 53 w 128"/>
                <a:gd name="T19" fmla="*/ 51 h 135"/>
                <a:gd name="T20" fmla="*/ 88 w 128"/>
                <a:gd name="T21" fmla="*/ 47 h 135"/>
                <a:gd name="T22" fmla="*/ 88 w 128"/>
                <a:gd name="T23" fmla="*/ 47 h 135"/>
                <a:gd name="T24" fmla="*/ 79 w 128"/>
                <a:gd name="T25" fmla="*/ 32 h 135"/>
                <a:gd name="T26" fmla="*/ 53 w 128"/>
                <a:gd name="T27" fmla="*/ 28 h 135"/>
                <a:gd name="T28" fmla="*/ 32 w 128"/>
                <a:gd name="T29" fmla="*/ 32 h 135"/>
                <a:gd name="T30" fmla="*/ 15 w 128"/>
                <a:gd name="T31" fmla="*/ 37 h 135"/>
                <a:gd name="T32" fmla="*/ 11 w 128"/>
                <a:gd name="T33" fmla="*/ 37 h 135"/>
                <a:gd name="T34" fmla="*/ 11 w 128"/>
                <a:gd name="T35" fmla="*/ 6 h 135"/>
                <a:gd name="T36" fmla="*/ 33 w 128"/>
                <a:gd name="T37" fmla="*/ 2 h 135"/>
                <a:gd name="T38" fmla="*/ 62 w 128"/>
                <a:gd name="T39" fmla="*/ 0 h 135"/>
                <a:gd name="T40" fmla="*/ 113 w 128"/>
                <a:gd name="T41" fmla="*/ 11 h 135"/>
                <a:gd name="T42" fmla="*/ 128 w 128"/>
                <a:gd name="T43" fmla="*/ 44 h 135"/>
                <a:gd name="T44" fmla="*/ 128 w 128"/>
                <a:gd name="T45" fmla="*/ 135 h 135"/>
                <a:gd name="T46" fmla="*/ 88 w 128"/>
                <a:gd name="T47" fmla="*/ 135 h 135"/>
                <a:gd name="T48" fmla="*/ 88 w 128"/>
                <a:gd name="T49" fmla="*/ 118 h 135"/>
                <a:gd name="T50" fmla="*/ 88 w 128"/>
                <a:gd name="T51" fmla="*/ 98 h 135"/>
                <a:gd name="T52" fmla="*/ 88 w 128"/>
                <a:gd name="T53" fmla="*/ 71 h 135"/>
                <a:gd name="T54" fmla="*/ 69 w 128"/>
                <a:gd name="T55" fmla="*/ 73 h 135"/>
                <a:gd name="T56" fmla="*/ 55 w 128"/>
                <a:gd name="T57" fmla="*/ 76 h 135"/>
                <a:gd name="T58" fmla="*/ 45 w 128"/>
                <a:gd name="T59" fmla="*/ 82 h 135"/>
                <a:gd name="T60" fmla="*/ 42 w 128"/>
                <a:gd name="T61" fmla="*/ 92 h 135"/>
                <a:gd name="T62" fmla="*/ 43 w 128"/>
                <a:gd name="T63" fmla="*/ 98 h 135"/>
                <a:gd name="T64" fmla="*/ 46 w 128"/>
                <a:gd name="T65" fmla="*/ 103 h 135"/>
                <a:gd name="T66" fmla="*/ 52 w 128"/>
                <a:gd name="T67" fmla="*/ 106 h 135"/>
                <a:gd name="T68" fmla="*/ 64 w 128"/>
                <a:gd name="T69" fmla="*/ 107 h 135"/>
                <a:gd name="T70" fmla="*/ 76 w 128"/>
                <a:gd name="T71" fmla="*/ 105 h 135"/>
                <a:gd name="T72" fmla="*/ 88 w 128"/>
                <a:gd name="T73" fmla="*/ 9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5">
                  <a:moveTo>
                    <a:pt x="88" y="118"/>
                  </a:moveTo>
                  <a:cubicBezTo>
                    <a:pt x="85" y="120"/>
                    <a:pt x="83" y="122"/>
                    <a:pt x="79" y="124"/>
                  </a:cubicBezTo>
                  <a:cubicBezTo>
                    <a:pt x="76" y="127"/>
                    <a:pt x="73" y="128"/>
                    <a:pt x="70" y="130"/>
                  </a:cubicBezTo>
                  <a:cubicBezTo>
                    <a:pt x="66" y="132"/>
                    <a:pt x="62" y="133"/>
                    <a:pt x="57" y="134"/>
                  </a:cubicBezTo>
                  <a:cubicBezTo>
                    <a:pt x="53" y="135"/>
                    <a:pt x="48" y="135"/>
                    <a:pt x="43" y="135"/>
                  </a:cubicBezTo>
                  <a:cubicBezTo>
                    <a:pt x="31" y="135"/>
                    <a:pt x="21" y="131"/>
                    <a:pt x="13" y="124"/>
                  </a:cubicBezTo>
                  <a:cubicBezTo>
                    <a:pt x="4" y="116"/>
                    <a:pt x="0" y="107"/>
                    <a:pt x="0" y="95"/>
                  </a:cubicBezTo>
                  <a:cubicBezTo>
                    <a:pt x="0" y="86"/>
                    <a:pt x="2" y="78"/>
                    <a:pt x="6" y="72"/>
                  </a:cubicBezTo>
                  <a:cubicBezTo>
                    <a:pt x="11" y="66"/>
                    <a:pt x="17" y="61"/>
                    <a:pt x="24" y="58"/>
                  </a:cubicBezTo>
                  <a:cubicBezTo>
                    <a:pt x="32" y="54"/>
                    <a:pt x="41" y="52"/>
                    <a:pt x="53" y="51"/>
                  </a:cubicBezTo>
                  <a:cubicBezTo>
                    <a:pt x="64" y="49"/>
                    <a:pt x="76" y="48"/>
                    <a:pt x="88" y="47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8" y="40"/>
                    <a:pt x="85" y="35"/>
                    <a:pt x="79" y="32"/>
                  </a:cubicBezTo>
                  <a:cubicBezTo>
                    <a:pt x="73" y="29"/>
                    <a:pt x="65" y="28"/>
                    <a:pt x="53" y="28"/>
                  </a:cubicBezTo>
                  <a:cubicBezTo>
                    <a:pt x="47" y="28"/>
                    <a:pt x="39" y="29"/>
                    <a:pt x="32" y="32"/>
                  </a:cubicBezTo>
                  <a:cubicBezTo>
                    <a:pt x="24" y="34"/>
                    <a:pt x="19" y="36"/>
                    <a:pt x="15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5"/>
                    <a:pt x="23" y="4"/>
                    <a:pt x="33" y="2"/>
                  </a:cubicBezTo>
                  <a:cubicBezTo>
                    <a:pt x="42" y="0"/>
                    <a:pt x="52" y="0"/>
                    <a:pt x="62" y="0"/>
                  </a:cubicBezTo>
                  <a:cubicBezTo>
                    <a:pt x="85" y="0"/>
                    <a:pt x="102" y="3"/>
                    <a:pt x="113" y="11"/>
                  </a:cubicBezTo>
                  <a:cubicBezTo>
                    <a:pt x="123" y="18"/>
                    <a:pt x="128" y="29"/>
                    <a:pt x="128" y="44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88" y="135"/>
                    <a:pt x="88" y="135"/>
                    <a:pt x="88" y="135"/>
                  </a:cubicBezTo>
                  <a:lnTo>
                    <a:pt x="88" y="118"/>
                  </a:lnTo>
                  <a:close/>
                  <a:moveTo>
                    <a:pt x="88" y="98"/>
                  </a:moveTo>
                  <a:cubicBezTo>
                    <a:pt x="88" y="71"/>
                    <a:pt x="88" y="71"/>
                    <a:pt x="88" y="71"/>
                  </a:cubicBezTo>
                  <a:cubicBezTo>
                    <a:pt x="82" y="72"/>
                    <a:pt x="76" y="73"/>
                    <a:pt x="69" y="73"/>
                  </a:cubicBezTo>
                  <a:cubicBezTo>
                    <a:pt x="63" y="74"/>
                    <a:pt x="58" y="75"/>
                    <a:pt x="55" y="76"/>
                  </a:cubicBezTo>
                  <a:cubicBezTo>
                    <a:pt x="51" y="77"/>
                    <a:pt x="47" y="79"/>
                    <a:pt x="45" y="82"/>
                  </a:cubicBezTo>
                  <a:cubicBezTo>
                    <a:pt x="43" y="84"/>
                    <a:pt x="42" y="88"/>
                    <a:pt x="42" y="92"/>
                  </a:cubicBezTo>
                  <a:cubicBezTo>
                    <a:pt x="42" y="94"/>
                    <a:pt x="42" y="96"/>
                    <a:pt x="43" y="98"/>
                  </a:cubicBezTo>
                  <a:cubicBezTo>
                    <a:pt x="43" y="100"/>
                    <a:pt x="44" y="101"/>
                    <a:pt x="46" y="103"/>
                  </a:cubicBezTo>
                  <a:cubicBezTo>
                    <a:pt x="48" y="104"/>
                    <a:pt x="50" y="105"/>
                    <a:pt x="52" y="106"/>
                  </a:cubicBezTo>
                  <a:cubicBezTo>
                    <a:pt x="55" y="107"/>
                    <a:pt x="59" y="107"/>
                    <a:pt x="64" y="107"/>
                  </a:cubicBezTo>
                  <a:cubicBezTo>
                    <a:pt x="68" y="107"/>
                    <a:pt x="72" y="106"/>
                    <a:pt x="76" y="105"/>
                  </a:cubicBezTo>
                  <a:cubicBezTo>
                    <a:pt x="81" y="103"/>
                    <a:pt x="84" y="101"/>
                    <a:pt x="88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1" name="Freeform 37"/>
            <p:cNvSpPr>
              <a:spLocks noEditPoints="1"/>
            </p:cNvSpPr>
            <p:nvPr/>
          </p:nvSpPr>
          <p:spPr bwMode="auto">
            <a:xfrm>
              <a:off x="6346825" y="3109913"/>
              <a:ext cx="282575" cy="279400"/>
            </a:xfrm>
            <a:custGeom>
              <a:avLst/>
              <a:gdLst>
                <a:gd name="T0" fmla="*/ 51 w 75"/>
                <a:gd name="T1" fmla="*/ 64 h 73"/>
                <a:gd name="T2" fmla="*/ 46 w 75"/>
                <a:gd name="T3" fmla="*/ 67 h 73"/>
                <a:gd name="T4" fmla="*/ 41 w 75"/>
                <a:gd name="T5" fmla="*/ 71 h 73"/>
                <a:gd name="T6" fmla="*/ 34 w 75"/>
                <a:gd name="T7" fmla="*/ 73 h 73"/>
                <a:gd name="T8" fmla="*/ 25 w 75"/>
                <a:gd name="T9" fmla="*/ 73 h 73"/>
                <a:gd name="T10" fmla="*/ 7 w 75"/>
                <a:gd name="T11" fmla="*/ 67 h 73"/>
                <a:gd name="T12" fmla="*/ 0 w 75"/>
                <a:gd name="T13" fmla="*/ 52 h 73"/>
                <a:gd name="T14" fmla="*/ 4 w 75"/>
                <a:gd name="T15" fmla="*/ 39 h 73"/>
                <a:gd name="T16" fmla="*/ 14 w 75"/>
                <a:gd name="T17" fmla="*/ 31 h 73"/>
                <a:gd name="T18" fmla="*/ 31 w 75"/>
                <a:gd name="T19" fmla="*/ 27 h 73"/>
                <a:gd name="T20" fmla="*/ 51 w 75"/>
                <a:gd name="T21" fmla="*/ 26 h 73"/>
                <a:gd name="T22" fmla="*/ 51 w 75"/>
                <a:gd name="T23" fmla="*/ 25 h 73"/>
                <a:gd name="T24" fmla="*/ 46 w 75"/>
                <a:gd name="T25" fmla="*/ 17 h 73"/>
                <a:gd name="T26" fmla="*/ 31 w 75"/>
                <a:gd name="T27" fmla="*/ 15 h 73"/>
                <a:gd name="T28" fmla="*/ 19 w 75"/>
                <a:gd name="T29" fmla="*/ 17 h 73"/>
                <a:gd name="T30" fmla="*/ 9 w 75"/>
                <a:gd name="T31" fmla="*/ 20 h 73"/>
                <a:gd name="T32" fmla="*/ 7 w 75"/>
                <a:gd name="T33" fmla="*/ 20 h 73"/>
                <a:gd name="T34" fmla="*/ 7 w 75"/>
                <a:gd name="T35" fmla="*/ 3 h 73"/>
                <a:gd name="T36" fmla="*/ 19 w 75"/>
                <a:gd name="T37" fmla="*/ 1 h 73"/>
                <a:gd name="T38" fmla="*/ 36 w 75"/>
                <a:gd name="T39" fmla="*/ 0 h 73"/>
                <a:gd name="T40" fmla="*/ 66 w 75"/>
                <a:gd name="T41" fmla="*/ 6 h 73"/>
                <a:gd name="T42" fmla="*/ 75 w 75"/>
                <a:gd name="T43" fmla="*/ 24 h 73"/>
                <a:gd name="T44" fmla="*/ 75 w 75"/>
                <a:gd name="T45" fmla="*/ 73 h 73"/>
                <a:gd name="T46" fmla="*/ 51 w 75"/>
                <a:gd name="T47" fmla="*/ 73 h 73"/>
                <a:gd name="T48" fmla="*/ 51 w 75"/>
                <a:gd name="T49" fmla="*/ 64 h 73"/>
                <a:gd name="T50" fmla="*/ 51 w 75"/>
                <a:gd name="T51" fmla="*/ 53 h 73"/>
                <a:gd name="T52" fmla="*/ 51 w 75"/>
                <a:gd name="T53" fmla="*/ 39 h 73"/>
                <a:gd name="T54" fmla="*/ 41 w 75"/>
                <a:gd name="T55" fmla="*/ 40 h 73"/>
                <a:gd name="T56" fmla="*/ 32 w 75"/>
                <a:gd name="T57" fmla="*/ 41 h 73"/>
                <a:gd name="T58" fmla="*/ 27 w 75"/>
                <a:gd name="T59" fmla="*/ 44 h 73"/>
                <a:gd name="T60" fmla="*/ 25 w 75"/>
                <a:gd name="T61" fmla="*/ 50 h 73"/>
                <a:gd name="T62" fmla="*/ 25 w 75"/>
                <a:gd name="T63" fmla="*/ 53 h 73"/>
                <a:gd name="T64" fmla="*/ 27 w 75"/>
                <a:gd name="T65" fmla="*/ 56 h 73"/>
                <a:gd name="T66" fmla="*/ 31 w 75"/>
                <a:gd name="T67" fmla="*/ 58 h 73"/>
                <a:gd name="T68" fmla="*/ 37 w 75"/>
                <a:gd name="T69" fmla="*/ 58 h 73"/>
                <a:gd name="T70" fmla="*/ 45 w 75"/>
                <a:gd name="T71" fmla="*/ 57 h 73"/>
                <a:gd name="T72" fmla="*/ 51 w 75"/>
                <a:gd name="T73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" h="73">
                  <a:moveTo>
                    <a:pt x="51" y="64"/>
                  </a:moveTo>
                  <a:cubicBezTo>
                    <a:pt x="50" y="65"/>
                    <a:pt x="48" y="66"/>
                    <a:pt x="46" y="67"/>
                  </a:cubicBezTo>
                  <a:cubicBezTo>
                    <a:pt x="44" y="69"/>
                    <a:pt x="43" y="70"/>
                    <a:pt x="41" y="71"/>
                  </a:cubicBezTo>
                  <a:cubicBezTo>
                    <a:pt x="39" y="72"/>
                    <a:pt x="36" y="72"/>
                    <a:pt x="34" y="73"/>
                  </a:cubicBezTo>
                  <a:cubicBezTo>
                    <a:pt x="31" y="73"/>
                    <a:pt x="28" y="73"/>
                    <a:pt x="25" y="73"/>
                  </a:cubicBezTo>
                  <a:cubicBezTo>
                    <a:pt x="18" y="73"/>
                    <a:pt x="12" y="71"/>
                    <a:pt x="7" y="67"/>
                  </a:cubicBezTo>
                  <a:cubicBezTo>
                    <a:pt x="3" y="63"/>
                    <a:pt x="0" y="58"/>
                    <a:pt x="0" y="52"/>
                  </a:cubicBezTo>
                  <a:cubicBezTo>
                    <a:pt x="0" y="46"/>
                    <a:pt x="1" y="42"/>
                    <a:pt x="4" y="39"/>
                  </a:cubicBezTo>
                  <a:cubicBezTo>
                    <a:pt x="6" y="36"/>
                    <a:pt x="10" y="33"/>
                    <a:pt x="14" y="31"/>
                  </a:cubicBezTo>
                  <a:cubicBezTo>
                    <a:pt x="19" y="30"/>
                    <a:pt x="24" y="28"/>
                    <a:pt x="31" y="27"/>
                  </a:cubicBezTo>
                  <a:cubicBezTo>
                    <a:pt x="37" y="27"/>
                    <a:pt x="44" y="26"/>
                    <a:pt x="51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1"/>
                    <a:pt x="50" y="19"/>
                    <a:pt x="46" y="17"/>
                  </a:cubicBezTo>
                  <a:cubicBezTo>
                    <a:pt x="43" y="16"/>
                    <a:pt x="38" y="15"/>
                    <a:pt x="31" y="15"/>
                  </a:cubicBezTo>
                  <a:cubicBezTo>
                    <a:pt x="27" y="15"/>
                    <a:pt x="23" y="16"/>
                    <a:pt x="19" y="17"/>
                  </a:cubicBezTo>
                  <a:cubicBezTo>
                    <a:pt x="14" y="18"/>
                    <a:pt x="11" y="19"/>
                    <a:pt x="9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3"/>
                    <a:pt x="13" y="2"/>
                    <a:pt x="19" y="1"/>
                  </a:cubicBezTo>
                  <a:cubicBezTo>
                    <a:pt x="25" y="0"/>
                    <a:pt x="31" y="0"/>
                    <a:pt x="36" y="0"/>
                  </a:cubicBezTo>
                  <a:cubicBezTo>
                    <a:pt x="50" y="0"/>
                    <a:pt x="60" y="2"/>
                    <a:pt x="66" y="6"/>
                  </a:cubicBezTo>
                  <a:cubicBezTo>
                    <a:pt x="72" y="10"/>
                    <a:pt x="75" y="16"/>
                    <a:pt x="75" y="24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51" y="73"/>
                    <a:pt x="51" y="73"/>
                    <a:pt x="51" y="73"/>
                  </a:cubicBezTo>
                  <a:lnTo>
                    <a:pt x="51" y="64"/>
                  </a:lnTo>
                  <a:close/>
                  <a:moveTo>
                    <a:pt x="51" y="53"/>
                  </a:moveTo>
                  <a:cubicBezTo>
                    <a:pt x="51" y="39"/>
                    <a:pt x="51" y="39"/>
                    <a:pt x="51" y="39"/>
                  </a:cubicBezTo>
                  <a:cubicBezTo>
                    <a:pt x="48" y="39"/>
                    <a:pt x="44" y="39"/>
                    <a:pt x="41" y="40"/>
                  </a:cubicBezTo>
                  <a:cubicBezTo>
                    <a:pt x="37" y="40"/>
                    <a:pt x="34" y="41"/>
                    <a:pt x="32" y="41"/>
                  </a:cubicBezTo>
                  <a:cubicBezTo>
                    <a:pt x="30" y="42"/>
                    <a:pt x="28" y="43"/>
                    <a:pt x="27" y="44"/>
                  </a:cubicBezTo>
                  <a:cubicBezTo>
                    <a:pt x="25" y="46"/>
                    <a:pt x="25" y="48"/>
                    <a:pt x="25" y="50"/>
                  </a:cubicBezTo>
                  <a:cubicBezTo>
                    <a:pt x="25" y="51"/>
                    <a:pt x="25" y="52"/>
                    <a:pt x="25" y="53"/>
                  </a:cubicBezTo>
                  <a:cubicBezTo>
                    <a:pt x="25" y="54"/>
                    <a:pt x="26" y="55"/>
                    <a:pt x="27" y="56"/>
                  </a:cubicBezTo>
                  <a:cubicBezTo>
                    <a:pt x="28" y="57"/>
                    <a:pt x="29" y="57"/>
                    <a:pt x="31" y="58"/>
                  </a:cubicBezTo>
                  <a:cubicBezTo>
                    <a:pt x="32" y="58"/>
                    <a:pt x="34" y="58"/>
                    <a:pt x="37" y="58"/>
                  </a:cubicBezTo>
                  <a:cubicBezTo>
                    <a:pt x="40" y="58"/>
                    <a:pt x="42" y="58"/>
                    <a:pt x="45" y="57"/>
                  </a:cubicBezTo>
                  <a:cubicBezTo>
                    <a:pt x="47" y="56"/>
                    <a:pt x="49" y="55"/>
                    <a:pt x="51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2" name="Freeform 38"/>
            <p:cNvSpPr>
              <a:spLocks/>
            </p:cNvSpPr>
            <p:nvPr/>
          </p:nvSpPr>
          <p:spPr bwMode="auto">
            <a:xfrm>
              <a:off x="6659563" y="3071813"/>
              <a:ext cx="211138" cy="317500"/>
            </a:xfrm>
            <a:custGeom>
              <a:avLst/>
              <a:gdLst>
                <a:gd name="T0" fmla="*/ 56 w 56"/>
                <a:gd name="T1" fmla="*/ 82 h 83"/>
                <a:gd name="T2" fmla="*/ 48 w 56"/>
                <a:gd name="T3" fmla="*/ 83 h 83"/>
                <a:gd name="T4" fmla="*/ 37 w 56"/>
                <a:gd name="T5" fmla="*/ 83 h 83"/>
                <a:gd name="T6" fmla="*/ 16 w 56"/>
                <a:gd name="T7" fmla="*/ 78 h 83"/>
                <a:gd name="T8" fmla="*/ 10 w 56"/>
                <a:gd name="T9" fmla="*/ 61 h 83"/>
                <a:gd name="T10" fmla="*/ 10 w 56"/>
                <a:gd name="T11" fmla="*/ 29 h 83"/>
                <a:gd name="T12" fmla="*/ 0 w 56"/>
                <a:gd name="T13" fmla="*/ 29 h 83"/>
                <a:gd name="T14" fmla="*/ 0 w 56"/>
                <a:gd name="T15" fmla="*/ 14 h 83"/>
                <a:gd name="T16" fmla="*/ 10 w 56"/>
                <a:gd name="T17" fmla="*/ 14 h 83"/>
                <a:gd name="T18" fmla="*/ 10 w 56"/>
                <a:gd name="T19" fmla="*/ 0 h 83"/>
                <a:gd name="T20" fmla="*/ 34 w 56"/>
                <a:gd name="T21" fmla="*/ 0 h 83"/>
                <a:gd name="T22" fmla="*/ 34 w 56"/>
                <a:gd name="T23" fmla="*/ 14 h 83"/>
                <a:gd name="T24" fmla="*/ 56 w 56"/>
                <a:gd name="T25" fmla="*/ 14 h 83"/>
                <a:gd name="T26" fmla="*/ 56 w 56"/>
                <a:gd name="T27" fmla="*/ 29 h 83"/>
                <a:gd name="T28" fmla="*/ 34 w 56"/>
                <a:gd name="T29" fmla="*/ 29 h 83"/>
                <a:gd name="T30" fmla="*/ 34 w 56"/>
                <a:gd name="T31" fmla="*/ 53 h 83"/>
                <a:gd name="T32" fmla="*/ 34 w 56"/>
                <a:gd name="T33" fmla="*/ 59 h 83"/>
                <a:gd name="T34" fmla="*/ 35 w 56"/>
                <a:gd name="T35" fmla="*/ 64 h 83"/>
                <a:gd name="T36" fmla="*/ 38 w 56"/>
                <a:gd name="T37" fmla="*/ 67 h 83"/>
                <a:gd name="T38" fmla="*/ 45 w 56"/>
                <a:gd name="T39" fmla="*/ 69 h 83"/>
                <a:gd name="T40" fmla="*/ 50 w 56"/>
                <a:gd name="T41" fmla="*/ 68 h 83"/>
                <a:gd name="T42" fmla="*/ 54 w 56"/>
                <a:gd name="T43" fmla="*/ 67 h 83"/>
                <a:gd name="T44" fmla="*/ 56 w 56"/>
                <a:gd name="T45" fmla="*/ 67 h 83"/>
                <a:gd name="T46" fmla="*/ 56 w 56"/>
                <a:gd name="T47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83">
                  <a:moveTo>
                    <a:pt x="56" y="82"/>
                  </a:moveTo>
                  <a:cubicBezTo>
                    <a:pt x="53" y="82"/>
                    <a:pt x="51" y="83"/>
                    <a:pt x="48" y="83"/>
                  </a:cubicBezTo>
                  <a:cubicBezTo>
                    <a:pt x="45" y="83"/>
                    <a:pt x="41" y="83"/>
                    <a:pt x="37" y="83"/>
                  </a:cubicBezTo>
                  <a:cubicBezTo>
                    <a:pt x="28" y="83"/>
                    <a:pt x="21" y="82"/>
                    <a:pt x="16" y="78"/>
                  </a:cubicBezTo>
                  <a:cubicBezTo>
                    <a:pt x="12" y="75"/>
                    <a:pt x="10" y="69"/>
                    <a:pt x="10" y="61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5"/>
                    <a:pt x="34" y="57"/>
                    <a:pt x="34" y="59"/>
                  </a:cubicBezTo>
                  <a:cubicBezTo>
                    <a:pt x="34" y="61"/>
                    <a:pt x="34" y="63"/>
                    <a:pt x="35" y="64"/>
                  </a:cubicBezTo>
                  <a:cubicBezTo>
                    <a:pt x="35" y="65"/>
                    <a:pt x="36" y="67"/>
                    <a:pt x="38" y="67"/>
                  </a:cubicBezTo>
                  <a:cubicBezTo>
                    <a:pt x="40" y="68"/>
                    <a:pt x="42" y="69"/>
                    <a:pt x="45" y="69"/>
                  </a:cubicBezTo>
                  <a:cubicBezTo>
                    <a:pt x="46" y="69"/>
                    <a:pt x="48" y="68"/>
                    <a:pt x="50" y="68"/>
                  </a:cubicBezTo>
                  <a:cubicBezTo>
                    <a:pt x="52" y="67"/>
                    <a:pt x="53" y="67"/>
                    <a:pt x="54" y="67"/>
                  </a:cubicBezTo>
                  <a:cubicBezTo>
                    <a:pt x="56" y="67"/>
                    <a:pt x="56" y="67"/>
                    <a:pt x="56" y="67"/>
                  </a:cubicBezTo>
                  <a:lnTo>
                    <a:pt x="5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3" name="Freeform 39"/>
            <p:cNvSpPr>
              <a:spLocks/>
            </p:cNvSpPr>
            <p:nvPr/>
          </p:nvSpPr>
          <p:spPr bwMode="auto">
            <a:xfrm>
              <a:off x="6908800" y="3109913"/>
              <a:ext cx="263525" cy="279400"/>
            </a:xfrm>
            <a:custGeom>
              <a:avLst/>
              <a:gdLst>
                <a:gd name="T0" fmla="*/ 70 w 70"/>
                <a:gd name="T1" fmla="*/ 49 h 73"/>
                <a:gd name="T2" fmla="*/ 60 w 70"/>
                <a:gd name="T3" fmla="*/ 67 h 73"/>
                <a:gd name="T4" fmla="*/ 31 w 70"/>
                <a:gd name="T5" fmla="*/ 73 h 73"/>
                <a:gd name="T6" fmla="*/ 13 w 70"/>
                <a:gd name="T7" fmla="*/ 72 h 73"/>
                <a:gd name="T8" fmla="*/ 0 w 70"/>
                <a:gd name="T9" fmla="*/ 68 h 73"/>
                <a:gd name="T10" fmla="*/ 0 w 70"/>
                <a:gd name="T11" fmla="*/ 49 h 73"/>
                <a:gd name="T12" fmla="*/ 2 w 70"/>
                <a:gd name="T13" fmla="*/ 49 h 73"/>
                <a:gd name="T14" fmla="*/ 6 w 70"/>
                <a:gd name="T15" fmla="*/ 52 h 73"/>
                <a:gd name="T16" fmla="*/ 13 w 70"/>
                <a:gd name="T17" fmla="*/ 55 h 73"/>
                <a:gd name="T18" fmla="*/ 22 w 70"/>
                <a:gd name="T19" fmla="*/ 58 h 73"/>
                <a:gd name="T20" fmla="*/ 32 w 70"/>
                <a:gd name="T21" fmla="*/ 59 h 73"/>
                <a:gd name="T22" fmla="*/ 42 w 70"/>
                <a:gd name="T23" fmla="*/ 57 h 73"/>
                <a:gd name="T24" fmla="*/ 46 w 70"/>
                <a:gd name="T25" fmla="*/ 53 h 73"/>
                <a:gd name="T26" fmla="*/ 44 w 70"/>
                <a:gd name="T27" fmla="*/ 49 h 73"/>
                <a:gd name="T28" fmla="*/ 36 w 70"/>
                <a:gd name="T29" fmla="*/ 47 h 73"/>
                <a:gd name="T30" fmla="*/ 29 w 70"/>
                <a:gd name="T31" fmla="*/ 46 h 73"/>
                <a:gd name="T32" fmla="*/ 20 w 70"/>
                <a:gd name="T33" fmla="*/ 44 h 73"/>
                <a:gd name="T34" fmla="*/ 5 w 70"/>
                <a:gd name="T35" fmla="*/ 36 h 73"/>
                <a:gd name="T36" fmla="*/ 0 w 70"/>
                <a:gd name="T37" fmla="*/ 23 h 73"/>
                <a:gd name="T38" fmla="*/ 11 w 70"/>
                <a:gd name="T39" fmla="*/ 6 h 73"/>
                <a:gd name="T40" fmla="*/ 39 w 70"/>
                <a:gd name="T41" fmla="*/ 0 h 73"/>
                <a:gd name="T42" fmla="*/ 55 w 70"/>
                <a:gd name="T43" fmla="*/ 1 h 73"/>
                <a:gd name="T44" fmla="*/ 67 w 70"/>
                <a:gd name="T45" fmla="*/ 5 h 73"/>
                <a:gd name="T46" fmla="*/ 67 w 70"/>
                <a:gd name="T47" fmla="*/ 22 h 73"/>
                <a:gd name="T48" fmla="*/ 65 w 70"/>
                <a:gd name="T49" fmla="*/ 22 h 73"/>
                <a:gd name="T50" fmla="*/ 53 w 70"/>
                <a:gd name="T51" fmla="*/ 17 h 73"/>
                <a:gd name="T52" fmla="*/ 39 w 70"/>
                <a:gd name="T53" fmla="*/ 15 h 73"/>
                <a:gd name="T54" fmla="*/ 29 w 70"/>
                <a:gd name="T55" fmla="*/ 16 h 73"/>
                <a:gd name="T56" fmla="*/ 25 w 70"/>
                <a:gd name="T57" fmla="*/ 20 h 73"/>
                <a:gd name="T58" fmla="*/ 27 w 70"/>
                <a:gd name="T59" fmla="*/ 24 h 73"/>
                <a:gd name="T60" fmla="*/ 35 w 70"/>
                <a:gd name="T61" fmla="*/ 27 h 73"/>
                <a:gd name="T62" fmla="*/ 43 w 70"/>
                <a:gd name="T63" fmla="*/ 28 h 73"/>
                <a:gd name="T64" fmla="*/ 52 w 70"/>
                <a:gd name="T65" fmla="*/ 30 h 73"/>
                <a:gd name="T66" fmla="*/ 66 w 70"/>
                <a:gd name="T67" fmla="*/ 37 h 73"/>
                <a:gd name="T68" fmla="*/ 70 w 70"/>
                <a:gd name="T69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73">
                  <a:moveTo>
                    <a:pt x="70" y="49"/>
                  </a:moveTo>
                  <a:cubicBezTo>
                    <a:pt x="70" y="57"/>
                    <a:pt x="67" y="62"/>
                    <a:pt x="60" y="67"/>
                  </a:cubicBezTo>
                  <a:cubicBezTo>
                    <a:pt x="53" y="71"/>
                    <a:pt x="43" y="73"/>
                    <a:pt x="31" y="73"/>
                  </a:cubicBezTo>
                  <a:cubicBezTo>
                    <a:pt x="25" y="73"/>
                    <a:pt x="19" y="73"/>
                    <a:pt x="13" y="72"/>
                  </a:cubicBezTo>
                  <a:cubicBezTo>
                    <a:pt x="8" y="71"/>
                    <a:pt x="3" y="69"/>
                    <a:pt x="0" y="6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50"/>
                    <a:pt x="5" y="51"/>
                    <a:pt x="6" y="52"/>
                  </a:cubicBezTo>
                  <a:cubicBezTo>
                    <a:pt x="8" y="53"/>
                    <a:pt x="10" y="54"/>
                    <a:pt x="13" y="55"/>
                  </a:cubicBezTo>
                  <a:cubicBezTo>
                    <a:pt x="16" y="56"/>
                    <a:pt x="18" y="57"/>
                    <a:pt x="22" y="58"/>
                  </a:cubicBezTo>
                  <a:cubicBezTo>
                    <a:pt x="25" y="58"/>
                    <a:pt x="28" y="59"/>
                    <a:pt x="32" y="59"/>
                  </a:cubicBezTo>
                  <a:cubicBezTo>
                    <a:pt x="36" y="59"/>
                    <a:pt x="40" y="58"/>
                    <a:pt x="42" y="57"/>
                  </a:cubicBezTo>
                  <a:cubicBezTo>
                    <a:pt x="44" y="56"/>
                    <a:pt x="46" y="55"/>
                    <a:pt x="46" y="53"/>
                  </a:cubicBezTo>
                  <a:cubicBezTo>
                    <a:pt x="46" y="51"/>
                    <a:pt x="45" y="50"/>
                    <a:pt x="44" y="49"/>
                  </a:cubicBezTo>
                  <a:cubicBezTo>
                    <a:pt x="42" y="48"/>
                    <a:pt x="40" y="48"/>
                    <a:pt x="36" y="47"/>
                  </a:cubicBezTo>
                  <a:cubicBezTo>
                    <a:pt x="34" y="46"/>
                    <a:pt x="32" y="46"/>
                    <a:pt x="29" y="46"/>
                  </a:cubicBezTo>
                  <a:cubicBezTo>
                    <a:pt x="26" y="45"/>
                    <a:pt x="23" y="45"/>
                    <a:pt x="20" y="44"/>
                  </a:cubicBezTo>
                  <a:cubicBezTo>
                    <a:pt x="14" y="42"/>
                    <a:pt x="9" y="40"/>
                    <a:pt x="5" y="36"/>
                  </a:cubicBezTo>
                  <a:cubicBezTo>
                    <a:pt x="2" y="33"/>
                    <a:pt x="0" y="28"/>
                    <a:pt x="0" y="23"/>
                  </a:cubicBezTo>
                  <a:cubicBezTo>
                    <a:pt x="0" y="16"/>
                    <a:pt x="4" y="11"/>
                    <a:pt x="11" y="6"/>
                  </a:cubicBezTo>
                  <a:cubicBezTo>
                    <a:pt x="17" y="2"/>
                    <a:pt x="27" y="0"/>
                    <a:pt x="39" y="0"/>
                  </a:cubicBezTo>
                  <a:cubicBezTo>
                    <a:pt x="44" y="0"/>
                    <a:pt x="50" y="0"/>
                    <a:pt x="55" y="1"/>
                  </a:cubicBezTo>
                  <a:cubicBezTo>
                    <a:pt x="60" y="2"/>
                    <a:pt x="64" y="4"/>
                    <a:pt x="67" y="5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1" y="20"/>
                    <a:pt x="57" y="18"/>
                    <a:pt x="53" y="17"/>
                  </a:cubicBezTo>
                  <a:cubicBezTo>
                    <a:pt x="48" y="15"/>
                    <a:pt x="43" y="15"/>
                    <a:pt x="39" y="15"/>
                  </a:cubicBezTo>
                  <a:cubicBezTo>
                    <a:pt x="35" y="15"/>
                    <a:pt x="32" y="15"/>
                    <a:pt x="29" y="16"/>
                  </a:cubicBezTo>
                  <a:cubicBezTo>
                    <a:pt x="26" y="17"/>
                    <a:pt x="25" y="19"/>
                    <a:pt x="25" y="20"/>
                  </a:cubicBezTo>
                  <a:cubicBezTo>
                    <a:pt x="25" y="22"/>
                    <a:pt x="26" y="23"/>
                    <a:pt x="27" y="24"/>
                  </a:cubicBezTo>
                  <a:cubicBezTo>
                    <a:pt x="28" y="25"/>
                    <a:pt x="31" y="26"/>
                    <a:pt x="35" y="27"/>
                  </a:cubicBezTo>
                  <a:cubicBezTo>
                    <a:pt x="38" y="27"/>
                    <a:pt x="40" y="28"/>
                    <a:pt x="43" y="28"/>
                  </a:cubicBezTo>
                  <a:cubicBezTo>
                    <a:pt x="46" y="29"/>
                    <a:pt x="49" y="29"/>
                    <a:pt x="52" y="30"/>
                  </a:cubicBezTo>
                  <a:cubicBezTo>
                    <a:pt x="58" y="31"/>
                    <a:pt x="63" y="34"/>
                    <a:pt x="66" y="37"/>
                  </a:cubicBezTo>
                  <a:cubicBezTo>
                    <a:pt x="69" y="40"/>
                    <a:pt x="70" y="44"/>
                    <a:pt x="7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pic>
        <p:nvPicPr>
          <p:cNvPr id="26" name="Picture 3" descr="C:\Users\Sol\Desktop\제목 없음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2" y="6050279"/>
            <a:ext cx="6087687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직선 연결선 26"/>
          <p:cNvCxnSpPr/>
          <p:nvPr/>
        </p:nvCxnSpPr>
        <p:spPr>
          <a:xfrm>
            <a:off x="389312" y="1508420"/>
            <a:ext cx="6087687" cy="0"/>
          </a:xfrm>
          <a:prstGeom prst="line">
            <a:avLst/>
          </a:prstGeom>
          <a:solidFill>
            <a:srgbClr val="242A38"/>
          </a:solidFill>
          <a:ln w="3175">
            <a:gradFill flip="none" rotWithShape="1">
              <a:gsLst>
                <a:gs pos="0">
                  <a:schemeClr val="bg1">
                    <a:alpha val="0"/>
                  </a:schemeClr>
                </a:gs>
                <a:gs pos="25000">
                  <a:srgbClr val="B01745"/>
                </a:gs>
                <a:gs pos="50000">
                  <a:srgbClr val="247E99"/>
                </a:gs>
                <a:gs pos="100000">
                  <a:schemeClr val="bg1">
                    <a:alpha val="0"/>
                  </a:schemeClr>
                </a:gs>
                <a:gs pos="75000">
                  <a:srgbClr val="0CBBCE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780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0" y="154780"/>
            <a:ext cx="9903600" cy="500066"/>
          </a:xfrm>
          <a:prstGeom prst="rect">
            <a:avLst/>
          </a:prstGeom>
        </p:spPr>
        <p:txBody>
          <a:bodyPr lIns="270000" rIns="270000" anchor="ctr" anchorCtr="0"/>
          <a:lstStyle>
            <a:lvl1pPr marL="216694" indent="-216694" algn="l">
              <a:buFontTx/>
              <a:buNone/>
              <a:defRPr sz="1950" b="1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noProof="0" dirty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5" name="텍스트 개체 틀 8"/>
          <p:cNvSpPr>
            <a:spLocks noGrp="1"/>
          </p:cNvSpPr>
          <p:nvPr>
            <p:ph type="body" sz="quarter" idx="18"/>
          </p:nvPr>
        </p:nvSpPr>
        <p:spPr>
          <a:xfrm>
            <a:off x="0" y="1080000"/>
            <a:ext cx="9903600" cy="360362"/>
          </a:xfrm>
          <a:prstGeom prst="rect">
            <a:avLst/>
          </a:prstGeom>
        </p:spPr>
        <p:txBody>
          <a:bodyPr lIns="270000" rIns="270000" anchor="t" anchorCtr="0"/>
          <a:lstStyle>
            <a:lvl1pPr>
              <a:buFontTx/>
              <a:buNone/>
              <a:defRPr sz="975" b="0">
                <a:latin typeface="나눔고딕" pitchFamily="50" charset="-127"/>
                <a:ea typeface="나눔고딕" pitchFamily="50" charset="-127"/>
              </a:defRPr>
            </a:lvl1pPr>
            <a:lvl2pPr>
              <a:buFontTx/>
              <a:buNone/>
              <a:defRPr sz="975" b="1"/>
            </a:lvl2pPr>
            <a:lvl3pPr>
              <a:buFontTx/>
              <a:buNone/>
              <a:defRPr sz="975" b="1"/>
            </a:lvl3pPr>
            <a:lvl4pPr>
              <a:buFontTx/>
              <a:buNone/>
              <a:defRPr sz="975" b="1"/>
            </a:lvl4pPr>
            <a:lvl5pPr>
              <a:buFontTx/>
              <a:buNone/>
              <a:defRPr sz="975" b="1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9"/>
          </p:nvPr>
        </p:nvSpPr>
        <p:spPr>
          <a:xfrm>
            <a:off x="1" y="6605588"/>
            <a:ext cx="9902825" cy="2524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9C962A-5E27-476E-9E16-8CF32AF0DEB4}" type="slidenum">
              <a:rPr lang="ko-KR" altLang="en-US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1DT+2DT+G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/>
          <p:cNvSpPr>
            <a:spLocks noGrp="1"/>
          </p:cNvSpPr>
          <p:nvPr>
            <p:ph type="body" sz="quarter" idx="16"/>
          </p:nvPr>
        </p:nvSpPr>
        <p:spPr>
          <a:xfrm>
            <a:off x="0" y="1080002"/>
            <a:ext cx="9903600" cy="274585"/>
          </a:xfrm>
          <a:prstGeom prst="rect">
            <a:avLst/>
          </a:prstGeom>
        </p:spPr>
        <p:txBody>
          <a:bodyPr lIns="270000" rIns="270000" anchor="t" anchorCtr="0"/>
          <a:lstStyle>
            <a:lvl1pPr>
              <a:buFontTx/>
              <a:buNone/>
              <a:defRPr lang="ko-KR" altLang="en-US" sz="1463" b="1" kern="1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>
              <a:buFontTx/>
              <a:buNone/>
              <a:defRPr sz="975"/>
            </a:lvl2pPr>
            <a:lvl3pPr>
              <a:buFontTx/>
              <a:buNone/>
              <a:defRPr sz="975"/>
            </a:lvl3pPr>
            <a:lvl4pPr>
              <a:buFontTx/>
              <a:buNone/>
              <a:defRPr sz="975"/>
            </a:lvl4pPr>
            <a:lvl5pPr>
              <a:buFontTx/>
              <a:buNone/>
              <a:defRPr sz="975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0" y="154800"/>
            <a:ext cx="9903600" cy="500066"/>
          </a:xfrm>
          <a:prstGeom prst="rect">
            <a:avLst/>
          </a:prstGeom>
        </p:spPr>
        <p:txBody>
          <a:bodyPr lIns="270000" rIns="270000" anchor="ctr" anchorCtr="0"/>
          <a:lstStyle>
            <a:lvl1pPr marL="216694" indent="-216694" algn="l">
              <a:buFontTx/>
              <a:buNone/>
              <a:defRPr lang="ko-KR" altLang="en-US" sz="1950" b="1" kern="1200" noProof="0" dirty="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</a:lstStyle>
          <a:p>
            <a:pPr lvl="0"/>
            <a:r>
              <a:rPr lang="ko-KR" altLang="en-US" noProof="0" dirty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10" name="텍스트 개체 틀 18"/>
          <p:cNvSpPr>
            <a:spLocks noGrp="1"/>
          </p:cNvSpPr>
          <p:nvPr>
            <p:ph type="body" sz="quarter" idx="15"/>
          </p:nvPr>
        </p:nvSpPr>
        <p:spPr>
          <a:xfrm>
            <a:off x="0" y="1440002"/>
            <a:ext cx="9903600" cy="288925"/>
          </a:xfrm>
          <a:prstGeom prst="rect">
            <a:avLst/>
          </a:prstGeom>
        </p:spPr>
        <p:txBody>
          <a:bodyPr lIns="576000" anchor="ctr" anchorCtr="0"/>
          <a:lstStyle>
            <a:lvl1pPr>
              <a:buFontTx/>
              <a:buNone/>
              <a:defRPr lang="ko-KR" altLang="en-US" sz="1138" b="1" kern="1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5" name="텍스트 개체 틀 8"/>
          <p:cNvSpPr>
            <a:spLocks noGrp="1"/>
          </p:cNvSpPr>
          <p:nvPr>
            <p:ph type="body" sz="quarter" idx="18"/>
          </p:nvPr>
        </p:nvSpPr>
        <p:spPr>
          <a:xfrm>
            <a:off x="0" y="1728000"/>
            <a:ext cx="9906000" cy="360362"/>
          </a:xfrm>
          <a:prstGeom prst="rect">
            <a:avLst/>
          </a:prstGeom>
        </p:spPr>
        <p:txBody>
          <a:bodyPr lIns="576000" anchor="t" anchorCtr="0"/>
          <a:lstStyle>
            <a:lvl1pPr>
              <a:lnSpc>
                <a:spcPct val="120000"/>
              </a:lnSpc>
              <a:buFontTx/>
              <a:buNone/>
              <a:defRPr sz="975" b="0">
                <a:latin typeface="나눔고딕" pitchFamily="50" charset="-127"/>
                <a:ea typeface="나눔고딕" pitchFamily="50" charset="-127"/>
              </a:defRPr>
            </a:lvl1pPr>
            <a:lvl2pPr>
              <a:buFontTx/>
              <a:buNone/>
              <a:defRPr sz="975" b="1"/>
            </a:lvl2pPr>
            <a:lvl3pPr>
              <a:buFontTx/>
              <a:buNone/>
              <a:defRPr sz="975" b="1"/>
            </a:lvl3pPr>
            <a:lvl4pPr>
              <a:buFontTx/>
              <a:buNone/>
              <a:defRPr sz="975" b="1"/>
            </a:lvl4pPr>
            <a:lvl5pPr>
              <a:buFontTx/>
              <a:buNone/>
              <a:defRPr sz="975" b="1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9"/>
          </p:nvPr>
        </p:nvSpPr>
        <p:spPr>
          <a:xfrm>
            <a:off x="1" y="6605588"/>
            <a:ext cx="9902825" cy="2524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29094E-9BED-467D-A8E9-7A69EF659596}" type="slidenum">
              <a:rPr lang="ko-KR" altLang="en-US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9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5478087" cy="321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3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텍스트 개체 틀 2"/>
          <p:cNvSpPr>
            <a:spLocks noGrp="1"/>
          </p:cNvSpPr>
          <p:nvPr>
            <p:ph idx="1" hasCustomPrompt="1"/>
          </p:nvPr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>
              <a:lnSpc>
                <a:spcPct val="120000"/>
              </a:lnSpc>
              <a:buNone/>
              <a:defRPr sz="105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err="1" smtClean="0"/>
              <a:t>설명글을</a:t>
            </a:r>
            <a:r>
              <a:rPr lang="ko-KR" altLang="en-US" dirty="0" smtClean="0"/>
              <a:t> 입력하세요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97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381000" y="5281289"/>
            <a:ext cx="6096000" cy="4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ko-KR" altLang="en-US" sz="28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감사합니다</a:t>
            </a:r>
            <a:r>
              <a:rPr lang="en-US" altLang="ko-KR" sz="28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en-US" sz="28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535724" y="6239608"/>
            <a:ext cx="1981200" cy="31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72000" rIns="144000" bIns="72000" anchorCtr="1">
            <a:noAutofit/>
          </a:bodyPr>
          <a:lstStyle/>
          <a:p>
            <a:pPr eaLnBrk="0" hangingPunct="0">
              <a:lnSpc>
                <a:spcPts val="600"/>
              </a:lnSpc>
              <a:spcBef>
                <a:spcPct val="50000"/>
              </a:spcBef>
            </a:pPr>
            <a:r>
              <a:rPr lang="en-US" sz="800" b="1" dirty="0" smtClean="0">
                <a:solidFill>
                  <a:schemeClr val="bg1">
                    <a:lumMod val="8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Copyright 2015.  All Rights Reserved</a:t>
            </a:r>
            <a:r>
              <a:rPr lang="en-US" sz="800" b="1" dirty="0">
                <a:solidFill>
                  <a:schemeClr val="bg1">
                    <a:lumMod val="8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. </a:t>
            </a:r>
            <a:endParaRPr lang="en-US" sz="800" b="1" dirty="0" smtClean="0">
              <a:solidFill>
                <a:schemeClr val="bg1">
                  <a:lumMod val="85000"/>
                </a:schemeClr>
              </a:solidFill>
              <a:latin typeface="나눔고딕" pitchFamily="50" charset="-127"/>
              <a:ea typeface="나눔고딕" pitchFamily="50" charset="-127"/>
              <a:cs typeface="Tahoma" pitchFamily="34" charset="0"/>
            </a:endParaRPr>
          </a:p>
        </p:txBody>
      </p:sp>
      <p:pic>
        <p:nvPicPr>
          <p:cNvPr id="8" name="Picture 8" descr="logoTyp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1" y="6248400"/>
            <a:ext cx="96136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320187" y="6052264"/>
            <a:ext cx="1181100" cy="147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72000" rIns="144000" bIns="72000" anchorCtr="1">
            <a:noAutofit/>
          </a:bodyPr>
          <a:lstStyle/>
          <a:p>
            <a:pPr eaLnBrk="0" hangingPunct="0">
              <a:lnSpc>
                <a:spcPts val="600"/>
              </a:lnSpc>
              <a:spcBef>
                <a:spcPct val="50000"/>
              </a:spcBef>
            </a:pPr>
            <a:r>
              <a:rPr lang="ko-KR" altLang="en-US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금융 </a:t>
            </a:r>
            <a:r>
              <a:rPr lang="en-US" altLang="ko-KR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IT</a:t>
            </a:r>
            <a:r>
              <a:rPr lang="ko-KR" altLang="en-US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의 중심</a:t>
            </a:r>
            <a:endParaRPr lang="en-US" sz="800" b="1" dirty="0" smtClean="0">
              <a:solidFill>
                <a:schemeClr val="bg1">
                  <a:lumMod val="75000"/>
                </a:schemeClr>
              </a:solidFill>
              <a:latin typeface="나눔고딕" pitchFamily="50" charset="-127"/>
              <a:ea typeface="나눔고딕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6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1597356"/>
            <a:ext cx="8172450" cy="32106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텍스트 개체 틀 2"/>
          <p:cNvSpPr>
            <a:spLocks noGrp="1"/>
          </p:cNvSpPr>
          <p:nvPr>
            <p:ph idx="1" hasCustomPrompt="1"/>
          </p:nvPr>
        </p:nvSpPr>
        <p:spPr>
          <a:xfrm>
            <a:off x="895351" y="1981200"/>
            <a:ext cx="8172450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228600" indent="-228600" algn="l">
              <a:lnSpc>
                <a:spcPct val="150000"/>
              </a:lnSpc>
              <a:buFont typeface="+mj-lt"/>
              <a:buAutoNum type="arabicPeriod"/>
              <a:defRPr sz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smtClean="0"/>
              <a:t>목록을 입력하세요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-1" y="1596370"/>
            <a:ext cx="766951" cy="30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50175" y="1596370"/>
            <a:ext cx="116776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7747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 userDrawn="1"/>
        </p:nvSpPr>
        <p:spPr bwMode="auto">
          <a:xfrm>
            <a:off x="381000" y="5281289"/>
            <a:ext cx="6096000" cy="4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ko-KR" altLang="en-US" sz="28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감사합니다</a:t>
            </a:r>
            <a:r>
              <a:rPr lang="en-US" altLang="ko-KR" sz="28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en-US" sz="28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>
            <a:off x="1535724" y="6239608"/>
            <a:ext cx="1981200" cy="313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72000" rIns="144000" bIns="72000" anchorCtr="1">
            <a:noAutofit/>
          </a:bodyPr>
          <a:lstStyle/>
          <a:p>
            <a:pPr eaLnBrk="0" hangingPunct="0">
              <a:lnSpc>
                <a:spcPts val="600"/>
              </a:lnSpc>
              <a:spcBef>
                <a:spcPct val="50000"/>
              </a:spcBef>
            </a:pPr>
            <a:r>
              <a:rPr lang="en-US" sz="800" b="1" dirty="0" smtClean="0">
                <a:solidFill>
                  <a:schemeClr val="bg1">
                    <a:lumMod val="8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Copyright 2016.  All Rights Reserved</a:t>
            </a:r>
            <a:r>
              <a:rPr lang="en-US" sz="800" b="1" dirty="0">
                <a:solidFill>
                  <a:schemeClr val="bg1">
                    <a:lumMod val="8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. </a:t>
            </a:r>
            <a:endParaRPr lang="en-US" sz="800" b="1" dirty="0" smtClean="0">
              <a:solidFill>
                <a:schemeClr val="bg1">
                  <a:lumMod val="85000"/>
                </a:schemeClr>
              </a:solidFill>
              <a:latin typeface="나눔고딕" pitchFamily="50" charset="-127"/>
              <a:ea typeface="나눔고딕" pitchFamily="50" charset="-127"/>
              <a:cs typeface="Tahoma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320187" y="6052264"/>
            <a:ext cx="1181100" cy="147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72000" rIns="144000" bIns="72000" anchorCtr="1">
            <a:noAutofit/>
          </a:bodyPr>
          <a:lstStyle/>
          <a:p>
            <a:pPr eaLnBrk="0" hangingPunct="0">
              <a:lnSpc>
                <a:spcPts val="600"/>
              </a:lnSpc>
              <a:spcBef>
                <a:spcPct val="50000"/>
              </a:spcBef>
            </a:pPr>
            <a:r>
              <a:rPr lang="ko-KR" altLang="en-US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금융 </a:t>
            </a:r>
            <a:r>
              <a:rPr lang="en-US" altLang="ko-KR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IT</a:t>
            </a:r>
            <a:r>
              <a:rPr lang="ko-KR" altLang="en-US" sz="800" b="1" dirty="0" smtClean="0">
                <a:solidFill>
                  <a:schemeClr val="bg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cs typeface="Tahoma" pitchFamily="34" charset="0"/>
              </a:rPr>
              <a:t>의 중심</a:t>
            </a:r>
            <a:endParaRPr lang="en-US" sz="800" b="1" dirty="0" smtClean="0">
              <a:solidFill>
                <a:schemeClr val="bg1">
                  <a:lumMod val="75000"/>
                </a:schemeClr>
              </a:solidFill>
              <a:latin typeface="나눔고딕" pitchFamily="50" charset="-127"/>
              <a:ea typeface="나눔고딕" pitchFamily="50" charset="-127"/>
              <a:cs typeface="Tahoma" pitchFamily="34" charset="0"/>
            </a:endParaRPr>
          </a:p>
        </p:txBody>
      </p:sp>
      <p:grpSp>
        <p:nvGrpSpPr>
          <p:cNvPr id="22" name="그룹 21"/>
          <p:cNvGrpSpPr/>
          <p:nvPr userDrawn="1"/>
        </p:nvGrpSpPr>
        <p:grpSpPr>
          <a:xfrm>
            <a:off x="533400" y="6252308"/>
            <a:ext cx="892175" cy="135970"/>
            <a:chOff x="2841625" y="3108325"/>
            <a:chExt cx="4229101" cy="644525"/>
          </a:xfrm>
          <a:solidFill>
            <a:schemeClr val="bg1"/>
          </a:solidFill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2841625" y="3227388"/>
              <a:ext cx="422275" cy="468313"/>
            </a:xfrm>
            <a:custGeom>
              <a:avLst/>
              <a:gdLst>
                <a:gd name="T0" fmla="*/ 112 w 112"/>
                <a:gd name="T1" fmla="*/ 123 h 123"/>
                <a:gd name="T2" fmla="*/ 74 w 112"/>
                <a:gd name="T3" fmla="*/ 123 h 123"/>
                <a:gd name="T4" fmla="*/ 74 w 112"/>
                <a:gd name="T5" fmla="*/ 64 h 123"/>
                <a:gd name="T6" fmla="*/ 74 w 112"/>
                <a:gd name="T7" fmla="*/ 49 h 123"/>
                <a:gd name="T8" fmla="*/ 72 w 112"/>
                <a:gd name="T9" fmla="*/ 38 h 123"/>
                <a:gd name="T10" fmla="*/ 66 w 112"/>
                <a:gd name="T11" fmla="*/ 33 h 123"/>
                <a:gd name="T12" fmla="*/ 56 w 112"/>
                <a:gd name="T13" fmla="*/ 31 h 123"/>
                <a:gd name="T14" fmla="*/ 47 w 112"/>
                <a:gd name="T15" fmla="*/ 32 h 123"/>
                <a:gd name="T16" fmla="*/ 37 w 112"/>
                <a:gd name="T17" fmla="*/ 38 h 123"/>
                <a:gd name="T18" fmla="*/ 37 w 112"/>
                <a:gd name="T19" fmla="*/ 123 h 123"/>
                <a:gd name="T20" fmla="*/ 0 w 112"/>
                <a:gd name="T21" fmla="*/ 123 h 123"/>
                <a:gd name="T22" fmla="*/ 0 w 112"/>
                <a:gd name="T23" fmla="*/ 3 h 123"/>
                <a:gd name="T24" fmla="*/ 37 w 112"/>
                <a:gd name="T25" fmla="*/ 3 h 123"/>
                <a:gd name="T26" fmla="*/ 37 w 112"/>
                <a:gd name="T27" fmla="*/ 16 h 123"/>
                <a:gd name="T28" fmla="*/ 55 w 112"/>
                <a:gd name="T29" fmla="*/ 4 h 123"/>
                <a:gd name="T30" fmla="*/ 74 w 112"/>
                <a:gd name="T31" fmla="*/ 0 h 123"/>
                <a:gd name="T32" fmla="*/ 102 w 112"/>
                <a:gd name="T33" fmla="*/ 11 h 123"/>
                <a:gd name="T34" fmla="*/ 112 w 112"/>
                <a:gd name="T35" fmla="*/ 45 h 123"/>
                <a:gd name="T36" fmla="*/ 112 w 112"/>
                <a:gd name="T3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123">
                  <a:moveTo>
                    <a:pt x="112" y="123"/>
                  </a:moveTo>
                  <a:cubicBezTo>
                    <a:pt x="74" y="123"/>
                    <a:pt x="74" y="123"/>
                    <a:pt x="74" y="123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59"/>
                    <a:pt x="74" y="54"/>
                    <a:pt x="74" y="49"/>
                  </a:cubicBezTo>
                  <a:cubicBezTo>
                    <a:pt x="73" y="44"/>
                    <a:pt x="73" y="41"/>
                    <a:pt x="72" y="38"/>
                  </a:cubicBezTo>
                  <a:cubicBezTo>
                    <a:pt x="70" y="36"/>
                    <a:pt x="69" y="34"/>
                    <a:pt x="66" y="33"/>
                  </a:cubicBezTo>
                  <a:cubicBezTo>
                    <a:pt x="64" y="31"/>
                    <a:pt x="60" y="31"/>
                    <a:pt x="56" y="31"/>
                  </a:cubicBezTo>
                  <a:cubicBezTo>
                    <a:pt x="53" y="31"/>
                    <a:pt x="50" y="31"/>
                    <a:pt x="47" y="32"/>
                  </a:cubicBezTo>
                  <a:cubicBezTo>
                    <a:pt x="44" y="34"/>
                    <a:pt x="41" y="35"/>
                    <a:pt x="37" y="38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43" y="11"/>
                    <a:pt x="49" y="7"/>
                    <a:pt x="55" y="4"/>
                  </a:cubicBezTo>
                  <a:cubicBezTo>
                    <a:pt x="61" y="1"/>
                    <a:pt x="67" y="0"/>
                    <a:pt x="74" y="0"/>
                  </a:cubicBezTo>
                  <a:cubicBezTo>
                    <a:pt x="87" y="0"/>
                    <a:pt x="96" y="3"/>
                    <a:pt x="102" y="11"/>
                  </a:cubicBezTo>
                  <a:cubicBezTo>
                    <a:pt x="109" y="19"/>
                    <a:pt x="112" y="30"/>
                    <a:pt x="112" y="45"/>
                  </a:cubicBezTo>
                  <a:lnTo>
                    <a:pt x="112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335338" y="3222625"/>
              <a:ext cx="465138" cy="488950"/>
            </a:xfrm>
            <a:custGeom>
              <a:avLst/>
              <a:gdLst>
                <a:gd name="T0" fmla="*/ 124 w 124"/>
                <a:gd name="T1" fmla="*/ 64 h 128"/>
                <a:gd name="T2" fmla="*/ 108 w 124"/>
                <a:gd name="T3" fmla="*/ 111 h 128"/>
                <a:gd name="T4" fmla="*/ 62 w 124"/>
                <a:gd name="T5" fmla="*/ 128 h 128"/>
                <a:gd name="T6" fmla="*/ 16 w 124"/>
                <a:gd name="T7" fmla="*/ 111 h 128"/>
                <a:gd name="T8" fmla="*/ 0 w 124"/>
                <a:gd name="T9" fmla="*/ 64 h 128"/>
                <a:gd name="T10" fmla="*/ 16 w 124"/>
                <a:gd name="T11" fmla="*/ 17 h 128"/>
                <a:gd name="T12" fmla="*/ 62 w 124"/>
                <a:gd name="T13" fmla="*/ 0 h 128"/>
                <a:gd name="T14" fmla="*/ 108 w 124"/>
                <a:gd name="T15" fmla="*/ 17 h 128"/>
                <a:gd name="T16" fmla="*/ 124 w 124"/>
                <a:gd name="T17" fmla="*/ 64 h 128"/>
                <a:gd name="T18" fmla="*/ 86 w 124"/>
                <a:gd name="T19" fmla="*/ 64 h 128"/>
                <a:gd name="T20" fmla="*/ 84 w 124"/>
                <a:gd name="T21" fmla="*/ 46 h 128"/>
                <a:gd name="T22" fmla="*/ 79 w 124"/>
                <a:gd name="T23" fmla="*/ 35 h 128"/>
                <a:gd name="T24" fmla="*/ 72 w 124"/>
                <a:gd name="T25" fmla="*/ 29 h 128"/>
                <a:gd name="T26" fmla="*/ 62 w 124"/>
                <a:gd name="T27" fmla="*/ 27 h 128"/>
                <a:gd name="T28" fmla="*/ 53 w 124"/>
                <a:gd name="T29" fmla="*/ 29 h 128"/>
                <a:gd name="T30" fmla="*/ 46 w 124"/>
                <a:gd name="T31" fmla="*/ 35 h 128"/>
                <a:gd name="T32" fmla="*/ 40 w 124"/>
                <a:gd name="T33" fmla="*/ 46 h 128"/>
                <a:gd name="T34" fmla="*/ 39 w 124"/>
                <a:gd name="T35" fmla="*/ 64 h 128"/>
                <a:gd name="T36" fmla="*/ 40 w 124"/>
                <a:gd name="T37" fmla="*/ 82 h 128"/>
                <a:gd name="T38" fmla="*/ 45 w 124"/>
                <a:gd name="T39" fmla="*/ 93 h 128"/>
                <a:gd name="T40" fmla="*/ 53 w 124"/>
                <a:gd name="T41" fmla="*/ 99 h 128"/>
                <a:gd name="T42" fmla="*/ 63 w 124"/>
                <a:gd name="T43" fmla="*/ 101 h 128"/>
                <a:gd name="T44" fmla="*/ 72 w 124"/>
                <a:gd name="T45" fmla="*/ 99 h 128"/>
                <a:gd name="T46" fmla="*/ 79 w 124"/>
                <a:gd name="T47" fmla="*/ 93 h 128"/>
                <a:gd name="T48" fmla="*/ 84 w 124"/>
                <a:gd name="T49" fmla="*/ 82 h 128"/>
                <a:gd name="T50" fmla="*/ 86 w 124"/>
                <a:gd name="T51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128">
                  <a:moveTo>
                    <a:pt x="124" y="64"/>
                  </a:moveTo>
                  <a:cubicBezTo>
                    <a:pt x="124" y="84"/>
                    <a:pt x="119" y="99"/>
                    <a:pt x="108" y="111"/>
                  </a:cubicBezTo>
                  <a:cubicBezTo>
                    <a:pt x="97" y="122"/>
                    <a:pt x="82" y="128"/>
                    <a:pt x="62" y="128"/>
                  </a:cubicBezTo>
                  <a:cubicBezTo>
                    <a:pt x="43" y="128"/>
                    <a:pt x="27" y="122"/>
                    <a:pt x="16" y="111"/>
                  </a:cubicBezTo>
                  <a:cubicBezTo>
                    <a:pt x="6" y="99"/>
                    <a:pt x="0" y="84"/>
                    <a:pt x="0" y="64"/>
                  </a:cubicBezTo>
                  <a:cubicBezTo>
                    <a:pt x="0" y="44"/>
                    <a:pt x="6" y="28"/>
                    <a:pt x="16" y="17"/>
                  </a:cubicBezTo>
                  <a:cubicBezTo>
                    <a:pt x="27" y="6"/>
                    <a:pt x="43" y="0"/>
                    <a:pt x="62" y="0"/>
                  </a:cubicBezTo>
                  <a:cubicBezTo>
                    <a:pt x="82" y="0"/>
                    <a:pt x="97" y="6"/>
                    <a:pt x="108" y="17"/>
                  </a:cubicBezTo>
                  <a:cubicBezTo>
                    <a:pt x="119" y="29"/>
                    <a:pt x="124" y="44"/>
                    <a:pt x="124" y="64"/>
                  </a:cubicBezTo>
                  <a:close/>
                  <a:moveTo>
                    <a:pt x="86" y="64"/>
                  </a:moveTo>
                  <a:cubicBezTo>
                    <a:pt x="86" y="57"/>
                    <a:pt x="85" y="51"/>
                    <a:pt x="84" y="46"/>
                  </a:cubicBezTo>
                  <a:cubicBezTo>
                    <a:pt x="83" y="42"/>
                    <a:pt x="81" y="38"/>
                    <a:pt x="79" y="35"/>
                  </a:cubicBezTo>
                  <a:cubicBezTo>
                    <a:pt x="77" y="32"/>
                    <a:pt x="74" y="30"/>
                    <a:pt x="72" y="29"/>
                  </a:cubicBezTo>
                  <a:cubicBezTo>
                    <a:pt x="69" y="28"/>
                    <a:pt x="66" y="27"/>
                    <a:pt x="62" y="27"/>
                  </a:cubicBezTo>
                  <a:cubicBezTo>
                    <a:pt x="59" y="27"/>
                    <a:pt x="56" y="28"/>
                    <a:pt x="53" y="29"/>
                  </a:cubicBezTo>
                  <a:cubicBezTo>
                    <a:pt x="50" y="30"/>
                    <a:pt x="48" y="32"/>
                    <a:pt x="46" y="35"/>
                  </a:cubicBezTo>
                  <a:cubicBezTo>
                    <a:pt x="43" y="37"/>
                    <a:pt x="42" y="41"/>
                    <a:pt x="40" y="46"/>
                  </a:cubicBezTo>
                  <a:cubicBezTo>
                    <a:pt x="39" y="51"/>
                    <a:pt x="39" y="57"/>
                    <a:pt x="39" y="64"/>
                  </a:cubicBezTo>
                  <a:cubicBezTo>
                    <a:pt x="39" y="72"/>
                    <a:pt x="39" y="78"/>
                    <a:pt x="40" y="82"/>
                  </a:cubicBezTo>
                  <a:cubicBezTo>
                    <a:pt x="42" y="87"/>
                    <a:pt x="43" y="90"/>
                    <a:pt x="45" y="93"/>
                  </a:cubicBezTo>
                  <a:cubicBezTo>
                    <a:pt x="47" y="96"/>
                    <a:pt x="50" y="98"/>
                    <a:pt x="53" y="99"/>
                  </a:cubicBezTo>
                  <a:cubicBezTo>
                    <a:pt x="56" y="100"/>
                    <a:pt x="59" y="101"/>
                    <a:pt x="63" y="101"/>
                  </a:cubicBezTo>
                  <a:cubicBezTo>
                    <a:pt x="66" y="101"/>
                    <a:pt x="69" y="100"/>
                    <a:pt x="72" y="99"/>
                  </a:cubicBezTo>
                  <a:cubicBezTo>
                    <a:pt x="75" y="98"/>
                    <a:pt x="77" y="96"/>
                    <a:pt x="79" y="93"/>
                  </a:cubicBezTo>
                  <a:cubicBezTo>
                    <a:pt x="81" y="90"/>
                    <a:pt x="83" y="87"/>
                    <a:pt x="84" y="82"/>
                  </a:cubicBezTo>
                  <a:cubicBezTo>
                    <a:pt x="85" y="78"/>
                    <a:pt x="86" y="72"/>
                    <a:pt x="8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3841750" y="3222625"/>
              <a:ext cx="425450" cy="485775"/>
            </a:xfrm>
            <a:custGeom>
              <a:avLst/>
              <a:gdLst>
                <a:gd name="T0" fmla="*/ 75 w 113"/>
                <a:gd name="T1" fmla="*/ 111 h 127"/>
                <a:gd name="T2" fmla="*/ 69 w 113"/>
                <a:gd name="T3" fmla="*/ 117 h 127"/>
                <a:gd name="T4" fmla="*/ 60 w 113"/>
                <a:gd name="T5" fmla="*/ 122 h 127"/>
                <a:gd name="T6" fmla="*/ 51 w 113"/>
                <a:gd name="T7" fmla="*/ 126 h 127"/>
                <a:gd name="T8" fmla="*/ 37 w 113"/>
                <a:gd name="T9" fmla="*/ 127 h 127"/>
                <a:gd name="T10" fmla="*/ 11 w 113"/>
                <a:gd name="T11" fmla="*/ 117 h 127"/>
                <a:gd name="T12" fmla="*/ 0 w 113"/>
                <a:gd name="T13" fmla="*/ 90 h 127"/>
                <a:gd name="T14" fmla="*/ 6 w 113"/>
                <a:gd name="T15" fmla="*/ 68 h 127"/>
                <a:gd name="T16" fmla="*/ 21 w 113"/>
                <a:gd name="T17" fmla="*/ 55 h 127"/>
                <a:gd name="T18" fmla="*/ 45 w 113"/>
                <a:gd name="T19" fmla="*/ 48 h 127"/>
                <a:gd name="T20" fmla="*/ 76 w 113"/>
                <a:gd name="T21" fmla="*/ 45 h 127"/>
                <a:gd name="T22" fmla="*/ 76 w 113"/>
                <a:gd name="T23" fmla="*/ 44 h 127"/>
                <a:gd name="T24" fmla="*/ 68 w 113"/>
                <a:gd name="T25" fmla="*/ 31 h 127"/>
                <a:gd name="T26" fmla="*/ 46 w 113"/>
                <a:gd name="T27" fmla="*/ 27 h 127"/>
                <a:gd name="T28" fmla="*/ 31 w 113"/>
                <a:gd name="T29" fmla="*/ 29 h 127"/>
                <a:gd name="T30" fmla="*/ 13 w 113"/>
                <a:gd name="T31" fmla="*/ 36 h 127"/>
                <a:gd name="T32" fmla="*/ 10 w 113"/>
                <a:gd name="T33" fmla="*/ 36 h 127"/>
                <a:gd name="T34" fmla="*/ 10 w 113"/>
                <a:gd name="T35" fmla="*/ 6 h 127"/>
                <a:gd name="T36" fmla="*/ 28 w 113"/>
                <a:gd name="T37" fmla="*/ 3 h 127"/>
                <a:gd name="T38" fmla="*/ 53 w 113"/>
                <a:gd name="T39" fmla="*/ 0 h 127"/>
                <a:gd name="T40" fmla="*/ 99 w 113"/>
                <a:gd name="T41" fmla="*/ 11 h 127"/>
                <a:gd name="T42" fmla="*/ 113 w 113"/>
                <a:gd name="T43" fmla="*/ 42 h 127"/>
                <a:gd name="T44" fmla="*/ 113 w 113"/>
                <a:gd name="T45" fmla="*/ 124 h 127"/>
                <a:gd name="T46" fmla="*/ 75 w 113"/>
                <a:gd name="T47" fmla="*/ 124 h 127"/>
                <a:gd name="T48" fmla="*/ 75 w 113"/>
                <a:gd name="T49" fmla="*/ 111 h 127"/>
                <a:gd name="T50" fmla="*/ 75 w 113"/>
                <a:gd name="T51" fmla="*/ 93 h 127"/>
                <a:gd name="T52" fmla="*/ 75 w 113"/>
                <a:gd name="T53" fmla="*/ 68 h 127"/>
                <a:gd name="T54" fmla="*/ 60 w 113"/>
                <a:gd name="T55" fmla="*/ 69 h 127"/>
                <a:gd name="T56" fmla="*/ 48 w 113"/>
                <a:gd name="T57" fmla="*/ 72 h 127"/>
                <a:gd name="T58" fmla="*/ 41 w 113"/>
                <a:gd name="T59" fmla="*/ 77 h 127"/>
                <a:gd name="T60" fmla="*/ 38 w 113"/>
                <a:gd name="T61" fmla="*/ 87 h 127"/>
                <a:gd name="T62" fmla="*/ 43 w 113"/>
                <a:gd name="T63" fmla="*/ 98 h 127"/>
                <a:gd name="T64" fmla="*/ 56 w 113"/>
                <a:gd name="T65" fmla="*/ 101 h 127"/>
                <a:gd name="T66" fmla="*/ 66 w 113"/>
                <a:gd name="T67" fmla="*/ 99 h 127"/>
                <a:gd name="T68" fmla="*/ 75 w 113"/>
                <a:gd name="T69" fmla="*/ 9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" h="127">
                  <a:moveTo>
                    <a:pt x="75" y="111"/>
                  </a:moveTo>
                  <a:cubicBezTo>
                    <a:pt x="73" y="114"/>
                    <a:pt x="71" y="115"/>
                    <a:pt x="69" y="117"/>
                  </a:cubicBezTo>
                  <a:cubicBezTo>
                    <a:pt x="67" y="119"/>
                    <a:pt x="64" y="121"/>
                    <a:pt x="60" y="122"/>
                  </a:cubicBezTo>
                  <a:cubicBezTo>
                    <a:pt x="57" y="124"/>
                    <a:pt x="54" y="125"/>
                    <a:pt x="51" y="126"/>
                  </a:cubicBezTo>
                  <a:cubicBezTo>
                    <a:pt x="47" y="127"/>
                    <a:pt x="43" y="127"/>
                    <a:pt x="37" y="127"/>
                  </a:cubicBezTo>
                  <a:cubicBezTo>
                    <a:pt x="27" y="127"/>
                    <a:pt x="18" y="124"/>
                    <a:pt x="11" y="117"/>
                  </a:cubicBezTo>
                  <a:cubicBezTo>
                    <a:pt x="4" y="110"/>
                    <a:pt x="0" y="101"/>
                    <a:pt x="0" y="90"/>
                  </a:cubicBezTo>
                  <a:cubicBezTo>
                    <a:pt x="0" y="81"/>
                    <a:pt x="2" y="74"/>
                    <a:pt x="6" y="68"/>
                  </a:cubicBezTo>
                  <a:cubicBezTo>
                    <a:pt x="9" y="63"/>
                    <a:pt x="14" y="58"/>
                    <a:pt x="21" y="55"/>
                  </a:cubicBezTo>
                  <a:cubicBezTo>
                    <a:pt x="28" y="52"/>
                    <a:pt x="36" y="49"/>
                    <a:pt x="45" y="48"/>
                  </a:cubicBezTo>
                  <a:cubicBezTo>
                    <a:pt x="55" y="47"/>
                    <a:pt x="65" y="46"/>
                    <a:pt x="76" y="45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38"/>
                    <a:pt x="73" y="33"/>
                    <a:pt x="68" y="31"/>
                  </a:cubicBezTo>
                  <a:cubicBezTo>
                    <a:pt x="63" y="28"/>
                    <a:pt x="56" y="27"/>
                    <a:pt x="46" y="27"/>
                  </a:cubicBezTo>
                  <a:cubicBezTo>
                    <a:pt x="42" y="27"/>
                    <a:pt x="37" y="28"/>
                    <a:pt x="31" y="29"/>
                  </a:cubicBezTo>
                  <a:cubicBezTo>
                    <a:pt x="25" y="31"/>
                    <a:pt x="19" y="33"/>
                    <a:pt x="13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5"/>
                    <a:pt x="20" y="4"/>
                    <a:pt x="28" y="3"/>
                  </a:cubicBezTo>
                  <a:cubicBezTo>
                    <a:pt x="37" y="1"/>
                    <a:pt x="45" y="0"/>
                    <a:pt x="53" y="0"/>
                  </a:cubicBezTo>
                  <a:cubicBezTo>
                    <a:pt x="74" y="0"/>
                    <a:pt x="89" y="4"/>
                    <a:pt x="99" y="11"/>
                  </a:cubicBezTo>
                  <a:cubicBezTo>
                    <a:pt x="108" y="18"/>
                    <a:pt x="113" y="28"/>
                    <a:pt x="113" y="42"/>
                  </a:cubicBezTo>
                  <a:cubicBezTo>
                    <a:pt x="113" y="124"/>
                    <a:pt x="113" y="124"/>
                    <a:pt x="113" y="124"/>
                  </a:cubicBezTo>
                  <a:cubicBezTo>
                    <a:pt x="75" y="124"/>
                    <a:pt x="75" y="124"/>
                    <a:pt x="75" y="124"/>
                  </a:cubicBezTo>
                  <a:lnTo>
                    <a:pt x="75" y="111"/>
                  </a:lnTo>
                  <a:close/>
                  <a:moveTo>
                    <a:pt x="75" y="93"/>
                  </a:moveTo>
                  <a:cubicBezTo>
                    <a:pt x="75" y="68"/>
                    <a:pt x="75" y="68"/>
                    <a:pt x="75" y="68"/>
                  </a:cubicBezTo>
                  <a:cubicBezTo>
                    <a:pt x="69" y="68"/>
                    <a:pt x="64" y="69"/>
                    <a:pt x="60" y="69"/>
                  </a:cubicBezTo>
                  <a:cubicBezTo>
                    <a:pt x="56" y="70"/>
                    <a:pt x="52" y="71"/>
                    <a:pt x="48" y="72"/>
                  </a:cubicBezTo>
                  <a:cubicBezTo>
                    <a:pt x="45" y="73"/>
                    <a:pt x="43" y="75"/>
                    <a:pt x="41" y="77"/>
                  </a:cubicBezTo>
                  <a:cubicBezTo>
                    <a:pt x="39" y="80"/>
                    <a:pt x="38" y="83"/>
                    <a:pt x="38" y="87"/>
                  </a:cubicBezTo>
                  <a:cubicBezTo>
                    <a:pt x="38" y="92"/>
                    <a:pt x="40" y="96"/>
                    <a:pt x="43" y="98"/>
                  </a:cubicBezTo>
                  <a:cubicBezTo>
                    <a:pt x="46" y="100"/>
                    <a:pt x="50" y="101"/>
                    <a:pt x="56" y="101"/>
                  </a:cubicBezTo>
                  <a:cubicBezTo>
                    <a:pt x="59" y="101"/>
                    <a:pt x="63" y="101"/>
                    <a:pt x="66" y="99"/>
                  </a:cubicBezTo>
                  <a:cubicBezTo>
                    <a:pt x="70" y="98"/>
                    <a:pt x="73" y="95"/>
                    <a:pt x="7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4440238" y="3222625"/>
              <a:ext cx="423863" cy="485775"/>
            </a:xfrm>
            <a:custGeom>
              <a:avLst/>
              <a:gdLst>
                <a:gd name="T0" fmla="*/ 75 w 113"/>
                <a:gd name="T1" fmla="*/ 111 h 127"/>
                <a:gd name="T2" fmla="*/ 69 w 113"/>
                <a:gd name="T3" fmla="*/ 117 h 127"/>
                <a:gd name="T4" fmla="*/ 60 w 113"/>
                <a:gd name="T5" fmla="*/ 122 h 127"/>
                <a:gd name="T6" fmla="*/ 51 w 113"/>
                <a:gd name="T7" fmla="*/ 126 h 127"/>
                <a:gd name="T8" fmla="*/ 37 w 113"/>
                <a:gd name="T9" fmla="*/ 127 h 127"/>
                <a:gd name="T10" fmla="*/ 11 w 113"/>
                <a:gd name="T11" fmla="*/ 117 h 127"/>
                <a:gd name="T12" fmla="*/ 0 w 113"/>
                <a:gd name="T13" fmla="*/ 90 h 127"/>
                <a:gd name="T14" fmla="*/ 6 w 113"/>
                <a:gd name="T15" fmla="*/ 68 h 127"/>
                <a:gd name="T16" fmla="*/ 21 w 113"/>
                <a:gd name="T17" fmla="*/ 55 h 127"/>
                <a:gd name="T18" fmla="*/ 45 w 113"/>
                <a:gd name="T19" fmla="*/ 48 h 127"/>
                <a:gd name="T20" fmla="*/ 76 w 113"/>
                <a:gd name="T21" fmla="*/ 45 h 127"/>
                <a:gd name="T22" fmla="*/ 76 w 113"/>
                <a:gd name="T23" fmla="*/ 44 h 127"/>
                <a:gd name="T24" fmla="*/ 68 w 113"/>
                <a:gd name="T25" fmla="*/ 31 h 127"/>
                <a:gd name="T26" fmla="*/ 46 w 113"/>
                <a:gd name="T27" fmla="*/ 27 h 127"/>
                <a:gd name="T28" fmla="*/ 31 w 113"/>
                <a:gd name="T29" fmla="*/ 29 h 127"/>
                <a:gd name="T30" fmla="*/ 13 w 113"/>
                <a:gd name="T31" fmla="*/ 36 h 127"/>
                <a:gd name="T32" fmla="*/ 10 w 113"/>
                <a:gd name="T33" fmla="*/ 36 h 127"/>
                <a:gd name="T34" fmla="*/ 10 w 113"/>
                <a:gd name="T35" fmla="*/ 6 h 127"/>
                <a:gd name="T36" fmla="*/ 28 w 113"/>
                <a:gd name="T37" fmla="*/ 3 h 127"/>
                <a:gd name="T38" fmla="*/ 53 w 113"/>
                <a:gd name="T39" fmla="*/ 0 h 127"/>
                <a:gd name="T40" fmla="*/ 98 w 113"/>
                <a:gd name="T41" fmla="*/ 11 h 127"/>
                <a:gd name="T42" fmla="*/ 113 w 113"/>
                <a:gd name="T43" fmla="*/ 42 h 127"/>
                <a:gd name="T44" fmla="*/ 113 w 113"/>
                <a:gd name="T45" fmla="*/ 124 h 127"/>
                <a:gd name="T46" fmla="*/ 75 w 113"/>
                <a:gd name="T47" fmla="*/ 124 h 127"/>
                <a:gd name="T48" fmla="*/ 75 w 113"/>
                <a:gd name="T49" fmla="*/ 111 h 127"/>
                <a:gd name="T50" fmla="*/ 75 w 113"/>
                <a:gd name="T51" fmla="*/ 93 h 127"/>
                <a:gd name="T52" fmla="*/ 75 w 113"/>
                <a:gd name="T53" fmla="*/ 68 h 127"/>
                <a:gd name="T54" fmla="*/ 60 w 113"/>
                <a:gd name="T55" fmla="*/ 69 h 127"/>
                <a:gd name="T56" fmla="*/ 48 w 113"/>
                <a:gd name="T57" fmla="*/ 72 h 127"/>
                <a:gd name="T58" fmla="*/ 41 w 113"/>
                <a:gd name="T59" fmla="*/ 77 h 127"/>
                <a:gd name="T60" fmla="*/ 38 w 113"/>
                <a:gd name="T61" fmla="*/ 87 h 127"/>
                <a:gd name="T62" fmla="*/ 43 w 113"/>
                <a:gd name="T63" fmla="*/ 98 h 127"/>
                <a:gd name="T64" fmla="*/ 56 w 113"/>
                <a:gd name="T65" fmla="*/ 101 h 127"/>
                <a:gd name="T66" fmla="*/ 66 w 113"/>
                <a:gd name="T67" fmla="*/ 99 h 127"/>
                <a:gd name="T68" fmla="*/ 75 w 113"/>
                <a:gd name="T69" fmla="*/ 9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" h="127">
                  <a:moveTo>
                    <a:pt x="75" y="111"/>
                  </a:moveTo>
                  <a:cubicBezTo>
                    <a:pt x="73" y="114"/>
                    <a:pt x="71" y="115"/>
                    <a:pt x="69" y="117"/>
                  </a:cubicBezTo>
                  <a:cubicBezTo>
                    <a:pt x="66" y="119"/>
                    <a:pt x="64" y="121"/>
                    <a:pt x="60" y="122"/>
                  </a:cubicBezTo>
                  <a:cubicBezTo>
                    <a:pt x="57" y="124"/>
                    <a:pt x="54" y="125"/>
                    <a:pt x="51" y="126"/>
                  </a:cubicBezTo>
                  <a:cubicBezTo>
                    <a:pt x="47" y="127"/>
                    <a:pt x="43" y="127"/>
                    <a:pt x="37" y="127"/>
                  </a:cubicBezTo>
                  <a:cubicBezTo>
                    <a:pt x="27" y="127"/>
                    <a:pt x="18" y="124"/>
                    <a:pt x="11" y="117"/>
                  </a:cubicBezTo>
                  <a:cubicBezTo>
                    <a:pt x="4" y="110"/>
                    <a:pt x="0" y="101"/>
                    <a:pt x="0" y="90"/>
                  </a:cubicBezTo>
                  <a:cubicBezTo>
                    <a:pt x="0" y="81"/>
                    <a:pt x="2" y="74"/>
                    <a:pt x="6" y="68"/>
                  </a:cubicBezTo>
                  <a:cubicBezTo>
                    <a:pt x="9" y="63"/>
                    <a:pt x="14" y="58"/>
                    <a:pt x="21" y="55"/>
                  </a:cubicBezTo>
                  <a:cubicBezTo>
                    <a:pt x="28" y="52"/>
                    <a:pt x="36" y="49"/>
                    <a:pt x="45" y="48"/>
                  </a:cubicBezTo>
                  <a:cubicBezTo>
                    <a:pt x="55" y="47"/>
                    <a:pt x="65" y="46"/>
                    <a:pt x="76" y="45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38"/>
                    <a:pt x="73" y="33"/>
                    <a:pt x="68" y="31"/>
                  </a:cubicBezTo>
                  <a:cubicBezTo>
                    <a:pt x="63" y="28"/>
                    <a:pt x="56" y="27"/>
                    <a:pt x="46" y="27"/>
                  </a:cubicBezTo>
                  <a:cubicBezTo>
                    <a:pt x="42" y="27"/>
                    <a:pt x="37" y="28"/>
                    <a:pt x="31" y="29"/>
                  </a:cubicBezTo>
                  <a:cubicBezTo>
                    <a:pt x="25" y="31"/>
                    <a:pt x="19" y="33"/>
                    <a:pt x="13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5"/>
                    <a:pt x="20" y="4"/>
                    <a:pt x="28" y="3"/>
                  </a:cubicBezTo>
                  <a:cubicBezTo>
                    <a:pt x="36" y="1"/>
                    <a:pt x="45" y="0"/>
                    <a:pt x="53" y="0"/>
                  </a:cubicBezTo>
                  <a:cubicBezTo>
                    <a:pt x="74" y="0"/>
                    <a:pt x="89" y="4"/>
                    <a:pt x="98" y="11"/>
                  </a:cubicBezTo>
                  <a:cubicBezTo>
                    <a:pt x="108" y="18"/>
                    <a:pt x="113" y="28"/>
                    <a:pt x="113" y="42"/>
                  </a:cubicBezTo>
                  <a:cubicBezTo>
                    <a:pt x="113" y="124"/>
                    <a:pt x="113" y="124"/>
                    <a:pt x="113" y="124"/>
                  </a:cubicBezTo>
                  <a:cubicBezTo>
                    <a:pt x="75" y="124"/>
                    <a:pt x="75" y="124"/>
                    <a:pt x="75" y="124"/>
                  </a:cubicBezTo>
                  <a:lnTo>
                    <a:pt x="75" y="111"/>
                  </a:lnTo>
                  <a:close/>
                  <a:moveTo>
                    <a:pt x="75" y="93"/>
                  </a:moveTo>
                  <a:cubicBezTo>
                    <a:pt x="75" y="68"/>
                    <a:pt x="75" y="68"/>
                    <a:pt x="75" y="68"/>
                  </a:cubicBezTo>
                  <a:cubicBezTo>
                    <a:pt x="69" y="68"/>
                    <a:pt x="64" y="69"/>
                    <a:pt x="60" y="69"/>
                  </a:cubicBezTo>
                  <a:cubicBezTo>
                    <a:pt x="56" y="70"/>
                    <a:pt x="52" y="71"/>
                    <a:pt x="48" y="72"/>
                  </a:cubicBezTo>
                  <a:cubicBezTo>
                    <a:pt x="45" y="73"/>
                    <a:pt x="43" y="75"/>
                    <a:pt x="41" y="77"/>
                  </a:cubicBezTo>
                  <a:cubicBezTo>
                    <a:pt x="39" y="80"/>
                    <a:pt x="38" y="83"/>
                    <a:pt x="38" y="87"/>
                  </a:cubicBezTo>
                  <a:cubicBezTo>
                    <a:pt x="38" y="92"/>
                    <a:pt x="40" y="96"/>
                    <a:pt x="43" y="98"/>
                  </a:cubicBezTo>
                  <a:cubicBezTo>
                    <a:pt x="46" y="100"/>
                    <a:pt x="50" y="101"/>
                    <a:pt x="56" y="101"/>
                  </a:cubicBezTo>
                  <a:cubicBezTo>
                    <a:pt x="59" y="101"/>
                    <a:pt x="63" y="101"/>
                    <a:pt x="66" y="99"/>
                  </a:cubicBezTo>
                  <a:cubicBezTo>
                    <a:pt x="70" y="98"/>
                    <a:pt x="73" y="95"/>
                    <a:pt x="7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4899025" y="3108325"/>
              <a:ext cx="330200" cy="600075"/>
            </a:xfrm>
            <a:custGeom>
              <a:avLst/>
              <a:gdLst>
                <a:gd name="T0" fmla="*/ 58 w 88"/>
                <a:gd name="T1" fmla="*/ 157 h 157"/>
                <a:gd name="T2" fmla="*/ 25 w 88"/>
                <a:gd name="T3" fmla="*/ 147 h 157"/>
                <a:gd name="T4" fmla="*/ 14 w 88"/>
                <a:gd name="T5" fmla="*/ 116 h 157"/>
                <a:gd name="T6" fmla="*/ 14 w 88"/>
                <a:gd name="T7" fmla="*/ 60 h 157"/>
                <a:gd name="T8" fmla="*/ 0 w 88"/>
                <a:gd name="T9" fmla="*/ 60 h 157"/>
                <a:gd name="T10" fmla="*/ 0 w 88"/>
                <a:gd name="T11" fmla="*/ 34 h 157"/>
                <a:gd name="T12" fmla="*/ 14 w 88"/>
                <a:gd name="T13" fmla="*/ 34 h 157"/>
                <a:gd name="T14" fmla="*/ 14 w 88"/>
                <a:gd name="T15" fmla="*/ 0 h 157"/>
                <a:gd name="T16" fmla="*/ 52 w 88"/>
                <a:gd name="T17" fmla="*/ 0 h 157"/>
                <a:gd name="T18" fmla="*/ 52 w 88"/>
                <a:gd name="T19" fmla="*/ 34 h 157"/>
                <a:gd name="T20" fmla="*/ 88 w 88"/>
                <a:gd name="T21" fmla="*/ 34 h 157"/>
                <a:gd name="T22" fmla="*/ 88 w 88"/>
                <a:gd name="T23" fmla="*/ 60 h 157"/>
                <a:gd name="T24" fmla="*/ 52 w 88"/>
                <a:gd name="T25" fmla="*/ 60 h 157"/>
                <a:gd name="T26" fmla="*/ 52 w 88"/>
                <a:gd name="T27" fmla="*/ 103 h 157"/>
                <a:gd name="T28" fmla="*/ 52 w 88"/>
                <a:gd name="T29" fmla="*/ 114 h 157"/>
                <a:gd name="T30" fmla="*/ 53 w 88"/>
                <a:gd name="T31" fmla="*/ 122 h 157"/>
                <a:gd name="T32" fmla="*/ 59 w 88"/>
                <a:gd name="T33" fmla="*/ 128 h 157"/>
                <a:gd name="T34" fmla="*/ 70 w 88"/>
                <a:gd name="T35" fmla="*/ 130 h 157"/>
                <a:gd name="T36" fmla="*/ 78 w 88"/>
                <a:gd name="T37" fmla="*/ 129 h 157"/>
                <a:gd name="T38" fmla="*/ 84 w 88"/>
                <a:gd name="T39" fmla="*/ 127 h 157"/>
                <a:gd name="T40" fmla="*/ 88 w 88"/>
                <a:gd name="T41" fmla="*/ 127 h 157"/>
                <a:gd name="T42" fmla="*/ 88 w 88"/>
                <a:gd name="T43" fmla="*/ 153 h 157"/>
                <a:gd name="T44" fmla="*/ 75 w 88"/>
                <a:gd name="T45" fmla="*/ 156 h 157"/>
                <a:gd name="T46" fmla="*/ 58 w 88"/>
                <a:gd name="T4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8" h="157">
                  <a:moveTo>
                    <a:pt x="58" y="157"/>
                  </a:moveTo>
                  <a:cubicBezTo>
                    <a:pt x="43" y="157"/>
                    <a:pt x="31" y="153"/>
                    <a:pt x="25" y="147"/>
                  </a:cubicBezTo>
                  <a:cubicBezTo>
                    <a:pt x="18" y="141"/>
                    <a:pt x="14" y="131"/>
                    <a:pt x="14" y="116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7"/>
                    <a:pt x="52" y="111"/>
                    <a:pt x="52" y="114"/>
                  </a:cubicBezTo>
                  <a:cubicBezTo>
                    <a:pt x="52" y="117"/>
                    <a:pt x="52" y="120"/>
                    <a:pt x="53" y="122"/>
                  </a:cubicBezTo>
                  <a:cubicBezTo>
                    <a:pt x="54" y="125"/>
                    <a:pt x="56" y="127"/>
                    <a:pt x="59" y="128"/>
                  </a:cubicBezTo>
                  <a:cubicBezTo>
                    <a:pt x="61" y="130"/>
                    <a:pt x="65" y="130"/>
                    <a:pt x="70" y="130"/>
                  </a:cubicBezTo>
                  <a:cubicBezTo>
                    <a:pt x="72" y="130"/>
                    <a:pt x="74" y="130"/>
                    <a:pt x="78" y="129"/>
                  </a:cubicBezTo>
                  <a:cubicBezTo>
                    <a:pt x="81" y="128"/>
                    <a:pt x="83" y="127"/>
                    <a:pt x="84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4" y="154"/>
                    <a:pt x="79" y="155"/>
                    <a:pt x="75" y="156"/>
                  </a:cubicBezTo>
                  <a:cubicBezTo>
                    <a:pt x="70" y="156"/>
                    <a:pt x="65" y="157"/>
                    <a:pt x="58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5278438" y="3227388"/>
              <a:ext cx="387350" cy="481013"/>
            </a:xfrm>
            <a:custGeom>
              <a:avLst/>
              <a:gdLst>
                <a:gd name="T0" fmla="*/ 45 w 103"/>
                <a:gd name="T1" fmla="*/ 126 h 126"/>
                <a:gd name="T2" fmla="*/ 20 w 103"/>
                <a:gd name="T3" fmla="*/ 124 h 126"/>
                <a:gd name="T4" fmla="*/ 0 w 103"/>
                <a:gd name="T5" fmla="*/ 117 h 126"/>
                <a:gd name="T6" fmla="*/ 0 w 103"/>
                <a:gd name="T7" fmla="*/ 85 h 126"/>
                <a:gd name="T8" fmla="*/ 4 w 103"/>
                <a:gd name="T9" fmla="*/ 85 h 126"/>
                <a:gd name="T10" fmla="*/ 10 w 103"/>
                <a:gd name="T11" fmla="*/ 90 h 126"/>
                <a:gd name="T12" fmla="*/ 19 w 103"/>
                <a:gd name="T13" fmla="*/ 95 h 126"/>
                <a:gd name="T14" fmla="*/ 31 w 103"/>
                <a:gd name="T15" fmla="*/ 99 h 126"/>
                <a:gd name="T16" fmla="*/ 45 w 103"/>
                <a:gd name="T17" fmla="*/ 101 h 126"/>
                <a:gd name="T18" fmla="*/ 59 w 103"/>
                <a:gd name="T19" fmla="*/ 98 h 126"/>
                <a:gd name="T20" fmla="*/ 65 w 103"/>
                <a:gd name="T21" fmla="*/ 90 h 126"/>
                <a:gd name="T22" fmla="*/ 63 w 103"/>
                <a:gd name="T23" fmla="*/ 84 h 126"/>
                <a:gd name="T24" fmla="*/ 52 w 103"/>
                <a:gd name="T25" fmla="*/ 80 h 126"/>
                <a:gd name="T26" fmla="*/ 41 w 103"/>
                <a:gd name="T27" fmla="*/ 78 h 126"/>
                <a:gd name="T28" fmla="*/ 29 w 103"/>
                <a:gd name="T29" fmla="*/ 75 h 126"/>
                <a:gd name="T30" fmla="*/ 8 w 103"/>
                <a:gd name="T31" fmla="*/ 62 h 126"/>
                <a:gd name="T32" fmla="*/ 1 w 103"/>
                <a:gd name="T33" fmla="*/ 39 h 126"/>
                <a:gd name="T34" fmla="*/ 5 w 103"/>
                <a:gd name="T35" fmla="*/ 24 h 126"/>
                <a:gd name="T36" fmla="*/ 16 w 103"/>
                <a:gd name="T37" fmla="*/ 11 h 126"/>
                <a:gd name="T38" fmla="*/ 33 w 103"/>
                <a:gd name="T39" fmla="*/ 3 h 126"/>
                <a:gd name="T40" fmla="*/ 57 w 103"/>
                <a:gd name="T41" fmla="*/ 0 h 126"/>
                <a:gd name="T42" fmla="*/ 80 w 103"/>
                <a:gd name="T43" fmla="*/ 2 h 126"/>
                <a:gd name="T44" fmla="*/ 98 w 103"/>
                <a:gd name="T45" fmla="*/ 8 h 126"/>
                <a:gd name="T46" fmla="*/ 98 w 103"/>
                <a:gd name="T47" fmla="*/ 39 h 126"/>
                <a:gd name="T48" fmla="*/ 95 w 103"/>
                <a:gd name="T49" fmla="*/ 39 h 126"/>
                <a:gd name="T50" fmla="*/ 89 w 103"/>
                <a:gd name="T51" fmla="*/ 35 h 126"/>
                <a:gd name="T52" fmla="*/ 81 w 103"/>
                <a:gd name="T53" fmla="*/ 30 h 126"/>
                <a:gd name="T54" fmla="*/ 70 w 103"/>
                <a:gd name="T55" fmla="*/ 27 h 126"/>
                <a:gd name="T56" fmla="*/ 59 w 103"/>
                <a:gd name="T57" fmla="*/ 25 h 126"/>
                <a:gd name="T58" fmla="*/ 45 w 103"/>
                <a:gd name="T59" fmla="*/ 28 h 126"/>
                <a:gd name="T60" fmla="*/ 39 w 103"/>
                <a:gd name="T61" fmla="*/ 35 h 126"/>
                <a:gd name="T62" fmla="*/ 42 w 103"/>
                <a:gd name="T63" fmla="*/ 42 h 126"/>
                <a:gd name="T64" fmla="*/ 54 w 103"/>
                <a:gd name="T65" fmla="*/ 46 h 126"/>
                <a:gd name="T66" fmla="*/ 65 w 103"/>
                <a:gd name="T67" fmla="*/ 49 h 126"/>
                <a:gd name="T68" fmla="*/ 77 w 103"/>
                <a:gd name="T69" fmla="*/ 52 h 126"/>
                <a:gd name="T70" fmla="*/ 97 w 103"/>
                <a:gd name="T71" fmla="*/ 64 h 126"/>
                <a:gd name="T72" fmla="*/ 103 w 103"/>
                <a:gd name="T73" fmla="*/ 86 h 126"/>
                <a:gd name="T74" fmla="*/ 100 w 103"/>
                <a:gd name="T75" fmla="*/ 102 h 126"/>
                <a:gd name="T76" fmla="*/ 88 w 103"/>
                <a:gd name="T77" fmla="*/ 115 h 126"/>
                <a:gd name="T78" fmla="*/ 70 w 103"/>
                <a:gd name="T79" fmla="*/ 123 h 126"/>
                <a:gd name="T80" fmla="*/ 45 w 103"/>
                <a:gd name="T81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6">
                  <a:moveTo>
                    <a:pt x="45" y="126"/>
                  </a:moveTo>
                  <a:cubicBezTo>
                    <a:pt x="36" y="126"/>
                    <a:pt x="28" y="126"/>
                    <a:pt x="20" y="124"/>
                  </a:cubicBezTo>
                  <a:cubicBezTo>
                    <a:pt x="12" y="122"/>
                    <a:pt x="6" y="119"/>
                    <a:pt x="0" y="117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6"/>
                    <a:pt x="7" y="88"/>
                    <a:pt x="10" y="90"/>
                  </a:cubicBezTo>
                  <a:cubicBezTo>
                    <a:pt x="12" y="91"/>
                    <a:pt x="15" y="93"/>
                    <a:pt x="19" y="95"/>
                  </a:cubicBezTo>
                  <a:cubicBezTo>
                    <a:pt x="23" y="96"/>
                    <a:pt x="27" y="98"/>
                    <a:pt x="31" y="99"/>
                  </a:cubicBezTo>
                  <a:cubicBezTo>
                    <a:pt x="35" y="100"/>
                    <a:pt x="40" y="101"/>
                    <a:pt x="45" y="101"/>
                  </a:cubicBezTo>
                  <a:cubicBezTo>
                    <a:pt x="51" y="101"/>
                    <a:pt x="55" y="100"/>
                    <a:pt x="59" y="98"/>
                  </a:cubicBezTo>
                  <a:cubicBezTo>
                    <a:pt x="63" y="97"/>
                    <a:pt x="65" y="94"/>
                    <a:pt x="65" y="90"/>
                  </a:cubicBezTo>
                  <a:cubicBezTo>
                    <a:pt x="65" y="88"/>
                    <a:pt x="64" y="86"/>
                    <a:pt x="63" y="84"/>
                  </a:cubicBezTo>
                  <a:cubicBezTo>
                    <a:pt x="61" y="83"/>
                    <a:pt x="57" y="81"/>
                    <a:pt x="52" y="80"/>
                  </a:cubicBezTo>
                  <a:cubicBezTo>
                    <a:pt x="49" y="79"/>
                    <a:pt x="45" y="79"/>
                    <a:pt x="41" y="78"/>
                  </a:cubicBezTo>
                  <a:cubicBezTo>
                    <a:pt x="37" y="77"/>
                    <a:pt x="33" y="76"/>
                    <a:pt x="29" y="75"/>
                  </a:cubicBezTo>
                  <a:cubicBezTo>
                    <a:pt x="20" y="72"/>
                    <a:pt x="13" y="68"/>
                    <a:pt x="8" y="62"/>
                  </a:cubicBezTo>
                  <a:cubicBezTo>
                    <a:pt x="3" y="56"/>
                    <a:pt x="1" y="49"/>
                    <a:pt x="1" y="39"/>
                  </a:cubicBezTo>
                  <a:cubicBezTo>
                    <a:pt x="1" y="34"/>
                    <a:pt x="2" y="29"/>
                    <a:pt x="5" y="24"/>
                  </a:cubicBezTo>
                  <a:cubicBezTo>
                    <a:pt x="7" y="19"/>
                    <a:pt x="11" y="15"/>
                    <a:pt x="16" y="11"/>
                  </a:cubicBezTo>
                  <a:cubicBezTo>
                    <a:pt x="20" y="8"/>
                    <a:pt x="26" y="5"/>
                    <a:pt x="33" y="3"/>
                  </a:cubicBezTo>
                  <a:cubicBezTo>
                    <a:pt x="40" y="1"/>
                    <a:pt x="48" y="0"/>
                    <a:pt x="57" y="0"/>
                  </a:cubicBezTo>
                  <a:cubicBezTo>
                    <a:pt x="66" y="0"/>
                    <a:pt x="73" y="0"/>
                    <a:pt x="80" y="2"/>
                  </a:cubicBezTo>
                  <a:cubicBezTo>
                    <a:pt x="87" y="4"/>
                    <a:pt x="93" y="6"/>
                    <a:pt x="98" y="8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2" y="36"/>
                    <a:pt x="89" y="35"/>
                  </a:cubicBezTo>
                  <a:cubicBezTo>
                    <a:pt x="86" y="33"/>
                    <a:pt x="84" y="31"/>
                    <a:pt x="81" y="30"/>
                  </a:cubicBezTo>
                  <a:cubicBezTo>
                    <a:pt x="78" y="29"/>
                    <a:pt x="74" y="28"/>
                    <a:pt x="70" y="27"/>
                  </a:cubicBezTo>
                  <a:cubicBezTo>
                    <a:pt x="67" y="26"/>
                    <a:pt x="63" y="25"/>
                    <a:pt x="59" y="25"/>
                  </a:cubicBezTo>
                  <a:cubicBezTo>
                    <a:pt x="53" y="25"/>
                    <a:pt x="48" y="26"/>
                    <a:pt x="45" y="28"/>
                  </a:cubicBezTo>
                  <a:cubicBezTo>
                    <a:pt x="41" y="30"/>
                    <a:pt x="39" y="32"/>
                    <a:pt x="39" y="35"/>
                  </a:cubicBezTo>
                  <a:cubicBezTo>
                    <a:pt x="39" y="38"/>
                    <a:pt x="40" y="40"/>
                    <a:pt x="42" y="42"/>
                  </a:cubicBezTo>
                  <a:cubicBezTo>
                    <a:pt x="44" y="43"/>
                    <a:pt x="48" y="45"/>
                    <a:pt x="54" y="46"/>
                  </a:cubicBezTo>
                  <a:cubicBezTo>
                    <a:pt x="57" y="47"/>
                    <a:pt x="61" y="48"/>
                    <a:pt x="65" y="49"/>
                  </a:cubicBezTo>
                  <a:cubicBezTo>
                    <a:pt x="69" y="50"/>
                    <a:pt x="73" y="51"/>
                    <a:pt x="77" y="52"/>
                  </a:cubicBezTo>
                  <a:cubicBezTo>
                    <a:pt x="86" y="55"/>
                    <a:pt x="92" y="59"/>
                    <a:pt x="97" y="64"/>
                  </a:cubicBezTo>
                  <a:cubicBezTo>
                    <a:pt x="101" y="69"/>
                    <a:pt x="103" y="77"/>
                    <a:pt x="103" y="86"/>
                  </a:cubicBezTo>
                  <a:cubicBezTo>
                    <a:pt x="103" y="91"/>
                    <a:pt x="102" y="97"/>
                    <a:pt x="100" y="102"/>
                  </a:cubicBezTo>
                  <a:cubicBezTo>
                    <a:pt x="97" y="107"/>
                    <a:pt x="93" y="111"/>
                    <a:pt x="88" y="115"/>
                  </a:cubicBezTo>
                  <a:cubicBezTo>
                    <a:pt x="83" y="118"/>
                    <a:pt x="77" y="121"/>
                    <a:pt x="70" y="123"/>
                  </a:cubicBezTo>
                  <a:cubicBezTo>
                    <a:pt x="63" y="125"/>
                    <a:pt x="55" y="126"/>
                    <a:pt x="45" y="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827713" y="3413125"/>
              <a:ext cx="217488" cy="279400"/>
            </a:xfrm>
            <a:custGeom>
              <a:avLst/>
              <a:gdLst>
                <a:gd name="T0" fmla="*/ 34 w 58"/>
                <a:gd name="T1" fmla="*/ 73 h 73"/>
                <a:gd name="T2" fmla="*/ 9 w 58"/>
                <a:gd name="T3" fmla="*/ 63 h 73"/>
                <a:gd name="T4" fmla="*/ 0 w 58"/>
                <a:gd name="T5" fmla="*/ 36 h 73"/>
                <a:gd name="T6" fmla="*/ 9 w 58"/>
                <a:gd name="T7" fmla="*/ 10 h 73"/>
                <a:gd name="T8" fmla="*/ 34 w 58"/>
                <a:gd name="T9" fmla="*/ 0 h 73"/>
                <a:gd name="T10" fmla="*/ 42 w 58"/>
                <a:gd name="T11" fmla="*/ 0 h 73"/>
                <a:gd name="T12" fmla="*/ 48 w 58"/>
                <a:gd name="T13" fmla="*/ 2 h 73"/>
                <a:gd name="T14" fmla="*/ 53 w 58"/>
                <a:gd name="T15" fmla="*/ 4 h 73"/>
                <a:gd name="T16" fmla="*/ 58 w 58"/>
                <a:gd name="T17" fmla="*/ 6 h 73"/>
                <a:gd name="T18" fmla="*/ 58 w 58"/>
                <a:gd name="T19" fmla="*/ 22 h 73"/>
                <a:gd name="T20" fmla="*/ 56 w 58"/>
                <a:gd name="T21" fmla="*/ 22 h 73"/>
                <a:gd name="T22" fmla="*/ 53 w 58"/>
                <a:gd name="T23" fmla="*/ 20 h 73"/>
                <a:gd name="T24" fmla="*/ 49 w 58"/>
                <a:gd name="T25" fmla="*/ 17 h 73"/>
                <a:gd name="T26" fmla="*/ 43 w 58"/>
                <a:gd name="T27" fmla="*/ 14 h 73"/>
                <a:gd name="T28" fmla="*/ 37 w 58"/>
                <a:gd name="T29" fmla="*/ 13 h 73"/>
                <a:gd name="T30" fmla="*/ 30 w 58"/>
                <a:gd name="T31" fmla="*/ 14 h 73"/>
                <a:gd name="T32" fmla="*/ 24 w 58"/>
                <a:gd name="T33" fmla="*/ 18 h 73"/>
                <a:gd name="T34" fmla="*/ 20 w 58"/>
                <a:gd name="T35" fmla="*/ 26 h 73"/>
                <a:gd name="T36" fmla="*/ 18 w 58"/>
                <a:gd name="T37" fmla="*/ 36 h 73"/>
                <a:gd name="T38" fmla="*/ 20 w 58"/>
                <a:gd name="T39" fmla="*/ 48 h 73"/>
                <a:gd name="T40" fmla="*/ 24 w 58"/>
                <a:gd name="T41" fmla="*/ 55 h 73"/>
                <a:gd name="T42" fmla="*/ 30 w 58"/>
                <a:gd name="T43" fmla="*/ 59 h 73"/>
                <a:gd name="T44" fmla="*/ 37 w 58"/>
                <a:gd name="T45" fmla="*/ 60 h 73"/>
                <a:gd name="T46" fmla="*/ 44 w 58"/>
                <a:gd name="T47" fmla="*/ 59 h 73"/>
                <a:gd name="T48" fmla="*/ 49 w 58"/>
                <a:gd name="T49" fmla="*/ 56 h 73"/>
                <a:gd name="T50" fmla="*/ 53 w 58"/>
                <a:gd name="T51" fmla="*/ 53 h 73"/>
                <a:gd name="T52" fmla="*/ 56 w 58"/>
                <a:gd name="T53" fmla="*/ 50 h 73"/>
                <a:gd name="T54" fmla="*/ 58 w 58"/>
                <a:gd name="T55" fmla="*/ 50 h 73"/>
                <a:gd name="T56" fmla="*/ 58 w 58"/>
                <a:gd name="T57" fmla="*/ 67 h 73"/>
                <a:gd name="T58" fmla="*/ 53 w 58"/>
                <a:gd name="T59" fmla="*/ 69 h 73"/>
                <a:gd name="T60" fmla="*/ 48 w 58"/>
                <a:gd name="T61" fmla="*/ 71 h 73"/>
                <a:gd name="T62" fmla="*/ 42 w 58"/>
                <a:gd name="T63" fmla="*/ 72 h 73"/>
                <a:gd name="T64" fmla="*/ 34 w 58"/>
                <a:gd name="T6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73">
                  <a:moveTo>
                    <a:pt x="34" y="73"/>
                  </a:moveTo>
                  <a:cubicBezTo>
                    <a:pt x="23" y="73"/>
                    <a:pt x="15" y="70"/>
                    <a:pt x="9" y="63"/>
                  </a:cubicBezTo>
                  <a:cubicBezTo>
                    <a:pt x="3" y="57"/>
                    <a:pt x="0" y="48"/>
                    <a:pt x="0" y="36"/>
                  </a:cubicBezTo>
                  <a:cubicBezTo>
                    <a:pt x="0" y="25"/>
                    <a:pt x="3" y="16"/>
                    <a:pt x="9" y="10"/>
                  </a:cubicBezTo>
                  <a:cubicBezTo>
                    <a:pt x="15" y="3"/>
                    <a:pt x="24" y="0"/>
                    <a:pt x="34" y="0"/>
                  </a:cubicBezTo>
                  <a:cubicBezTo>
                    <a:pt x="37" y="0"/>
                    <a:pt x="39" y="0"/>
                    <a:pt x="42" y="0"/>
                  </a:cubicBezTo>
                  <a:cubicBezTo>
                    <a:pt x="44" y="1"/>
                    <a:pt x="46" y="1"/>
                    <a:pt x="48" y="2"/>
                  </a:cubicBezTo>
                  <a:cubicBezTo>
                    <a:pt x="50" y="2"/>
                    <a:pt x="51" y="3"/>
                    <a:pt x="53" y="4"/>
                  </a:cubicBezTo>
                  <a:cubicBezTo>
                    <a:pt x="55" y="4"/>
                    <a:pt x="57" y="5"/>
                    <a:pt x="58" y="6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5" y="22"/>
                    <a:pt x="54" y="21"/>
                    <a:pt x="53" y="20"/>
                  </a:cubicBezTo>
                  <a:cubicBezTo>
                    <a:pt x="52" y="19"/>
                    <a:pt x="50" y="18"/>
                    <a:pt x="49" y="17"/>
                  </a:cubicBezTo>
                  <a:cubicBezTo>
                    <a:pt x="47" y="16"/>
                    <a:pt x="45" y="15"/>
                    <a:pt x="43" y="14"/>
                  </a:cubicBezTo>
                  <a:cubicBezTo>
                    <a:pt x="41" y="13"/>
                    <a:pt x="39" y="13"/>
                    <a:pt x="37" y="13"/>
                  </a:cubicBezTo>
                  <a:cubicBezTo>
                    <a:pt x="34" y="13"/>
                    <a:pt x="32" y="13"/>
                    <a:pt x="30" y="14"/>
                  </a:cubicBezTo>
                  <a:cubicBezTo>
                    <a:pt x="28" y="15"/>
                    <a:pt x="26" y="16"/>
                    <a:pt x="24" y="18"/>
                  </a:cubicBezTo>
                  <a:cubicBezTo>
                    <a:pt x="22" y="20"/>
                    <a:pt x="21" y="23"/>
                    <a:pt x="20" y="26"/>
                  </a:cubicBezTo>
                  <a:cubicBezTo>
                    <a:pt x="18" y="29"/>
                    <a:pt x="18" y="32"/>
                    <a:pt x="18" y="36"/>
                  </a:cubicBezTo>
                  <a:cubicBezTo>
                    <a:pt x="18" y="41"/>
                    <a:pt x="18" y="45"/>
                    <a:pt x="20" y="48"/>
                  </a:cubicBezTo>
                  <a:cubicBezTo>
                    <a:pt x="21" y="50"/>
                    <a:pt x="22" y="53"/>
                    <a:pt x="24" y="55"/>
                  </a:cubicBezTo>
                  <a:cubicBezTo>
                    <a:pt x="26" y="56"/>
                    <a:pt x="28" y="58"/>
                    <a:pt x="30" y="59"/>
                  </a:cubicBezTo>
                  <a:cubicBezTo>
                    <a:pt x="33" y="59"/>
                    <a:pt x="35" y="60"/>
                    <a:pt x="37" y="60"/>
                  </a:cubicBezTo>
                  <a:cubicBezTo>
                    <a:pt x="39" y="60"/>
                    <a:pt x="42" y="59"/>
                    <a:pt x="44" y="59"/>
                  </a:cubicBezTo>
                  <a:cubicBezTo>
                    <a:pt x="46" y="58"/>
                    <a:pt x="48" y="57"/>
                    <a:pt x="49" y="56"/>
                  </a:cubicBezTo>
                  <a:cubicBezTo>
                    <a:pt x="51" y="55"/>
                    <a:pt x="52" y="54"/>
                    <a:pt x="53" y="53"/>
                  </a:cubicBezTo>
                  <a:cubicBezTo>
                    <a:pt x="54" y="52"/>
                    <a:pt x="55" y="51"/>
                    <a:pt x="56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5" y="68"/>
                    <a:pt x="53" y="69"/>
                  </a:cubicBezTo>
                  <a:cubicBezTo>
                    <a:pt x="52" y="70"/>
                    <a:pt x="50" y="70"/>
                    <a:pt x="48" y="71"/>
                  </a:cubicBezTo>
                  <a:cubicBezTo>
                    <a:pt x="46" y="72"/>
                    <a:pt x="44" y="72"/>
                    <a:pt x="42" y="72"/>
                  </a:cubicBezTo>
                  <a:cubicBezTo>
                    <a:pt x="40" y="73"/>
                    <a:pt x="37" y="73"/>
                    <a:pt x="34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064250" y="3478213"/>
              <a:ext cx="206375" cy="214313"/>
            </a:xfrm>
            <a:custGeom>
              <a:avLst/>
              <a:gdLst>
                <a:gd name="T0" fmla="*/ 55 w 55"/>
                <a:gd name="T1" fmla="*/ 28 h 56"/>
                <a:gd name="T2" fmla="*/ 48 w 55"/>
                <a:gd name="T3" fmla="*/ 49 h 56"/>
                <a:gd name="T4" fmla="*/ 28 w 55"/>
                <a:gd name="T5" fmla="*/ 56 h 56"/>
                <a:gd name="T6" fmla="*/ 8 w 55"/>
                <a:gd name="T7" fmla="*/ 49 h 56"/>
                <a:gd name="T8" fmla="*/ 0 w 55"/>
                <a:gd name="T9" fmla="*/ 28 h 56"/>
                <a:gd name="T10" fmla="*/ 8 w 55"/>
                <a:gd name="T11" fmla="*/ 7 h 56"/>
                <a:gd name="T12" fmla="*/ 28 w 55"/>
                <a:gd name="T13" fmla="*/ 0 h 56"/>
                <a:gd name="T14" fmla="*/ 48 w 55"/>
                <a:gd name="T15" fmla="*/ 7 h 56"/>
                <a:gd name="T16" fmla="*/ 55 w 55"/>
                <a:gd name="T17" fmla="*/ 28 h 56"/>
                <a:gd name="T18" fmla="*/ 38 w 55"/>
                <a:gd name="T19" fmla="*/ 28 h 56"/>
                <a:gd name="T20" fmla="*/ 38 w 55"/>
                <a:gd name="T21" fmla="*/ 20 h 56"/>
                <a:gd name="T22" fmla="*/ 35 w 55"/>
                <a:gd name="T23" fmla="*/ 15 h 56"/>
                <a:gd name="T24" fmla="*/ 32 w 55"/>
                <a:gd name="T25" fmla="*/ 12 h 56"/>
                <a:gd name="T26" fmla="*/ 28 w 55"/>
                <a:gd name="T27" fmla="*/ 12 h 56"/>
                <a:gd name="T28" fmla="*/ 24 w 55"/>
                <a:gd name="T29" fmla="*/ 12 h 56"/>
                <a:gd name="T30" fmla="*/ 21 w 55"/>
                <a:gd name="T31" fmla="*/ 15 h 56"/>
                <a:gd name="T32" fmla="*/ 18 w 55"/>
                <a:gd name="T33" fmla="*/ 20 h 56"/>
                <a:gd name="T34" fmla="*/ 17 w 55"/>
                <a:gd name="T35" fmla="*/ 28 h 56"/>
                <a:gd name="T36" fmla="*/ 18 w 55"/>
                <a:gd name="T37" fmla="*/ 36 h 56"/>
                <a:gd name="T38" fmla="*/ 20 w 55"/>
                <a:gd name="T39" fmla="*/ 41 h 56"/>
                <a:gd name="T40" fmla="*/ 24 w 55"/>
                <a:gd name="T41" fmla="*/ 43 h 56"/>
                <a:gd name="T42" fmla="*/ 28 w 55"/>
                <a:gd name="T43" fmla="*/ 44 h 56"/>
                <a:gd name="T44" fmla="*/ 32 w 55"/>
                <a:gd name="T45" fmla="*/ 43 h 56"/>
                <a:gd name="T46" fmla="*/ 35 w 55"/>
                <a:gd name="T47" fmla="*/ 41 h 56"/>
                <a:gd name="T48" fmla="*/ 38 w 55"/>
                <a:gd name="T49" fmla="*/ 36 h 56"/>
                <a:gd name="T50" fmla="*/ 38 w 55"/>
                <a:gd name="T5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56">
                  <a:moveTo>
                    <a:pt x="55" y="28"/>
                  </a:moveTo>
                  <a:cubicBezTo>
                    <a:pt x="55" y="37"/>
                    <a:pt x="53" y="44"/>
                    <a:pt x="48" y="49"/>
                  </a:cubicBezTo>
                  <a:cubicBezTo>
                    <a:pt x="43" y="54"/>
                    <a:pt x="37" y="56"/>
                    <a:pt x="28" y="56"/>
                  </a:cubicBezTo>
                  <a:cubicBezTo>
                    <a:pt x="19" y="56"/>
                    <a:pt x="12" y="54"/>
                    <a:pt x="8" y="49"/>
                  </a:cubicBezTo>
                  <a:cubicBezTo>
                    <a:pt x="3" y="44"/>
                    <a:pt x="0" y="37"/>
                    <a:pt x="0" y="28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2" y="2"/>
                    <a:pt x="19" y="0"/>
                    <a:pt x="28" y="0"/>
                  </a:cubicBezTo>
                  <a:cubicBezTo>
                    <a:pt x="37" y="0"/>
                    <a:pt x="43" y="2"/>
                    <a:pt x="48" y="7"/>
                  </a:cubicBezTo>
                  <a:cubicBezTo>
                    <a:pt x="53" y="12"/>
                    <a:pt x="55" y="19"/>
                    <a:pt x="55" y="28"/>
                  </a:cubicBezTo>
                  <a:close/>
                  <a:moveTo>
                    <a:pt x="38" y="28"/>
                  </a:moveTo>
                  <a:cubicBezTo>
                    <a:pt x="38" y="25"/>
                    <a:pt x="38" y="22"/>
                    <a:pt x="38" y="20"/>
                  </a:cubicBezTo>
                  <a:cubicBezTo>
                    <a:pt x="37" y="18"/>
                    <a:pt x="36" y="17"/>
                    <a:pt x="35" y="15"/>
                  </a:cubicBezTo>
                  <a:cubicBezTo>
                    <a:pt x="34" y="14"/>
                    <a:pt x="33" y="13"/>
                    <a:pt x="32" y="12"/>
                  </a:cubicBezTo>
                  <a:cubicBezTo>
                    <a:pt x="31" y="12"/>
                    <a:pt x="29" y="12"/>
                    <a:pt x="28" y="12"/>
                  </a:cubicBezTo>
                  <a:cubicBezTo>
                    <a:pt x="26" y="12"/>
                    <a:pt x="25" y="12"/>
                    <a:pt x="24" y="12"/>
                  </a:cubicBezTo>
                  <a:cubicBezTo>
                    <a:pt x="23" y="13"/>
                    <a:pt x="22" y="14"/>
                    <a:pt x="21" y="15"/>
                  </a:cubicBezTo>
                  <a:cubicBezTo>
                    <a:pt x="20" y="16"/>
                    <a:pt x="19" y="18"/>
                    <a:pt x="18" y="20"/>
                  </a:cubicBezTo>
                  <a:cubicBezTo>
                    <a:pt x="18" y="22"/>
                    <a:pt x="17" y="25"/>
                    <a:pt x="17" y="28"/>
                  </a:cubicBezTo>
                  <a:cubicBezTo>
                    <a:pt x="17" y="31"/>
                    <a:pt x="18" y="34"/>
                    <a:pt x="18" y="36"/>
                  </a:cubicBezTo>
                  <a:cubicBezTo>
                    <a:pt x="19" y="38"/>
                    <a:pt x="19" y="40"/>
                    <a:pt x="20" y="41"/>
                  </a:cubicBezTo>
                  <a:cubicBezTo>
                    <a:pt x="21" y="42"/>
                    <a:pt x="22" y="43"/>
                    <a:pt x="24" y="43"/>
                  </a:cubicBezTo>
                  <a:cubicBezTo>
                    <a:pt x="25" y="44"/>
                    <a:pt x="26" y="44"/>
                    <a:pt x="28" y="44"/>
                  </a:cubicBezTo>
                  <a:cubicBezTo>
                    <a:pt x="29" y="44"/>
                    <a:pt x="31" y="44"/>
                    <a:pt x="32" y="43"/>
                  </a:cubicBezTo>
                  <a:cubicBezTo>
                    <a:pt x="33" y="43"/>
                    <a:pt x="35" y="42"/>
                    <a:pt x="35" y="41"/>
                  </a:cubicBezTo>
                  <a:cubicBezTo>
                    <a:pt x="36" y="40"/>
                    <a:pt x="37" y="38"/>
                    <a:pt x="38" y="36"/>
                  </a:cubicBezTo>
                  <a:cubicBezTo>
                    <a:pt x="38" y="34"/>
                    <a:pt x="38" y="32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 userDrawn="1"/>
          </p:nvSpPr>
          <p:spPr bwMode="auto">
            <a:xfrm>
              <a:off x="6308725" y="3616325"/>
              <a:ext cx="60325" cy="730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6394450" y="3616325"/>
              <a:ext cx="98425" cy="136525"/>
            </a:xfrm>
            <a:custGeom>
              <a:avLst/>
              <a:gdLst>
                <a:gd name="T0" fmla="*/ 62 w 62"/>
                <a:gd name="T1" fmla="*/ 0 h 86"/>
                <a:gd name="T2" fmla="*/ 24 w 62"/>
                <a:gd name="T3" fmla="*/ 86 h 86"/>
                <a:gd name="T4" fmla="*/ 0 w 62"/>
                <a:gd name="T5" fmla="*/ 86 h 86"/>
                <a:gd name="T6" fmla="*/ 21 w 62"/>
                <a:gd name="T7" fmla="*/ 0 h 86"/>
                <a:gd name="T8" fmla="*/ 62 w 62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6">
                  <a:moveTo>
                    <a:pt x="62" y="0"/>
                  </a:moveTo>
                  <a:lnTo>
                    <a:pt x="24" y="86"/>
                  </a:lnTo>
                  <a:lnTo>
                    <a:pt x="0" y="86"/>
                  </a:lnTo>
                  <a:lnTo>
                    <a:pt x="21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537325" y="3417888"/>
              <a:ext cx="173038" cy="271463"/>
            </a:xfrm>
            <a:custGeom>
              <a:avLst/>
              <a:gdLst>
                <a:gd name="T0" fmla="*/ 109 w 109"/>
                <a:gd name="T1" fmla="*/ 171 h 171"/>
                <a:gd name="T2" fmla="*/ 0 w 109"/>
                <a:gd name="T3" fmla="*/ 171 h 171"/>
                <a:gd name="T4" fmla="*/ 0 w 109"/>
                <a:gd name="T5" fmla="*/ 0 h 171"/>
                <a:gd name="T6" fmla="*/ 40 w 109"/>
                <a:gd name="T7" fmla="*/ 0 h 171"/>
                <a:gd name="T8" fmla="*/ 40 w 109"/>
                <a:gd name="T9" fmla="*/ 137 h 171"/>
                <a:gd name="T10" fmla="*/ 109 w 109"/>
                <a:gd name="T11" fmla="*/ 137 h 171"/>
                <a:gd name="T12" fmla="*/ 109 w 109"/>
                <a:gd name="T13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71">
                  <a:moveTo>
                    <a:pt x="109" y="171"/>
                  </a:moveTo>
                  <a:lnTo>
                    <a:pt x="0" y="171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37"/>
                  </a:lnTo>
                  <a:lnTo>
                    <a:pt x="109" y="137"/>
                  </a:lnTo>
                  <a:lnTo>
                    <a:pt x="109" y="1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21475" y="3425825"/>
              <a:ext cx="142875" cy="266700"/>
            </a:xfrm>
            <a:custGeom>
              <a:avLst/>
              <a:gdLst>
                <a:gd name="T0" fmla="*/ 25 w 38"/>
                <a:gd name="T1" fmla="*/ 70 h 70"/>
                <a:gd name="T2" fmla="*/ 11 w 38"/>
                <a:gd name="T3" fmla="*/ 65 h 70"/>
                <a:gd name="T4" fmla="*/ 6 w 38"/>
                <a:gd name="T5" fmla="*/ 52 h 70"/>
                <a:gd name="T6" fmla="*/ 6 w 38"/>
                <a:gd name="T7" fmla="*/ 27 h 70"/>
                <a:gd name="T8" fmla="*/ 0 w 38"/>
                <a:gd name="T9" fmla="*/ 27 h 70"/>
                <a:gd name="T10" fmla="*/ 0 w 38"/>
                <a:gd name="T11" fmla="*/ 15 h 70"/>
                <a:gd name="T12" fmla="*/ 6 w 38"/>
                <a:gd name="T13" fmla="*/ 15 h 70"/>
                <a:gd name="T14" fmla="*/ 6 w 38"/>
                <a:gd name="T15" fmla="*/ 0 h 70"/>
                <a:gd name="T16" fmla="*/ 22 w 38"/>
                <a:gd name="T17" fmla="*/ 0 h 70"/>
                <a:gd name="T18" fmla="*/ 22 w 38"/>
                <a:gd name="T19" fmla="*/ 15 h 70"/>
                <a:gd name="T20" fmla="*/ 38 w 38"/>
                <a:gd name="T21" fmla="*/ 15 h 70"/>
                <a:gd name="T22" fmla="*/ 38 w 38"/>
                <a:gd name="T23" fmla="*/ 27 h 70"/>
                <a:gd name="T24" fmla="*/ 22 w 38"/>
                <a:gd name="T25" fmla="*/ 27 h 70"/>
                <a:gd name="T26" fmla="*/ 22 w 38"/>
                <a:gd name="T27" fmla="*/ 46 h 70"/>
                <a:gd name="T28" fmla="*/ 23 w 38"/>
                <a:gd name="T29" fmla="*/ 51 h 70"/>
                <a:gd name="T30" fmla="*/ 23 w 38"/>
                <a:gd name="T31" fmla="*/ 54 h 70"/>
                <a:gd name="T32" fmla="*/ 26 w 38"/>
                <a:gd name="T33" fmla="*/ 57 h 70"/>
                <a:gd name="T34" fmla="*/ 31 w 38"/>
                <a:gd name="T35" fmla="*/ 58 h 70"/>
                <a:gd name="T36" fmla="*/ 34 w 38"/>
                <a:gd name="T37" fmla="*/ 57 h 70"/>
                <a:gd name="T38" fmla="*/ 37 w 38"/>
                <a:gd name="T39" fmla="*/ 56 h 70"/>
                <a:gd name="T40" fmla="*/ 38 w 38"/>
                <a:gd name="T41" fmla="*/ 56 h 70"/>
                <a:gd name="T42" fmla="*/ 38 w 38"/>
                <a:gd name="T43" fmla="*/ 68 h 70"/>
                <a:gd name="T44" fmla="*/ 33 w 38"/>
                <a:gd name="T45" fmla="*/ 69 h 70"/>
                <a:gd name="T46" fmla="*/ 25 w 38"/>
                <a:gd name="T4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70">
                  <a:moveTo>
                    <a:pt x="25" y="70"/>
                  </a:moveTo>
                  <a:cubicBezTo>
                    <a:pt x="19" y="70"/>
                    <a:pt x="14" y="68"/>
                    <a:pt x="11" y="65"/>
                  </a:cubicBezTo>
                  <a:cubicBezTo>
                    <a:pt x="7" y="63"/>
                    <a:pt x="6" y="58"/>
                    <a:pt x="6" y="52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8"/>
                    <a:pt x="22" y="49"/>
                    <a:pt x="23" y="51"/>
                  </a:cubicBezTo>
                  <a:cubicBezTo>
                    <a:pt x="23" y="52"/>
                    <a:pt x="23" y="53"/>
                    <a:pt x="23" y="54"/>
                  </a:cubicBezTo>
                  <a:cubicBezTo>
                    <a:pt x="24" y="56"/>
                    <a:pt x="24" y="56"/>
                    <a:pt x="26" y="57"/>
                  </a:cubicBezTo>
                  <a:cubicBezTo>
                    <a:pt x="27" y="58"/>
                    <a:pt x="28" y="58"/>
                    <a:pt x="31" y="58"/>
                  </a:cubicBezTo>
                  <a:cubicBezTo>
                    <a:pt x="31" y="58"/>
                    <a:pt x="33" y="58"/>
                    <a:pt x="34" y="57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5" y="69"/>
                    <a:pt x="33" y="69"/>
                  </a:cubicBezTo>
                  <a:cubicBezTo>
                    <a:pt x="31" y="69"/>
                    <a:pt x="28" y="70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6875463" y="3406775"/>
              <a:ext cx="195263" cy="285750"/>
            </a:xfrm>
            <a:custGeom>
              <a:avLst/>
              <a:gdLst>
                <a:gd name="T0" fmla="*/ 52 w 52"/>
                <a:gd name="T1" fmla="*/ 74 h 75"/>
                <a:gd name="T2" fmla="*/ 36 w 52"/>
                <a:gd name="T3" fmla="*/ 74 h 75"/>
                <a:gd name="T4" fmla="*/ 36 w 52"/>
                <a:gd name="T5" fmla="*/ 68 h 75"/>
                <a:gd name="T6" fmla="*/ 32 w 52"/>
                <a:gd name="T7" fmla="*/ 71 h 75"/>
                <a:gd name="T8" fmla="*/ 29 w 52"/>
                <a:gd name="T9" fmla="*/ 73 h 75"/>
                <a:gd name="T10" fmla="*/ 25 w 52"/>
                <a:gd name="T11" fmla="*/ 75 h 75"/>
                <a:gd name="T12" fmla="*/ 20 w 52"/>
                <a:gd name="T13" fmla="*/ 75 h 75"/>
                <a:gd name="T14" fmla="*/ 6 w 52"/>
                <a:gd name="T15" fmla="*/ 68 h 75"/>
                <a:gd name="T16" fmla="*/ 0 w 52"/>
                <a:gd name="T17" fmla="*/ 47 h 75"/>
                <a:gd name="T18" fmla="*/ 2 w 52"/>
                <a:gd name="T19" fmla="*/ 35 h 75"/>
                <a:gd name="T20" fmla="*/ 7 w 52"/>
                <a:gd name="T21" fmla="*/ 26 h 75"/>
                <a:gd name="T22" fmla="*/ 14 w 52"/>
                <a:gd name="T23" fmla="*/ 21 h 75"/>
                <a:gd name="T24" fmla="*/ 23 w 52"/>
                <a:gd name="T25" fmla="*/ 19 h 75"/>
                <a:gd name="T26" fmla="*/ 30 w 52"/>
                <a:gd name="T27" fmla="*/ 20 h 75"/>
                <a:gd name="T28" fmla="*/ 36 w 52"/>
                <a:gd name="T29" fmla="*/ 23 h 75"/>
                <a:gd name="T30" fmla="*/ 36 w 52"/>
                <a:gd name="T31" fmla="*/ 0 h 75"/>
                <a:gd name="T32" fmla="*/ 52 w 52"/>
                <a:gd name="T33" fmla="*/ 0 h 75"/>
                <a:gd name="T34" fmla="*/ 52 w 52"/>
                <a:gd name="T35" fmla="*/ 74 h 75"/>
                <a:gd name="T36" fmla="*/ 36 w 52"/>
                <a:gd name="T37" fmla="*/ 59 h 75"/>
                <a:gd name="T38" fmla="*/ 36 w 52"/>
                <a:gd name="T39" fmla="*/ 33 h 75"/>
                <a:gd name="T40" fmla="*/ 33 w 52"/>
                <a:gd name="T41" fmla="*/ 32 h 75"/>
                <a:gd name="T42" fmla="*/ 29 w 52"/>
                <a:gd name="T43" fmla="*/ 31 h 75"/>
                <a:gd name="T44" fmla="*/ 20 w 52"/>
                <a:gd name="T45" fmla="*/ 36 h 75"/>
                <a:gd name="T46" fmla="*/ 17 w 52"/>
                <a:gd name="T47" fmla="*/ 47 h 75"/>
                <a:gd name="T48" fmla="*/ 20 w 52"/>
                <a:gd name="T49" fmla="*/ 59 h 75"/>
                <a:gd name="T50" fmla="*/ 27 w 52"/>
                <a:gd name="T51" fmla="*/ 62 h 75"/>
                <a:gd name="T52" fmla="*/ 32 w 52"/>
                <a:gd name="T53" fmla="*/ 61 h 75"/>
                <a:gd name="T54" fmla="*/ 36 w 52"/>
                <a:gd name="T55" fmla="*/ 5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75">
                  <a:moveTo>
                    <a:pt x="52" y="74"/>
                  </a:moveTo>
                  <a:cubicBezTo>
                    <a:pt x="36" y="74"/>
                    <a:pt x="36" y="74"/>
                    <a:pt x="36" y="74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35" y="69"/>
                    <a:pt x="34" y="70"/>
                    <a:pt x="32" y="71"/>
                  </a:cubicBezTo>
                  <a:cubicBezTo>
                    <a:pt x="31" y="72"/>
                    <a:pt x="30" y="73"/>
                    <a:pt x="29" y="73"/>
                  </a:cubicBezTo>
                  <a:cubicBezTo>
                    <a:pt x="27" y="74"/>
                    <a:pt x="26" y="74"/>
                    <a:pt x="25" y="75"/>
                  </a:cubicBezTo>
                  <a:cubicBezTo>
                    <a:pt x="23" y="75"/>
                    <a:pt x="22" y="75"/>
                    <a:pt x="20" y="75"/>
                  </a:cubicBezTo>
                  <a:cubicBezTo>
                    <a:pt x="14" y="75"/>
                    <a:pt x="9" y="73"/>
                    <a:pt x="6" y="68"/>
                  </a:cubicBezTo>
                  <a:cubicBezTo>
                    <a:pt x="2" y="62"/>
                    <a:pt x="0" y="56"/>
                    <a:pt x="0" y="47"/>
                  </a:cubicBezTo>
                  <a:cubicBezTo>
                    <a:pt x="0" y="43"/>
                    <a:pt x="1" y="39"/>
                    <a:pt x="2" y="35"/>
                  </a:cubicBezTo>
                  <a:cubicBezTo>
                    <a:pt x="3" y="32"/>
                    <a:pt x="5" y="29"/>
                    <a:pt x="7" y="26"/>
                  </a:cubicBezTo>
                  <a:cubicBezTo>
                    <a:pt x="9" y="24"/>
                    <a:pt x="11" y="22"/>
                    <a:pt x="14" y="21"/>
                  </a:cubicBezTo>
                  <a:cubicBezTo>
                    <a:pt x="17" y="20"/>
                    <a:pt x="20" y="19"/>
                    <a:pt x="23" y="19"/>
                  </a:cubicBezTo>
                  <a:cubicBezTo>
                    <a:pt x="26" y="19"/>
                    <a:pt x="28" y="19"/>
                    <a:pt x="30" y="20"/>
                  </a:cubicBezTo>
                  <a:cubicBezTo>
                    <a:pt x="31" y="20"/>
                    <a:pt x="34" y="21"/>
                    <a:pt x="36" y="2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74"/>
                  </a:lnTo>
                  <a:close/>
                  <a:moveTo>
                    <a:pt x="36" y="59"/>
                  </a:moveTo>
                  <a:cubicBezTo>
                    <a:pt x="36" y="33"/>
                    <a:pt x="36" y="33"/>
                    <a:pt x="36" y="33"/>
                  </a:cubicBezTo>
                  <a:cubicBezTo>
                    <a:pt x="35" y="32"/>
                    <a:pt x="34" y="32"/>
                    <a:pt x="33" y="32"/>
                  </a:cubicBezTo>
                  <a:cubicBezTo>
                    <a:pt x="31" y="32"/>
                    <a:pt x="30" y="31"/>
                    <a:pt x="29" y="31"/>
                  </a:cubicBezTo>
                  <a:cubicBezTo>
                    <a:pt x="25" y="31"/>
                    <a:pt x="22" y="33"/>
                    <a:pt x="20" y="36"/>
                  </a:cubicBezTo>
                  <a:cubicBezTo>
                    <a:pt x="18" y="38"/>
                    <a:pt x="17" y="42"/>
                    <a:pt x="17" y="47"/>
                  </a:cubicBezTo>
                  <a:cubicBezTo>
                    <a:pt x="17" y="52"/>
                    <a:pt x="18" y="56"/>
                    <a:pt x="20" y="59"/>
                  </a:cubicBezTo>
                  <a:cubicBezTo>
                    <a:pt x="21" y="61"/>
                    <a:pt x="24" y="62"/>
                    <a:pt x="27" y="62"/>
                  </a:cubicBezTo>
                  <a:cubicBezTo>
                    <a:pt x="29" y="62"/>
                    <a:pt x="30" y="62"/>
                    <a:pt x="32" y="61"/>
                  </a:cubicBezTo>
                  <a:cubicBezTo>
                    <a:pt x="33" y="61"/>
                    <a:pt x="35" y="60"/>
                    <a:pt x="36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68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-회사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5478087" cy="321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텍스트 개체 틀 2"/>
          <p:cNvSpPr>
            <a:spLocks noGrp="1"/>
          </p:cNvSpPr>
          <p:nvPr>
            <p:ph idx="1" hasCustomPrompt="1"/>
          </p:nvPr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>
              <a:lnSpc>
                <a:spcPct val="120000"/>
              </a:lnSpc>
              <a:buNone/>
              <a:defRPr sz="105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err="1" smtClean="0"/>
              <a:t>설명글을</a:t>
            </a:r>
            <a:r>
              <a:rPr lang="ko-KR" altLang="en-US" dirty="0" smtClean="0"/>
              <a:t> 입력하세요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628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제안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5478087" cy="321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3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텍스트 개체 틀 2"/>
          <p:cNvSpPr>
            <a:spLocks noGrp="1"/>
          </p:cNvSpPr>
          <p:nvPr>
            <p:ph idx="1" hasCustomPrompt="1"/>
          </p:nvPr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>
              <a:lnSpc>
                <a:spcPct val="120000"/>
              </a:lnSpc>
              <a:buNone/>
              <a:defRPr sz="105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err="1" smtClean="0"/>
              <a:t>설명글을</a:t>
            </a:r>
            <a:r>
              <a:rPr lang="ko-KR" altLang="en-US" dirty="0" smtClean="0"/>
              <a:t> 입력하세요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592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 bwMode="gray">
          <a:xfrm>
            <a:off x="495301" y="274638"/>
            <a:ext cx="7770813" cy="32861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6" name="텍스트 개체 틀 2"/>
          <p:cNvSpPr>
            <a:spLocks noGrp="1"/>
          </p:cNvSpPr>
          <p:nvPr>
            <p:ph idx="1"/>
          </p:nvPr>
        </p:nvSpPr>
        <p:spPr bwMode="gray">
          <a:xfrm>
            <a:off x="495300" y="793080"/>
            <a:ext cx="89154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8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74912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5478087" cy="321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텍스트 개체 틀 2"/>
          <p:cNvSpPr>
            <a:spLocks noGrp="1"/>
          </p:cNvSpPr>
          <p:nvPr>
            <p:ph idx="1" hasCustomPrompt="1"/>
          </p:nvPr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>
              <a:lnSpc>
                <a:spcPct val="120000"/>
              </a:lnSpc>
              <a:buNone/>
              <a:defRPr sz="105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err="1" smtClean="0"/>
              <a:t>설명글을</a:t>
            </a:r>
            <a:r>
              <a:rPr lang="ko-KR" altLang="en-US" dirty="0" smtClean="0"/>
              <a:t> 입력하세요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5066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1597356"/>
            <a:ext cx="8172450" cy="32106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1" i="0"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텍스트 개체 틀 2"/>
          <p:cNvSpPr>
            <a:spLocks noGrp="1"/>
          </p:cNvSpPr>
          <p:nvPr>
            <p:ph idx="1" hasCustomPrompt="1"/>
          </p:nvPr>
        </p:nvSpPr>
        <p:spPr>
          <a:xfrm>
            <a:off x="895351" y="1981200"/>
            <a:ext cx="8172450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228600" indent="-228600" algn="l">
              <a:lnSpc>
                <a:spcPct val="150000"/>
              </a:lnSpc>
              <a:buFont typeface="+mj-lt"/>
              <a:buAutoNum type="arabicPeriod"/>
              <a:defRPr sz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lvl="0"/>
            <a:r>
              <a:rPr lang="ko-KR" altLang="en-US" dirty="0" smtClean="0"/>
              <a:t>목록을 입력하세요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-1" y="1596370"/>
            <a:ext cx="766951" cy="30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50175" y="1596370"/>
            <a:ext cx="116776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035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 bwMode="gray">
          <a:xfrm>
            <a:off x="495301" y="274638"/>
            <a:ext cx="7770813" cy="32861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6" name="텍스트 개체 틀 2"/>
          <p:cNvSpPr>
            <a:spLocks noGrp="1"/>
          </p:cNvSpPr>
          <p:nvPr>
            <p:ph idx="1"/>
          </p:nvPr>
        </p:nvSpPr>
        <p:spPr bwMode="gray">
          <a:xfrm>
            <a:off x="495300" y="793080"/>
            <a:ext cx="798609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8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49992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pt_039_cove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9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1600" b="0" i="0" cap="none" baseline="0">
          <a:solidFill>
            <a:schemeClr val="tx2"/>
          </a:solidFill>
          <a:latin typeface="나눔고딕" pitchFamily="50" charset="-127"/>
          <a:ea typeface="나눔고딕" pitchFamily="50" charset="-127"/>
          <a:cs typeface="나눔고딕" pitchFamily="50" charset="-127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228600"/>
            <a:ext cx="9906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eaLnBrk="1" latinLnBrk="1" hangingPunct="1"/>
            <a:endParaRPr lang="ko-KR" altLang="en-US" sz="1800" dirty="0">
              <a:latin typeface="나눔고딕" pitchFamily="50" charset="-127"/>
            </a:endParaRP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9148128" y="6620975"/>
            <a:ext cx="407442" cy="134816"/>
            <a:chOff x="9067800" y="4880843"/>
            <a:chExt cx="1211798" cy="400963"/>
          </a:xfrm>
        </p:grpSpPr>
        <p:sp>
          <p:nvSpPr>
            <p:cNvPr id="15" name="Freeform 34"/>
            <p:cNvSpPr>
              <a:spLocks/>
            </p:cNvSpPr>
            <p:nvPr/>
          </p:nvSpPr>
          <p:spPr bwMode="auto">
            <a:xfrm>
              <a:off x="9067800" y="4992222"/>
              <a:ext cx="272655" cy="289584"/>
            </a:xfrm>
            <a:custGeom>
              <a:avLst/>
              <a:gdLst>
                <a:gd name="T0" fmla="*/ 129 w 129"/>
                <a:gd name="T1" fmla="*/ 135 h 135"/>
                <a:gd name="T2" fmla="*/ 87 w 129"/>
                <a:gd name="T3" fmla="*/ 135 h 135"/>
                <a:gd name="T4" fmla="*/ 87 w 129"/>
                <a:gd name="T5" fmla="*/ 68 h 135"/>
                <a:gd name="T6" fmla="*/ 86 w 129"/>
                <a:gd name="T7" fmla="*/ 52 h 135"/>
                <a:gd name="T8" fmla="*/ 84 w 129"/>
                <a:gd name="T9" fmla="*/ 41 h 135"/>
                <a:gd name="T10" fmla="*/ 77 w 129"/>
                <a:gd name="T11" fmla="*/ 35 h 135"/>
                <a:gd name="T12" fmla="*/ 65 w 129"/>
                <a:gd name="T13" fmla="*/ 33 h 135"/>
                <a:gd name="T14" fmla="*/ 53 w 129"/>
                <a:gd name="T15" fmla="*/ 35 h 135"/>
                <a:gd name="T16" fmla="*/ 41 w 129"/>
                <a:gd name="T17" fmla="*/ 41 h 135"/>
                <a:gd name="T18" fmla="*/ 41 w 129"/>
                <a:gd name="T19" fmla="*/ 135 h 135"/>
                <a:gd name="T20" fmla="*/ 0 w 129"/>
                <a:gd name="T21" fmla="*/ 135 h 135"/>
                <a:gd name="T22" fmla="*/ 0 w 129"/>
                <a:gd name="T23" fmla="*/ 0 h 135"/>
                <a:gd name="T24" fmla="*/ 41 w 129"/>
                <a:gd name="T25" fmla="*/ 0 h 135"/>
                <a:gd name="T26" fmla="*/ 41 w 129"/>
                <a:gd name="T27" fmla="*/ 17 h 135"/>
                <a:gd name="T28" fmla="*/ 62 w 129"/>
                <a:gd name="T29" fmla="*/ 4 h 135"/>
                <a:gd name="T30" fmla="*/ 84 w 129"/>
                <a:gd name="T31" fmla="*/ 0 h 135"/>
                <a:gd name="T32" fmla="*/ 117 w 129"/>
                <a:gd name="T33" fmla="*/ 12 h 135"/>
                <a:gd name="T34" fmla="*/ 129 w 129"/>
                <a:gd name="T35" fmla="*/ 48 h 135"/>
                <a:gd name="T36" fmla="*/ 129 w 129"/>
                <a:gd name="T3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5">
                  <a:moveTo>
                    <a:pt x="129" y="135"/>
                  </a:moveTo>
                  <a:cubicBezTo>
                    <a:pt x="87" y="135"/>
                    <a:pt x="87" y="135"/>
                    <a:pt x="87" y="135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3"/>
                    <a:pt x="87" y="58"/>
                    <a:pt x="86" y="52"/>
                  </a:cubicBezTo>
                  <a:cubicBezTo>
                    <a:pt x="86" y="47"/>
                    <a:pt x="85" y="44"/>
                    <a:pt x="84" y="41"/>
                  </a:cubicBezTo>
                  <a:cubicBezTo>
                    <a:pt x="82" y="38"/>
                    <a:pt x="80" y="36"/>
                    <a:pt x="77" y="35"/>
                  </a:cubicBezTo>
                  <a:cubicBezTo>
                    <a:pt x="74" y="34"/>
                    <a:pt x="70" y="33"/>
                    <a:pt x="65" y="33"/>
                  </a:cubicBezTo>
                  <a:cubicBezTo>
                    <a:pt x="61" y="33"/>
                    <a:pt x="57" y="34"/>
                    <a:pt x="53" y="35"/>
                  </a:cubicBezTo>
                  <a:cubicBezTo>
                    <a:pt x="49" y="36"/>
                    <a:pt x="45" y="38"/>
                    <a:pt x="41" y="41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8" y="12"/>
                    <a:pt x="55" y="7"/>
                    <a:pt x="62" y="4"/>
                  </a:cubicBezTo>
                  <a:cubicBezTo>
                    <a:pt x="69" y="1"/>
                    <a:pt x="76" y="0"/>
                    <a:pt x="84" y="0"/>
                  </a:cubicBezTo>
                  <a:cubicBezTo>
                    <a:pt x="98" y="0"/>
                    <a:pt x="109" y="4"/>
                    <a:pt x="117" y="12"/>
                  </a:cubicBezTo>
                  <a:cubicBezTo>
                    <a:pt x="125" y="20"/>
                    <a:pt x="129" y="32"/>
                    <a:pt x="129" y="48"/>
                  </a:cubicBezTo>
                  <a:lnTo>
                    <a:pt x="129" y="135"/>
                  </a:lnTo>
                  <a:close/>
                </a:path>
              </a:pathLst>
            </a:custGeom>
            <a:gradFill>
              <a:gsLst>
                <a:gs pos="0">
                  <a:srgbClr val="1C459B"/>
                </a:gs>
                <a:gs pos="100000">
                  <a:srgbClr val="079EDB"/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6" name="Freeform 35"/>
            <p:cNvSpPr>
              <a:spLocks noEditPoints="1"/>
            </p:cNvSpPr>
            <p:nvPr/>
          </p:nvSpPr>
          <p:spPr bwMode="auto">
            <a:xfrm>
              <a:off x="9306595" y="4992222"/>
              <a:ext cx="285129" cy="289584"/>
            </a:xfrm>
            <a:custGeom>
              <a:avLst/>
              <a:gdLst>
                <a:gd name="T0" fmla="*/ 114 w 135"/>
                <a:gd name="T1" fmla="*/ 21 h 135"/>
                <a:gd name="T2" fmla="*/ 135 w 135"/>
                <a:gd name="T3" fmla="*/ 66 h 135"/>
                <a:gd name="T4" fmla="*/ 112 w 135"/>
                <a:gd name="T5" fmla="*/ 113 h 135"/>
                <a:gd name="T6" fmla="*/ 66 w 135"/>
                <a:gd name="T7" fmla="*/ 135 h 135"/>
                <a:gd name="T8" fmla="*/ 21 w 135"/>
                <a:gd name="T9" fmla="*/ 114 h 135"/>
                <a:gd name="T10" fmla="*/ 0 w 135"/>
                <a:gd name="T11" fmla="*/ 69 h 135"/>
                <a:gd name="T12" fmla="*/ 22 w 135"/>
                <a:gd name="T13" fmla="*/ 23 h 135"/>
                <a:gd name="T14" fmla="*/ 69 w 135"/>
                <a:gd name="T15" fmla="*/ 0 h 135"/>
                <a:gd name="T16" fmla="*/ 114 w 135"/>
                <a:gd name="T17" fmla="*/ 21 h 135"/>
                <a:gd name="T18" fmla="*/ 101 w 135"/>
                <a:gd name="T19" fmla="*/ 75 h 135"/>
                <a:gd name="T20" fmla="*/ 97 w 135"/>
                <a:gd name="T21" fmla="*/ 64 h 135"/>
                <a:gd name="T22" fmla="*/ 86 w 135"/>
                <a:gd name="T23" fmla="*/ 50 h 135"/>
                <a:gd name="T24" fmla="*/ 72 w 135"/>
                <a:gd name="T25" fmla="*/ 38 h 135"/>
                <a:gd name="T26" fmla="*/ 60 w 135"/>
                <a:gd name="T27" fmla="*/ 34 h 135"/>
                <a:gd name="T28" fmla="*/ 50 w 135"/>
                <a:gd name="T29" fmla="*/ 36 h 135"/>
                <a:gd name="T30" fmla="*/ 41 w 135"/>
                <a:gd name="T31" fmla="*/ 42 h 135"/>
                <a:gd name="T32" fmla="*/ 35 w 135"/>
                <a:gd name="T33" fmla="*/ 50 h 135"/>
                <a:gd name="T34" fmla="*/ 34 w 135"/>
                <a:gd name="T35" fmla="*/ 60 h 135"/>
                <a:gd name="T36" fmla="*/ 38 w 135"/>
                <a:gd name="T37" fmla="*/ 72 h 135"/>
                <a:gd name="T38" fmla="*/ 49 w 135"/>
                <a:gd name="T39" fmla="*/ 86 h 135"/>
                <a:gd name="T40" fmla="*/ 62 w 135"/>
                <a:gd name="T41" fmla="*/ 97 h 135"/>
                <a:gd name="T42" fmla="*/ 74 w 135"/>
                <a:gd name="T43" fmla="*/ 101 h 135"/>
                <a:gd name="T44" fmla="*/ 85 w 135"/>
                <a:gd name="T45" fmla="*/ 100 h 135"/>
                <a:gd name="T46" fmla="*/ 94 w 135"/>
                <a:gd name="T47" fmla="*/ 94 h 135"/>
                <a:gd name="T48" fmla="*/ 99 w 135"/>
                <a:gd name="T49" fmla="*/ 85 h 135"/>
                <a:gd name="T50" fmla="*/ 101 w 135"/>
                <a:gd name="T51" fmla="*/ 7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135">
                  <a:moveTo>
                    <a:pt x="114" y="21"/>
                  </a:moveTo>
                  <a:cubicBezTo>
                    <a:pt x="128" y="35"/>
                    <a:pt x="135" y="50"/>
                    <a:pt x="135" y="66"/>
                  </a:cubicBezTo>
                  <a:cubicBezTo>
                    <a:pt x="135" y="83"/>
                    <a:pt x="127" y="98"/>
                    <a:pt x="112" y="113"/>
                  </a:cubicBezTo>
                  <a:cubicBezTo>
                    <a:pt x="98" y="128"/>
                    <a:pt x="82" y="135"/>
                    <a:pt x="66" y="135"/>
                  </a:cubicBezTo>
                  <a:cubicBezTo>
                    <a:pt x="50" y="135"/>
                    <a:pt x="35" y="128"/>
                    <a:pt x="21" y="114"/>
                  </a:cubicBezTo>
                  <a:cubicBezTo>
                    <a:pt x="7" y="100"/>
                    <a:pt x="0" y="85"/>
                    <a:pt x="0" y="69"/>
                  </a:cubicBezTo>
                  <a:cubicBezTo>
                    <a:pt x="0" y="53"/>
                    <a:pt x="7" y="37"/>
                    <a:pt x="22" y="23"/>
                  </a:cubicBezTo>
                  <a:cubicBezTo>
                    <a:pt x="37" y="8"/>
                    <a:pt x="52" y="0"/>
                    <a:pt x="69" y="0"/>
                  </a:cubicBezTo>
                  <a:cubicBezTo>
                    <a:pt x="85" y="0"/>
                    <a:pt x="100" y="7"/>
                    <a:pt x="114" y="21"/>
                  </a:cubicBezTo>
                  <a:close/>
                  <a:moveTo>
                    <a:pt x="101" y="75"/>
                  </a:moveTo>
                  <a:cubicBezTo>
                    <a:pt x="101" y="72"/>
                    <a:pt x="99" y="68"/>
                    <a:pt x="97" y="64"/>
                  </a:cubicBezTo>
                  <a:cubicBezTo>
                    <a:pt x="95" y="60"/>
                    <a:pt x="91" y="55"/>
                    <a:pt x="86" y="50"/>
                  </a:cubicBezTo>
                  <a:cubicBezTo>
                    <a:pt x="81" y="45"/>
                    <a:pt x="76" y="41"/>
                    <a:pt x="72" y="38"/>
                  </a:cubicBezTo>
                  <a:cubicBezTo>
                    <a:pt x="68" y="36"/>
                    <a:pt x="64" y="35"/>
                    <a:pt x="60" y="34"/>
                  </a:cubicBezTo>
                  <a:cubicBezTo>
                    <a:pt x="56" y="34"/>
                    <a:pt x="53" y="34"/>
                    <a:pt x="50" y="36"/>
                  </a:cubicBezTo>
                  <a:cubicBezTo>
                    <a:pt x="47" y="37"/>
                    <a:pt x="44" y="39"/>
                    <a:pt x="41" y="42"/>
                  </a:cubicBezTo>
                  <a:cubicBezTo>
                    <a:pt x="38" y="44"/>
                    <a:pt x="36" y="47"/>
                    <a:pt x="35" y="50"/>
                  </a:cubicBezTo>
                  <a:cubicBezTo>
                    <a:pt x="34" y="52"/>
                    <a:pt x="33" y="56"/>
                    <a:pt x="34" y="60"/>
                  </a:cubicBezTo>
                  <a:cubicBezTo>
                    <a:pt x="34" y="63"/>
                    <a:pt x="35" y="67"/>
                    <a:pt x="38" y="72"/>
                  </a:cubicBezTo>
                  <a:cubicBezTo>
                    <a:pt x="40" y="76"/>
                    <a:pt x="44" y="81"/>
                    <a:pt x="49" y="86"/>
                  </a:cubicBezTo>
                  <a:cubicBezTo>
                    <a:pt x="54" y="91"/>
                    <a:pt x="58" y="95"/>
                    <a:pt x="62" y="97"/>
                  </a:cubicBezTo>
                  <a:cubicBezTo>
                    <a:pt x="67" y="100"/>
                    <a:pt x="71" y="101"/>
                    <a:pt x="74" y="101"/>
                  </a:cubicBezTo>
                  <a:cubicBezTo>
                    <a:pt x="78" y="102"/>
                    <a:pt x="81" y="101"/>
                    <a:pt x="85" y="100"/>
                  </a:cubicBezTo>
                  <a:cubicBezTo>
                    <a:pt x="88" y="99"/>
                    <a:pt x="91" y="97"/>
                    <a:pt x="94" y="94"/>
                  </a:cubicBezTo>
                  <a:cubicBezTo>
                    <a:pt x="96" y="91"/>
                    <a:pt x="98" y="88"/>
                    <a:pt x="99" y="85"/>
                  </a:cubicBezTo>
                  <a:cubicBezTo>
                    <a:pt x="101" y="82"/>
                    <a:pt x="101" y="79"/>
                    <a:pt x="101" y="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C459B"/>
                </a:gs>
                <a:gs pos="100000">
                  <a:srgbClr val="079EDB"/>
                </a:gs>
              </a:gsLst>
              <a:lin ang="135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7" name="Freeform 36"/>
            <p:cNvSpPr>
              <a:spLocks noEditPoints="1"/>
            </p:cNvSpPr>
            <p:nvPr/>
          </p:nvSpPr>
          <p:spPr bwMode="auto">
            <a:xfrm>
              <a:off x="9545391" y="4992222"/>
              <a:ext cx="270872" cy="289584"/>
            </a:xfrm>
            <a:custGeom>
              <a:avLst/>
              <a:gdLst>
                <a:gd name="T0" fmla="*/ 88 w 128"/>
                <a:gd name="T1" fmla="*/ 118 h 135"/>
                <a:gd name="T2" fmla="*/ 79 w 128"/>
                <a:gd name="T3" fmla="*/ 124 h 135"/>
                <a:gd name="T4" fmla="*/ 70 w 128"/>
                <a:gd name="T5" fmla="*/ 130 h 135"/>
                <a:gd name="T6" fmla="*/ 57 w 128"/>
                <a:gd name="T7" fmla="*/ 134 h 135"/>
                <a:gd name="T8" fmla="*/ 43 w 128"/>
                <a:gd name="T9" fmla="*/ 135 h 135"/>
                <a:gd name="T10" fmla="*/ 13 w 128"/>
                <a:gd name="T11" fmla="*/ 124 h 135"/>
                <a:gd name="T12" fmla="*/ 0 w 128"/>
                <a:gd name="T13" fmla="*/ 95 h 135"/>
                <a:gd name="T14" fmla="*/ 6 w 128"/>
                <a:gd name="T15" fmla="*/ 72 h 135"/>
                <a:gd name="T16" fmla="*/ 24 w 128"/>
                <a:gd name="T17" fmla="*/ 58 h 135"/>
                <a:gd name="T18" fmla="*/ 53 w 128"/>
                <a:gd name="T19" fmla="*/ 51 h 135"/>
                <a:gd name="T20" fmla="*/ 88 w 128"/>
                <a:gd name="T21" fmla="*/ 47 h 135"/>
                <a:gd name="T22" fmla="*/ 88 w 128"/>
                <a:gd name="T23" fmla="*/ 47 h 135"/>
                <a:gd name="T24" fmla="*/ 79 w 128"/>
                <a:gd name="T25" fmla="*/ 32 h 135"/>
                <a:gd name="T26" fmla="*/ 53 w 128"/>
                <a:gd name="T27" fmla="*/ 28 h 135"/>
                <a:gd name="T28" fmla="*/ 32 w 128"/>
                <a:gd name="T29" fmla="*/ 32 h 135"/>
                <a:gd name="T30" fmla="*/ 15 w 128"/>
                <a:gd name="T31" fmla="*/ 37 h 135"/>
                <a:gd name="T32" fmla="*/ 11 w 128"/>
                <a:gd name="T33" fmla="*/ 37 h 135"/>
                <a:gd name="T34" fmla="*/ 11 w 128"/>
                <a:gd name="T35" fmla="*/ 6 h 135"/>
                <a:gd name="T36" fmla="*/ 33 w 128"/>
                <a:gd name="T37" fmla="*/ 2 h 135"/>
                <a:gd name="T38" fmla="*/ 62 w 128"/>
                <a:gd name="T39" fmla="*/ 0 h 135"/>
                <a:gd name="T40" fmla="*/ 113 w 128"/>
                <a:gd name="T41" fmla="*/ 11 h 135"/>
                <a:gd name="T42" fmla="*/ 128 w 128"/>
                <a:gd name="T43" fmla="*/ 44 h 135"/>
                <a:gd name="T44" fmla="*/ 128 w 128"/>
                <a:gd name="T45" fmla="*/ 135 h 135"/>
                <a:gd name="T46" fmla="*/ 88 w 128"/>
                <a:gd name="T47" fmla="*/ 135 h 135"/>
                <a:gd name="T48" fmla="*/ 88 w 128"/>
                <a:gd name="T49" fmla="*/ 118 h 135"/>
                <a:gd name="T50" fmla="*/ 88 w 128"/>
                <a:gd name="T51" fmla="*/ 98 h 135"/>
                <a:gd name="T52" fmla="*/ 88 w 128"/>
                <a:gd name="T53" fmla="*/ 71 h 135"/>
                <a:gd name="T54" fmla="*/ 69 w 128"/>
                <a:gd name="T55" fmla="*/ 73 h 135"/>
                <a:gd name="T56" fmla="*/ 55 w 128"/>
                <a:gd name="T57" fmla="*/ 76 h 135"/>
                <a:gd name="T58" fmla="*/ 45 w 128"/>
                <a:gd name="T59" fmla="*/ 82 h 135"/>
                <a:gd name="T60" fmla="*/ 42 w 128"/>
                <a:gd name="T61" fmla="*/ 92 h 135"/>
                <a:gd name="T62" fmla="*/ 43 w 128"/>
                <a:gd name="T63" fmla="*/ 98 h 135"/>
                <a:gd name="T64" fmla="*/ 46 w 128"/>
                <a:gd name="T65" fmla="*/ 103 h 135"/>
                <a:gd name="T66" fmla="*/ 52 w 128"/>
                <a:gd name="T67" fmla="*/ 106 h 135"/>
                <a:gd name="T68" fmla="*/ 64 w 128"/>
                <a:gd name="T69" fmla="*/ 107 h 135"/>
                <a:gd name="T70" fmla="*/ 76 w 128"/>
                <a:gd name="T71" fmla="*/ 105 h 135"/>
                <a:gd name="T72" fmla="*/ 88 w 128"/>
                <a:gd name="T73" fmla="*/ 9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5">
                  <a:moveTo>
                    <a:pt x="88" y="118"/>
                  </a:moveTo>
                  <a:cubicBezTo>
                    <a:pt x="85" y="120"/>
                    <a:pt x="83" y="122"/>
                    <a:pt x="79" y="124"/>
                  </a:cubicBezTo>
                  <a:cubicBezTo>
                    <a:pt x="76" y="127"/>
                    <a:pt x="73" y="128"/>
                    <a:pt x="70" y="130"/>
                  </a:cubicBezTo>
                  <a:cubicBezTo>
                    <a:pt x="66" y="132"/>
                    <a:pt x="62" y="133"/>
                    <a:pt x="57" y="134"/>
                  </a:cubicBezTo>
                  <a:cubicBezTo>
                    <a:pt x="53" y="135"/>
                    <a:pt x="48" y="135"/>
                    <a:pt x="43" y="135"/>
                  </a:cubicBezTo>
                  <a:cubicBezTo>
                    <a:pt x="31" y="135"/>
                    <a:pt x="21" y="131"/>
                    <a:pt x="13" y="124"/>
                  </a:cubicBezTo>
                  <a:cubicBezTo>
                    <a:pt x="4" y="116"/>
                    <a:pt x="0" y="107"/>
                    <a:pt x="0" y="95"/>
                  </a:cubicBezTo>
                  <a:cubicBezTo>
                    <a:pt x="0" y="86"/>
                    <a:pt x="2" y="78"/>
                    <a:pt x="6" y="72"/>
                  </a:cubicBezTo>
                  <a:cubicBezTo>
                    <a:pt x="11" y="66"/>
                    <a:pt x="17" y="61"/>
                    <a:pt x="24" y="58"/>
                  </a:cubicBezTo>
                  <a:cubicBezTo>
                    <a:pt x="32" y="54"/>
                    <a:pt x="41" y="52"/>
                    <a:pt x="53" y="51"/>
                  </a:cubicBezTo>
                  <a:cubicBezTo>
                    <a:pt x="64" y="49"/>
                    <a:pt x="76" y="48"/>
                    <a:pt x="88" y="47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8" y="40"/>
                    <a:pt x="85" y="35"/>
                    <a:pt x="79" y="32"/>
                  </a:cubicBezTo>
                  <a:cubicBezTo>
                    <a:pt x="73" y="29"/>
                    <a:pt x="65" y="28"/>
                    <a:pt x="53" y="28"/>
                  </a:cubicBezTo>
                  <a:cubicBezTo>
                    <a:pt x="47" y="28"/>
                    <a:pt x="39" y="29"/>
                    <a:pt x="32" y="32"/>
                  </a:cubicBezTo>
                  <a:cubicBezTo>
                    <a:pt x="24" y="34"/>
                    <a:pt x="19" y="36"/>
                    <a:pt x="15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5"/>
                    <a:pt x="23" y="4"/>
                    <a:pt x="33" y="2"/>
                  </a:cubicBezTo>
                  <a:cubicBezTo>
                    <a:pt x="42" y="0"/>
                    <a:pt x="52" y="0"/>
                    <a:pt x="62" y="0"/>
                  </a:cubicBezTo>
                  <a:cubicBezTo>
                    <a:pt x="85" y="0"/>
                    <a:pt x="102" y="3"/>
                    <a:pt x="113" y="11"/>
                  </a:cubicBezTo>
                  <a:cubicBezTo>
                    <a:pt x="123" y="18"/>
                    <a:pt x="128" y="29"/>
                    <a:pt x="128" y="44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88" y="135"/>
                    <a:pt x="88" y="135"/>
                    <a:pt x="88" y="135"/>
                  </a:cubicBezTo>
                  <a:lnTo>
                    <a:pt x="88" y="118"/>
                  </a:lnTo>
                  <a:close/>
                  <a:moveTo>
                    <a:pt x="88" y="98"/>
                  </a:moveTo>
                  <a:cubicBezTo>
                    <a:pt x="88" y="71"/>
                    <a:pt x="88" y="71"/>
                    <a:pt x="88" y="71"/>
                  </a:cubicBezTo>
                  <a:cubicBezTo>
                    <a:pt x="82" y="72"/>
                    <a:pt x="76" y="73"/>
                    <a:pt x="69" y="73"/>
                  </a:cubicBezTo>
                  <a:cubicBezTo>
                    <a:pt x="63" y="74"/>
                    <a:pt x="58" y="75"/>
                    <a:pt x="55" y="76"/>
                  </a:cubicBezTo>
                  <a:cubicBezTo>
                    <a:pt x="51" y="77"/>
                    <a:pt x="47" y="79"/>
                    <a:pt x="45" y="82"/>
                  </a:cubicBezTo>
                  <a:cubicBezTo>
                    <a:pt x="43" y="84"/>
                    <a:pt x="42" y="88"/>
                    <a:pt x="42" y="92"/>
                  </a:cubicBezTo>
                  <a:cubicBezTo>
                    <a:pt x="42" y="94"/>
                    <a:pt x="42" y="96"/>
                    <a:pt x="43" y="98"/>
                  </a:cubicBezTo>
                  <a:cubicBezTo>
                    <a:pt x="43" y="100"/>
                    <a:pt x="44" y="101"/>
                    <a:pt x="46" y="103"/>
                  </a:cubicBezTo>
                  <a:cubicBezTo>
                    <a:pt x="48" y="104"/>
                    <a:pt x="50" y="105"/>
                    <a:pt x="52" y="106"/>
                  </a:cubicBezTo>
                  <a:cubicBezTo>
                    <a:pt x="55" y="107"/>
                    <a:pt x="59" y="107"/>
                    <a:pt x="64" y="107"/>
                  </a:cubicBezTo>
                  <a:cubicBezTo>
                    <a:pt x="68" y="107"/>
                    <a:pt x="72" y="106"/>
                    <a:pt x="76" y="105"/>
                  </a:cubicBezTo>
                  <a:cubicBezTo>
                    <a:pt x="81" y="103"/>
                    <a:pt x="84" y="101"/>
                    <a:pt x="88" y="98"/>
                  </a:cubicBezTo>
                  <a:close/>
                </a:path>
              </a:pathLst>
            </a:custGeom>
            <a:gradFill>
              <a:gsLst>
                <a:gs pos="0">
                  <a:srgbClr val="1C459B"/>
                </a:gs>
                <a:gs pos="100000">
                  <a:srgbClr val="079EDB"/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8" name="Freeform 37"/>
            <p:cNvSpPr>
              <a:spLocks noEditPoints="1"/>
            </p:cNvSpPr>
            <p:nvPr/>
          </p:nvSpPr>
          <p:spPr bwMode="auto">
            <a:xfrm>
              <a:off x="9816263" y="4902228"/>
              <a:ext cx="158603" cy="156821"/>
            </a:xfrm>
            <a:custGeom>
              <a:avLst/>
              <a:gdLst>
                <a:gd name="T0" fmla="*/ 51 w 75"/>
                <a:gd name="T1" fmla="*/ 64 h 73"/>
                <a:gd name="T2" fmla="*/ 46 w 75"/>
                <a:gd name="T3" fmla="*/ 67 h 73"/>
                <a:gd name="T4" fmla="*/ 41 w 75"/>
                <a:gd name="T5" fmla="*/ 71 h 73"/>
                <a:gd name="T6" fmla="*/ 34 w 75"/>
                <a:gd name="T7" fmla="*/ 73 h 73"/>
                <a:gd name="T8" fmla="*/ 25 w 75"/>
                <a:gd name="T9" fmla="*/ 73 h 73"/>
                <a:gd name="T10" fmla="*/ 7 w 75"/>
                <a:gd name="T11" fmla="*/ 67 h 73"/>
                <a:gd name="T12" fmla="*/ 0 w 75"/>
                <a:gd name="T13" fmla="*/ 52 h 73"/>
                <a:gd name="T14" fmla="*/ 4 w 75"/>
                <a:gd name="T15" fmla="*/ 39 h 73"/>
                <a:gd name="T16" fmla="*/ 14 w 75"/>
                <a:gd name="T17" fmla="*/ 31 h 73"/>
                <a:gd name="T18" fmla="*/ 31 w 75"/>
                <a:gd name="T19" fmla="*/ 27 h 73"/>
                <a:gd name="T20" fmla="*/ 51 w 75"/>
                <a:gd name="T21" fmla="*/ 26 h 73"/>
                <a:gd name="T22" fmla="*/ 51 w 75"/>
                <a:gd name="T23" fmla="*/ 25 h 73"/>
                <a:gd name="T24" fmla="*/ 46 w 75"/>
                <a:gd name="T25" fmla="*/ 17 h 73"/>
                <a:gd name="T26" fmla="*/ 31 w 75"/>
                <a:gd name="T27" fmla="*/ 15 h 73"/>
                <a:gd name="T28" fmla="*/ 19 w 75"/>
                <a:gd name="T29" fmla="*/ 17 h 73"/>
                <a:gd name="T30" fmla="*/ 9 w 75"/>
                <a:gd name="T31" fmla="*/ 20 h 73"/>
                <a:gd name="T32" fmla="*/ 7 w 75"/>
                <a:gd name="T33" fmla="*/ 20 h 73"/>
                <a:gd name="T34" fmla="*/ 7 w 75"/>
                <a:gd name="T35" fmla="*/ 3 h 73"/>
                <a:gd name="T36" fmla="*/ 19 w 75"/>
                <a:gd name="T37" fmla="*/ 1 h 73"/>
                <a:gd name="T38" fmla="*/ 36 w 75"/>
                <a:gd name="T39" fmla="*/ 0 h 73"/>
                <a:gd name="T40" fmla="*/ 66 w 75"/>
                <a:gd name="T41" fmla="*/ 6 h 73"/>
                <a:gd name="T42" fmla="*/ 75 w 75"/>
                <a:gd name="T43" fmla="*/ 24 h 73"/>
                <a:gd name="T44" fmla="*/ 75 w 75"/>
                <a:gd name="T45" fmla="*/ 73 h 73"/>
                <a:gd name="T46" fmla="*/ 51 w 75"/>
                <a:gd name="T47" fmla="*/ 73 h 73"/>
                <a:gd name="T48" fmla="*/ 51 w 75"/>
                <a:gd name="T49" fmla="*/ 64 h 73"/>
                <a:gd name="T50" fmla="*/ 51 w 75"/>
                <a:gd name="T51" fmla="*/ 53 h 73"/>
                <a:gd name="T52" fmla="*/ 51 w 75"/>
                <a:gd name="T53" fmla="*/ 39 h 73"/>
                <a:gd name="T54" fmla="*/ 41 w 75"/>
                <a:gd name="T55" fmla="*/ 40 h 73"/>
                <a:gd name="T56" fmla="*/ 32 w 75"/>
                <a:gd name="T57" fmla="*/ 41 h 73"/>
                <a:gd name="T58" fmla="*/ 27 w 75"/>
                <a:gd name="T59" fmla="*/ 44 h 73"/>
                <a:gd name="T60" fmla="*/ 25 w 75"/>
                <a:gd name="T61" fmla="*/ 50 h 73"/>
                <a:gd name="T62" fmla="*/ 25 w 75"/>
                <a:gd name="T63" fmla="*/ 53 h 73"/>
                <a:gd name="T64" fmla="*/ 27 w 75"/>
                <a:gd name="T65" fmla="*/ 56 h 73"/>
                <a:gd name="T66" fmla="*/ 31 w 75"/>
                <a:gd name="T67" fmla="*/ 58 h 73"/>
                <a:gd name="T68" fmla="*/ 37 w 75"/>
                <a:gd name="T69" fmla="*/ 58 h 73"/>
                <a:gd name="T70" fmla="*/ 45 w 75"/>
                <a:gd name="T71" fmla="*/ 57 h 73"/>
                <a:gd name="T72" fmla="*/ 51 w 75"/>
                <a:gd name="T73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" h="73">
                  <a:moveTo>
                    <a:pt x="51" y="64"/>
                  </a:moveTo>
                  <a:cubicBezTo>
                    <a:pt x="50" y="65"/>
                    <a:pt x="48" y="66"/>
                    <a:pt x="46" y="67"/>
                  </a:cubicBezTo>
                  <a:cubicBezTo>
                    <a:pt x="44" y="69"/>
                    <a:pt x="43" y="70"/>
                    <a:pt x="41" y="71"/>
                  </a:cubicBezTo>
                  <a:cubicBezTo>
                    <a:pt x="39" y="72"/>
                    <a:pt x="36" y="72"/>
                    <a:pt x="34" y="73"/>
                  </a:cubicBezTo>
                  <a:cubicBezTo>
                    <a:pt x="31" y="73"/>
                    <a:pt x="28" y="73"/>
                    <a:pt x="25" y="73"/>
                  </a:cubicBezTo>
                  <a:cubicBezTo>
                    <a:pt x="18" y="73"/>
                    <a:pt x="12" y="71"/>
                    <a:pt x="7" y="67"/>
                  </a:cubicBezTo>
                  <a:cubicBezTo>
                    <a:pt x="3" y="63"/>
                    <a:pt x="0" y="58"/>
                    <a:pt x="0" y="52"/>
                  </a:cubicBezTo>
                  <a:cubicBezTo>
                    <a:pt x="0" y="46"/>
                    <a:pt x="1" y="42"/>
                    <a:pt x="4" y="39"/>
                  </a:cubicBezTo>
                  <a:cubicBezTo>
                    <a:pt x="6" y="36"/>
                    <a:pt x="10" y="33"/>
                    <a:pt x="14" y="31"/>
                  </a:cubicBezTo>
                  <a:cubicBezTo>
                    <a:pt x="19" y="30"/>
                    <a:pt x="24" y="28"/>
                    <a:pt x="31" y="27"/>
                  </a:cubicBezTo>
                  <a:cubicBezTo>
                    <a:pt x="37" y="27"/>
                    <a:pt x="44" y="26"/>
                    <a:pt x="51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1"/>
                    <a:pt x="50" y="19"/>
                    <a:pt x="46" y="17"/>
                  </a:cubicBezTo>
                  <a:cubicBezTo>
                    <a:pt x="43" y="16"/>
                    <a:pt x="38" y="15"/>
                    <a:pt x="31" y="15"/>
                  </a:cubicBezTo>
                  <a:cubicBezTo>
                    <a:pt x="27" y="15"/>
                    <a:pt x="23" y="16"/>
                    <a:pt x="19" y="17"/>
                  </a:cubicBezTo>
                  <a:cubicBezTo>
                    <a:pt x="14" y="18"/>
                    <a:pt x="11" y="19"/>
                    <a:pt x="9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3"/>
                    <a:pt x="13" y="2"/>
                    <a:pt x="19" y="1"/>
                  </a:cubicBezTo>
                  <a:cubicBezTo>
                    <a:pt x="25" y="0"/>
                    <a:pt x="31" y="0"/>
                    <a:pt x="36" y="0"/>
                  </a:cubicBezTo>
                  <a:cubicBezTo>
                    <a:pt x="50" y="0"/>
                    <a:pt x="60" y="2"/>
                    <a:pt x="66" y="6"/>
                  </a:cubicBezTo>
                  <a:cubicBezTo>
                    <a:pt x="72" y="10"/>
                    <a:pt x="75" y="16"/>
                    <a:pt x="75" y="24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51" y="73"/>
                    <a:pt x="51" y="73"/>
                    <a:pt x="51" y="73"/>
                  </a:cubicBezTo>
                  <a:lnTo>
                    <a:pt x="51" y="64"/>
                  </a:lnTo>
                  <a:close/>
                  <a:moveTo>
                    <a:pt x="51" y="53"/>
                  </a:moveTo>
                  <a:cubicBezTo>
                    <a:pt x="51" y="39"/>
                    <a:pt x="51" y="39"/>
                    <a:pt x="51" y="39"/>
                  </a:cubicBezTo>
                  <a:cubicBezTo>
                    <a:pt x="48" y="39"/>
                    <a:pt x="44" y="39"/>
                    <a:pt x="41" y="40"/>
                  </a:cubicBezTo>
                  <a:cubicBezTo>
                    <a:pt x="37" y="40"/>
                    <a:pt x="34" y="41"/>
                    <a:pt x="32" y="41"/>
                  </a:cubicBezTo>
                  <a:cubicBezTo>
                    <a:pt x="30" y="42"/>
                    <a:pt x="28" y="43"/>
                    <a:pt x="27" y="44"/>
                  </a:cubicBezTo>
                  <a:cubicBezTo>
                    <a:pt x="25" y="46"/>
                    <a:pt x="25" y="48"/>
                    <a:pt x="25" y="50"/>
                  </a:cubicBezTo>
                  <a:cubicBezTo>
                    <a:pt x="25" y="51"/>
                    <a:pt x="25" y="52"/>
                    <a:pt x="25" y="53"/>
                  </a:cubicBezTo>
                  <a:cubicBezTo>
                    <a:pt x="25" y="54"/>
                    <a:pt x="26" y="55"/>
                    <a:pt x="27" y="56"/>
                  </a:cubicBezTo>
                  <a:cubicBezTo>
                    <a:pt x="28" y="57"/>
                    <a:pt x="29" y="57"/>
                    <a:pt x="31" y="58"/>
                  </a:cubicBezTo>
                  <a:cubicBezTo>
                    <a:pt x="32" y="58"/>
                    <a:pt x="34" y="58"/>
                    <a:pt x="37" y="58"/>
                  </a:cubicBezTo>
                  <a:cubicBezTo>
                    <a:pt x="40" y="58"/>
                    <a:pt x="42" y="58"/>
                    <a:pt x="45" y="57"/>
                  </a:cubicBezTo>
                  <a:cubicBezTo>
                    <a:pt x="47" y="56"/>
                    <a:pt x="49" y="55"/>
                    <a:pt x="51" y="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9" name="Freeform 38"/>
            <p:cNvSpPr>
              <a:spLocks/>
            </p:cNvSpPr>
            <p:nvPr/>
          </p:nvSpPr>
          <p:spPr bwMode="auto">
            <a:xfrm>
              <a:off x="9991796" y="4880843"/>
              <a:ext cx="118507" cy="178206"/>
            </a:xfrm>
            <a:custGeom>
              <a:avLst/>
              <a:gdLst>
                <a:gd name="T0" fmla="*/ 56 w 56"/>
                <a:gd name="T1" fmla="*/ 82 h 83"/>
                <a:gd name="T2" fmla="*/ 48 w 56"/>
                <a:gd name="T3" fmla="*/ 83 h 83"/>
                <a:gd name="T4" fmla="*/ 37 w 56"/>
                <a:gd name="T5" fmla="*/ 83 h 83"/>
                <a:gd name="T6" fmla="*/ 16 w 56"/>
                <a:gd name="T7" fmla="*/ 78 h 83"/>
                <a:gd name="T8" fmla="*/ 10 w 56"/>
                <a:gd name="T9" fmla="*/ 61 h 83"/>
                <a:gd name="T10" fmla="*/ 10 w 56"/>
                <a:gd name="T11" fmla="*/ 29 h 83"/>
                <a:gd name="T12" fmla="*/ 0 w 56"/>
                <a:gd name="T13" fmla="*/ 29 h 83"/>
                <a:gd name="T14" fmla="*/ 0 w 56"/>
                <a:gd name="T15" fmla="*/ 14 h 83"/>
                <a:gd name="T16" fmla="*/ 10 w 56"/>
                <a:gd name="T17" fmla="*/ 14 h 83"/>
                <a:gd name="T18" fmla="*/ 10 w 56"/>
                <a:gd name="T19" fmla="*/ 0 h 83"/>
                <a:gd name="T20" fmla="*/ 34 w 56"/>
                <a:gd name="T21" fmla="*/ 0 h 83"/>
                <a:gd name="T22" fmla="*/ 34 w 56"/>
                <a:gd name="T23" fmla="*/ 14 h 83"/>
                <a:gd name="T24" fmla="*/ 56 w 56"/>
                <a:gd name="T25" fmla="*/ 14 h 83"/>
                <a:gd name="T26" fmla="*/ 56 w 56"/>
                <a:gd name="T27" fmla="*/ 29 h 83"/>
                <a:gd name="T28" fmla="*/ 34 w 56"/>
                <a:gd name="T29" fmla="*/ 29 h 83"/>
                <a:gd name="T30" fmla="*/ 34 w 56"/>
                <a:gd name="T31" fmla="*/ 53 h 83"/>
                <a:gd name="T32" fmla="*/ 34 w 56"/>
                <a:gd name="T33" fmla="*/ 59 h 83"/>
                <a:gd name="T34" fmla="*/ 35 w 56"/>
                <a:gd name="T35" fmla="*/ 64 h 83"/>
                <a:gd name="T36" fmla="*/ 38 w 56"/>
                <a:gd name="T37" fmla="*/ 67 h 83"/>
                <a:gd name="T38" fmla="*/ 45 w 56"/>
                <a:gd name="T39" fmla="*/ 69 h 83"/>
                <a:gd name="T40" fmla="*/ 50 w 56"/>
                <a:gd name="T41" fmla="*/ 68 h 83"/>
                <a:gd name="T42" fmla="*/ 54 w 56"/>
                <a:gd name="T43" fmla="*/ 67 h 83"/>
                <a:gd name="T44" fmla="*/ 56 w 56"/>
                <a:gd name="T45" fmla="*/ 67 h 83"/>
                <a:gd name="T46" fmla="*/ 56 w 56"/>
                <a:gd name="T47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83">
                  <a:moveTo>
                    <a:pt x="56" y="82"/>
                  </a:moveTo>
                  <a:cubicBezTo>
                    <a:pt x="53" y="82"/>
                    <a:pt x="51" y="83"/>
                    <a:pt x="48" y="83"/>
                  </a:cubicBezTo>
                  <a:cubicBezTo>
                    <a:pt x="45" y="83"/>
                    <a:pt x="41" y="83"/>
                    <a:pt x="37" y="83"/>
                  </a:cubicBezTo>
                  <a:cubicBezTo>
                    <a:pt x="28" y="83"/>
                    <a:pt x="21" y="82"/>
                    <a:pt x="16" y="78"/>
                  </a:cubicBezTo>
                  <a:cubicBezTo>
                    <a:pt x="12" y="75"/>
                    <a:pt x="10" y="69"/>
                    <a:pt x="10" y="61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5"/>
                    <a:pt x="34" y="57"/>
                    <a:pt x="34" y="59"/>
                  </a:cubicBezTo>
                  <a:cubicBezTo>
                    <a:pt x="34" y="61"/>
                    <a:pt x="34" y="63"/>
                    <a:pt x="35" y="64"/>
                  </a:cubicBezTo>
                  <a:cubicBezTo>
                    <a:pt x="35" y="65"/>
                    <a:pt x="36" y="67"/>
                    <a:pt x="38" y="67"/>
                  </a:cubicBezTo>
                  <a:cubicBezTo>
                    <a:pt x="40" y="68"/>
                    <a:pt x="42" y="69"/>
                    <a:pt x="45" y="69"/>
                  </a:cubicBezTo>
                  <a:cubicBezTo>
                    <a:pt x="46" y="69"/>
                    <a:pt x="48" y="68"/>
                    <a:pt x="50" y="68"/>
                  </a:cubicBezTo>
                  <a:cubicBezTo>
                    <a:pt x="52" y="67"/>
                    <a:pt x="53" y="67"/>
                    <a:pt x="54" y="67"/>
                  </a:cubicBezTo>
                  <a:cubicBezTo>
                    <a:pt x="56" y="67"/>
                    <a:pt x="56" y="67"/>
                    <a:pt x="56" y="67"/>
                  </a:cubicBezTo>
                  <a:lnTo>
                    <a:pt x="56" y="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0" name="Freeform 39"/>
            <p:cNvSpPr>
              <a:spLocks/>
            </p:cNvSpPr>
            <p:nvPr/>
          </p:nvSpPr>
          <p:spPr bwMode="auto">
            <a:xfrm>
              <a:off x="10131687" y="4902228"/>
              <a:ext cx="147911" cy="156821"/>
            </a:xfrm>
            <a:custGeom>
              <a:avLst/>
              <a:gdLst>
                <a:gd name="T0" fmla="*/ 70 w 70"/>
                <a:gd name="T1" fmla="*/ 49 h 73"/>
                <a:gd name="T2" fmla="*/ 60 w 70"/>
                <a:gd name="T3" fmla="*/ 67 h 73"/>
                <a:gd name="T4" fmla="*/ 31 w 70"/>
                <a:gd name="T5" fmla="*/ 73 h 73"/>
                <a:gd name="T6" fmla="*/ 13 w 70"/>
                <a:gd name="T7" fmla="*/ 72 h 73"/>
                <a:gd name="T8" fmla="*/ 0 w 70"/>
                <a:gd name="T9" fmla="*/ 68 h 73"/>
                <a:gd name="T10" fmla="*/ 0 w 70"/>
                <a:gd name="T11" fmla="*/ 49 h 73"/>
                <a:gd name="T12" fmla="*/ 2 w 70"/>
                <a:gd name="T13" fmla="*/ 49 h 73"/>
                <a:gd name="T14" fmla="*/ 6 w 70"/>
                <a:gd name="T15" fmla="*/ 52 h 73"/>
                <a:gd name="T16" fmla="*/ 13 w 70"/>
                <a:gd name="T17" fmla="*/ 55 h 73"/>
                <a:gd name="T18" fmla="*/ 22 w 70"/>
                <a:gd name="T19" fmla="*/ 58 h 73"/>
                <a:gd name="T20" fmla="*/ 32 w 70"/>
                <a:gd name="T21" fmla="*/ 59 h 73"/>
                <a:gd name="T22" fmla="*/ 42 w 70"/>
                <a:gd name="T23" fmla="*/ 57 h 73"/>
                <a:gd name="T24" fmla="*/ 46 w 70"/>
                <a:gd name="T25" fmla="*/ 53 h 73"/>
                <a:gd name="T26" fmla="*/ 44 w 70"/>
                <a:gd name="T27" fmla="*/ 49 h 73"/>
                <a:gd name="T28" fmla="*/ 36 w 70"/>
                <a:gd name="T29" fmla="*/ 47 h 73"/>
                <a:gd name="T30" fmla="*/ 29 w 70"/>
                <a:gd name="T31" fmla="*/ 46 h 73"/>
                <a:gd name="T32" fmla="*/ 20 w 70"/>
                <a:gd name="T33" fmla="*/ 44 h 73"/>
                <a:gd name="T34" fmla="*/ 5 w 70"/>
                <a:gd name="T35" fmla="*/ 36 h 73"/>
                <a:gd name="T36" fmla="*/ 0 w 70"/>
                <a:gd name="T37" fmla="*/ 23 h 73"/>
                <a:gd name="T38" fmla="*/ 11 w 70"/>
                <a:gd name="T39" fmla="*/ 6 h 73"/>
                <a:gd name="T40" fmla="*/ 39 w 70"/>
                <a:gd name="T41" fmla="*/ 0 h 73"/>
                <a:gd name="T42" fmla="*/ 55 w 70"/>
                <a:gd name="T43" fmla="*/ 1 h 73"/>
                <a:gd name="T44" fmla="*/ 67 w 70"/>
                <a:gd name="T45" fmla="*/ 5 h 73"/>
                <a:gd name="T46" fmla="*/ 67 w 70"/>
                <a:gd name="T47" fmla="*/ 22 h 73"/>
                <a:gd name="T48" fmla="*/ 65 w 70"/>
                <a:gd name="T49" fmla="*/ 22 h 73"/>
                <a:gd name="T50" fmla="*/ 53 w 70"/>
                <a:gd name="T51" fmla="*/ 17 h 73"/>
                <a:gd name="T52" fmla="*/ 39 w 70"/>
                <a:gd name="T53" fmla="*/ 15 h 73"/>
                <a:gd name="T54" fmla="*/ 29 w 70"/>
                <a:gd name="T55" fmla="*/ 16 h 73"/>
                <a:gd name="T56" fmla="*/ 25 w 70"/>
                <a:gd name="T57" fmla="*/ 20 h 73"/>
                <a:gd name="T58" fmla="*/ 27 w 70"/>
                <a:gd name="T59" fmla="*/ 24 h 73"/>
                <a:gd name="T60" fmla="*/ 35 w 70"/>
                <a:gd name="T61" fmla="*/ 27 h 73"/>
                <a:gd name="T62" fmla="*/ 43 w 70"/>
                <a:gd name="T63" fmla="*/ 28 h 73"/>
                <a:gd name="T64" fmla="*/ 52 w 70"/>
                <a:gd name="T65" fmla="*/ 30 h 73"/>
                <a:gd name="T66" fmla="*/ 66 w 70"/>
                <a:gd name="T67" fmla="*/ 37 h 73"/>
                <a:gd name="T68" fmla="*/ 70 w 70"/>
                <a:gd name="T69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73">
                  <a:moveTo>
                    <a:pt x="70" y="49"/>
                  </a:moveTo>
                  <a:cubicBezTo>
                    <a:pt x="70" y="57"/>
                    <a:pt x="67" y="62"/>
                    <a:pt x="60" y="67"/>
                  </a:cubicBezTo>
                  <a:cubicBezTo>
                    <a:pt x="53" y="71"/>
                    <a:pt x="43" y="73"/>
                    <a:pt x="31" y="73"/>
                  </a:cubicBezTo>
                  <a:cubicBezTo>
                    <a:pt x="25" y="73"/>
                    <a:pt x="19" y="73"/>
                    <a:pt x="13" y="72"/>
                  </a:cubicBezTo>
                  <a:cubicBezTo>
                    <a:pt x="8" y="71"/>
                    <a:pt x="3" y="69"/>
                    <a:pt x="0" y="6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50"/>
                    <a:pt x="5" y="51"/>
                    <a:pt x="6" y="52"/>
                  </a:cubicBezTo>
                  <a:cubicBezTo>
                    <a:pt x="8" y="53"/>
                    <a:pt x="10" y="54"/>
                    <a:pt x="13" y="55"/>
                  </a:cubicBezTo>
                  <a:cubicBezTo>
                    <a:pt x="16" y="56"/>
                    <a:pt x="18" y="57"/>
                    <a:pt x="22" y="58"/>
                  </a:cubicBezTo>
                  <a:cubicBezTo>
                    <a:pt x="25" y="58"/>
                    <a:pt x="28" y="59"/>
                    <a:pt x="32" y="59"/>
                  </a:cubicBezTo>
                  <a:cubicBezTo>
                    <a:pt x="36" y="59"/>
                    <a:pt x="40" y="58"/>
                    <a:pt x="42" y="57"/>
                  </a:cubicBezTo>
                  <a:cubicBezTo>
                    <a:pt x="44" y="56"/>
                    <a:pt x="46" y="55"/>
                    <a:pt x="46" y="53"/>
                  </a:cubicBezTo>
                  <a:cubicBezTo>
                    <a:pt x="46" y="51"/>
                    <a:pt x="45" y="50"/>
                    <a:pt x="44" y="49"/>
                  </a:cubicBezTo>
                  <a:cubicBezTo>
                    <a:pt x="42" y="48"/>
                    <a:pt x="40" y="48"/>
                    <a:pt x="36" y="47"/>
                  </a:cubicBezTo>
                  <a:cubicBezTo>
                    <a:pt x="34" y="46"/>
                    <a:pt x="32" y="46"/>
                    <a:pt x="29" y="46"/>
                  </a:cubicBezTo>
                  <a:cubicBezTo>
                    <a:pt x="26" y="45"/>
                    <a:pt x="23" y="45"/>
                    <a:pt x="20" y="44"/>
                  </a:cubicBezTo>
                  <a:cubicBezTo>
                    <a:pt x="14" y="42"/>
                    <a:pt x="9" y="40"/>
                    <a:pt x="5" y="36"/>
                  </a:cubicBezTo>
                  <a:cubicBezTo>
                    <a:pt x="2" y="33"/>
                    <a:pt x="0" y="28"/>
                    <a:pt x="0" y="23"/>
                  </a:cubicBezTo>
                  <a:cubicBezTo>
                    <a:pt x="0" y="16"/>
                    <a:pt x="4" y="11"/>
                    <a:pt x="11" y="6"/>
                  </a:cubicBezTo>
                  <a:cubicBezTo>
                    <a:pt x="17" y="2"/>
                    <a:pt x="27" y="0"/>
                    <a:pt x="39" y="0"/>
                  </a:cubicBezTo>
                  <a:cubicBezTo>
                    <a:pt x="44" y="0"/>
                    <a:pt x="50" y="0"/>
                    <a:pt x="55" y="1"/>
                  </a:cubicBezTo>
                  <a:cubicBezTo>
                    <a:pt x="60" y="2"/>
                    <a:pt x="64" y="4"/>
                    <a:pt x="67" y="5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1" y="20"/>
                    <a:pt x="57" y="18"/>
                    <a:pt x="53" y="17"/>
                  </a:cubicBezTo>
                  <a:cubicBezTo>
                    <a:pt x="48" y="15"/>
                    <a:pt x="43" y="15"/>
                    <a:pt x="39" y="15"/>
                  </a:cubicBezTo>
                  <a:cubicBezTo>
                    <a:pt x="35" y="15"/>
                    <a:pt x="32" y="15"/>
                    <a:pt x="29" y="16"/>
                  </a:cubicBezTo>
                  <a:cubicBezTo>
                    <a:pt x="26" y="17"/>
                    <a:pt x="25" y="19"/>
                    <a:pt x="25" y="20"/>
                  </a:cubicBezTo>
                  <a:cubicBezTo>
                    <a:pt x="25" y="22"/>
                    <a:pt x="26" y="23"/>
                    <a:pt x="27" y="24"/>
                  </a:cubicBezTo>
                  <a:cubicBezTo>
                    <a:pt x="28" y="25"/>
                    <a:pt x="31" y="26"/>
                    <a:pt x="35" y="27"/>
                  </a:cubicBezTo>
                  <a:cubicBezTo>
                    <a:pt x="38" y="27"/>
                    <a:pt x="40" y="28"/>
                    <a:pt x="43" y="28"/>
                  </a:cubicBezTo>
                  <a:cubicBezTo>
                    <a:pt x="46" y="29"/>
                    <a:pt x="49" y="29"/>
                    <a:pt x="52" y="30"/>
                  </a:cubicBezTo>
                  <a:cubicBezTo>
                    <a:pt x="58" y="31"/>
                    <a:pt x="63" y="34"/>
                    <a:pt x="66" y="37"/>
                  </a:cubicBezTo>
                  <a:cubicBezTo>
                    <a:pt x="69" y="40"/>
                    <a:pt x="70" y="44"/>
                    <a:pt x="70" y="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</p:grpSp>
      <p:grpSp>
        <p:nvGrpSpPr>
          <p:cNvPr id="29" name="그룹 28"/>
          <p:cNvGrpSpPr/>
          <p:nvPr userDrawn="1"/>
        </p:nvGrpSpPr>
        <p:grpSpPr>
          <a:xfrm>
            <a:off x="381000" y="6575004"/>
            <a:ext cx="331032" cy="159049"/>
            <a:chOff x="3124200" y="919163"/>
            <a:chExt cx="5891213" cy="2830512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3124200" y="1720850"/>
              <a:ext cx="1176338" cy="1227138"/>
            </a:xfrm>
            <a:custGeom>
              <a:avLst/>
              <a:gdLst>
                <a:gd name="T0" fmla="*/ 3 w 313"/>
                <a:gd name="T1" fmla="*/ 161 h 326"/>
                <a:gd name="T2" fmla="*/ 2 w 313"/>
                <a:gd name="T3" fmla="*/ 166 h 326"/>
                <a:gd name="T4" fmla="*/ 2 w 313"/>
                <a:gd name="T5" fmla="*/ 166 h 326"/>
                <a:gd name="T6" fmla="*/ 244 w 313"/>
                <a:gd name="T7" fmla="*/ 326 h 326"/>
                <a:gd name="T8" fmla="*/ 313 w 313"/>
                <a:gd name="T9" fmla="*/ 0 h 326"/>
                <a:gd name="T10" fmla="*/ 3 w 313"/>
                <a:gd name="T11" fmla="*/ 16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3" h="326">
                  <a:moveTo>
                    <a:pt x="3" y="161"/>
                  </a:moveTo>
                  <a:cubicBezTo>
                    <a:pt x="0" y="162"/>
                    <a:pt x="0" y="165"/>
                    <a:pt x="2" y="166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244" y="326"/>
                    <a:pt x="244" y="326"/>
                    <a:pt x="244" y="326"/>
                  </a:cubicBezTo>
                  <a:cubicBezTo>
                    <a:pt x="313" y="0"/>
                    <a:pt x="313" y="0"/>
                    <a:pt x="313" y="0"/>
                  </a:cubicBezTo>
                  <a:lnTo>
                    <a:pt x="3" y="161"/>
                  </a:ln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7077075" y="1720850"/>
              <a:ext cx="1446213" cy="1227138"/>
            </a:xfrm>
            <a:custGeom>
              <a:avLst/>
              <a:gdLst>
                <a:gd name="T0" fmla="*/ 382 w 385"/>
                <a:gd name="T1" fmla="*/ 0 h 326"/>
                <a:gd name="T2" fmla="*/ 321 w 385"/>
                <a:gd name="T3" fmla="*/ 0 h 326"/>
                <a:gd name="T4" fmla="*/ 310 w 385"/>
                <a:gd name="T5" fmla="*/ 3 h 326"/>
                <a:gd name="T6" fmla="*/ 3 w 385"/>
                <a:gd name="T7" fmla="*/ 161 h 326"/>
                <a:gd name="T8" fmla="*/ 3 w 385"/>
                <a:gd name="T9" fmla="*/ 167 h 326"/>
                <a:gd name="T10" fmla="*/ 3 w 385"/>
                <a:gd name="T11" fmla="*/ 167 h 326"/>
                <a:gd name="T12" fmla="*/ 241 w 385"/>
                <a:gd name="T13" fmla="*/ 323 h 326"/>
                <a:gd name="T14" fmla="*/ 251 w 385"/>
                <a:gd name="T15" fmla="*/ 326 h 326"/>
                <a:gd name="T16" fmla="*/ 312 w 385"/>
                <a:gd name="T17" fmla="*/ 326 h 326"/>
                <a:gd name="T18" fmla="*/ 313 w 385"/>
                <a:gd name="T19" fmla="*/ 323 h 326"/>
                <a:gd name="T20" fmla="*/ 71 w 385"/>
                <a:gd name="T21" fmla="*/ 163 h 326"/>
                <a:gd name="T22" fmla="*/ 382 w 385"/>
                <a:gd name="T23" fmla="*/ 3 h 326"/>
                <a:gd name="T24" fmla="*/ 382 w 385"/>
                <a:gd name="T2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26">
                  <a:moveTo>
                    <a:pt x="382" y="0"/>
                  </a:moveTo>
                  <a:cubicBezTo>
                    <a:pt x="321" y="0"/>
                    <a:pt x="321" y="0"/>
                    <a:pt x="321" y="0"/>
                  </a:cubicBezTo>
                  <a:cubicBezTo>
                    <a:pt x="318" y="0"/>
                    <a:pt x="313" y="1"/>
                    <a:pt x="310" y="3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1" y="162"/>
                    <a:pt x="0" y="165"/>
                    <a:pt x="3" y="167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43" y="325"/>
                    <a:pt x="248" y="326"/>
                    <a:pt x="251" y="326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6" y="326"/>
                    <a:pt x="316" y="325"/>
                    <a:pt x="313" y="32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382" y="3"/>
                    <a:pt x="382" y="3"/>
                    <a:pt x="382" y="3"/>
                  </a:cubicBezTo>
                  <a:cubicBezTo>
                    <a:pt x="385" y="1"/>
                    <a:pt x="385" y="0"/>
                    <a:pt x="382" y="0"/>
                  </a:cubicBezTo>
                  <a:close/>
                </a:path>
              </a:pathLst>
            </a:custGeom>
            <a:solidFill>
              <a:srgbClr val="F08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6159500" y="1720850"/>
              <a:ext cx="1871663" cy="1227138"/>
            </a:xfrm>
            <a:custGeom>
              <a:avLst/>
              <a:gdLst>
                <a:gd name="T0" fmla="*/ 495 w 498"/>
                <a:gd name="T1" fmla="*/ 0 h 326"/>
                <a:gd name="T2" fmla="*/ 69 w 498"/>
                <a:gd name="T3" fmla="*/ 0 h 326"/>
                <a:gd name="T4" fmla="*/ 0 w 498"/>
                <a:gd name="T5" fmla="*/ 326 h 326"/>
                <a:gd name="T6" fmla="*/ 426 w 498"/>
                <a:gd name="T7" fmla="*/ 326 h 326"/>
                <a:gd name="T8" fmla="*/ 427 w 498"/>
                <a:gd name="T9" fmla="*/ 323 h 326"/>
                <a:gd name="T10" fmla="*/ 184 w 498"/>
                <a:gd name="T11" fmla="*/ 163 h 326"/>
                <a:gd name="T12" fmla="*/ 496 w 498"/>
                <a:gd name="T13" fmla="*/ 3 h 326"/>
                <a:gd name="T14" fmla="*/ 495 w 498"/>
                <a:gd name="T1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326">
                  <a:moveTo>
                    <a:pt x="495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426" y="326"/>
                    <a:pt x="426" y="326"/>
                    <a:pt x="426" y="326"/>
                  </a:cubicBezTo>
                  <a:cubicBezTo>
                    <a:pt x="429" y="326"/>
                    <a:pt x="429" y="325"/>
                    <a:pt x="427" y="32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496" y="3"/>
                    <a:pt x="496" y="3"/>
                    <a:pt x="496" y="3"/>
                  </a:cubicBezTo>
                  <a:cubicBezTo>
                    <a:pt x="498" y="1"/>
                    <a:pt x="498" y="0"/>
                    <a:pt x="495" y="0"/>
                  </a:cubicBez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7569200" y="1720850"/>
              <a:ext cx="1446213" cy="1227138"/>
            </a:xfrm>
            <a:custGeom>
              <a:avLst/>
              <a:gdLst>
                <a:gd name="T0" fmla="*/ 382 w 385"/>
                <a:gd name="T1" fmla="*/ 0 h 326"/>
                <a:gd name="T2" fmla="*/ 320 w 385"/>
                <a:gd name="T3" fmla="*/ 0 h 326"/>
                <a:gd name="T4" fmla="*/ 310 w 385"/>
                <a:gd name="T5" fmla="*/ 3 h 326"/>
                <a:gd name="T6" fmla="*/ 3 w 385"/>
                <a:gd name="T7" fmla="*/ 161 h 326"/>
                <a:gd name="T8" fmla="*/ 3 w 385"/>
                <a:gd name="T9" fmla="*/ 167 h 326"/>
                <a:gd name="T10" fmla="*/ 3 w 385"/>
                <a:gd name="T11" fmla="*/ 167 h 326"/>
                <a:gd name="T12" fmla="*/ 241 w 385"/>
                <a:gd name="T13" fmla="*/ 323 h 326"/>
                <a:gd name="T14" fmla="*/ 251 w 385"/>
                <a:gd name="T15" fmla="*/ 326 h 326"/>
                <a:gd name="T16" fmla="*/ 312 w 385"/>
                <a:gd name="T17" fmla="*/ 326 h 326"/>
                <a:gd name="T18" fmla="*/ 313 w 385"/>
                <a:gd name="T19" fmla="*/ 323 h 326"/>
                <a:gd name="T20" fmla="*/ 71 w 385"/>
                <a:gd name="T21" fmla="*/ 163 h 326"/>
                <a:gd name="T22" fmla="*/ 382 w 385"/>
                <a:gd name="T23" fmla="*/ 3 h 326"/>
                <a:gd name="T24" fmla="*/ 382 w 385"/>
                <a:gd name="T2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26">
                  <a:moveTo>
                    <a:pt x="382" y="0"/>
                  </a:move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2" y="1"/>
                    <a:pt x="310" y="3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0" y="162"/>
                    <a:pt x="0" y="165"/>
                    <a:pt x="3" y="167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43" y="325"/>
                    <a:pt x="248" y="326"/>
                    <a:pt x="251" y="326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5" y="326"/>
                    <a:pt x="316" y="325"/>
                    <a:pt x="313" y="32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382" y="3"/>
                    <a:pt x="382" y="3"/>
                    <a:pt x="382" y="3"/>
                  </a:cubicBezTo>
                  <a:cubicBezTo>
                    <a:pt x="385" y="1"/>
                    <a:pt x="385" y="0"/>
                    <a:pt x="382" y="0"/>
                  </a:cubicBezTo>
                  <a:close/>
                </a:path>
              </a:pathLst>
            </a:custGeom>
            <a:solidFill>
              <a:srgbClr val="FA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3770313" y="919163"/>
              <a:ext cx="4189413" cy="1414463"/>
            </a:xfrm>
            <a:custGeom>
              <a:avLst/>
              <a:gdLst>
                <a:gd name="T0" fmla="*/ 1112 w 1115"/>
                <a:gd name="T1" fmla="*/ 0 h 376"/>
                <a:gd name="T2" fmla="*/ 110 w 1115"/>
                <a:gd name="T3" fmla="*/ 0 h 376"/>
                <a:gd name="T4" fmla="*/ 5 w 1115"/>
                <a:gd name="T5" fmla="*/ 79 h 376"/>
                <a:gd name="T6" fmla="*/ 28 w 1115"/>
                <a:gd name="T7" fmla="*/ 138 h 376"/>
                <a:gd name="T8" fmla="*/ 388 w 1115"/>
                <a:gd name="T9" fmla="*/ 376 h 376"/>
                <a:gd name="T10" fmla="*/ 388 w 1115"/>
                <a:gd name="T11" fmla="*/ 376 h 376"/>
                <a:gd name="T12" fmla="*/ 388 w 1115"/>
                <a:gd name="T13" fmla="*/ 376 h 376"/>
                <a:gd name="T14" fmla="*/ 1113 w 1115"/>
                <a:gd name="T15" fmla="*/ 3 h 376"/>
                <a:gd name="T16" fmla="*/ 1112 w 1115"/>
                <a:gd name="T1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5" h="376">
                  <a:moveTo>
                    <a:pt x="1112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54" y="0"/>
                    <a:pt x="14" y="35"/>
                    <a:pt x="5" y="79"/>
                  </a:cubicBezTo>
                  <a:cubicBezTo>
                    <a:pt x="0" y="103"/>
                    <a:pt x="9" y="124"/>
                    <a:pt x="28" y="138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1113" y="3"/>
                    <a:pt x="1113" y="3"/>
                    <a:pt x="1113" y="3"/>
                  </a:cubicBezTo>
                  <a:cubicBezTo>
                    <a:pt x="1115" y="1"/>
                    <a:pt x="1115" y="0"/>
                    <a:pt x="1112" y="0"/>
                  </a:cubicBez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278188" y="2333625"/>
              <a:ext cx="4083050" cy="1416050"/>
            </a:xfrm>
            <a:custGeom>
              <a:avLst/>
              <a:gdLst>
                <a:gd name="T0" fmla="*/ 1084 w 1087"/>
                <a:gd name="T1" fmla="*/ 373 h 376"/>
                <a:gd name="T2" fmla="*/ 1084 w 1087"/>
                <a:gd name="T3" fmla="*/ 373 h 376"/>
                <a:gd name="T4" fmla="*/ 519 w 1087"/>
                <a:gd name="T5" fmla="*/ 0 h 376"/>
                <a:gd name="T6" fmla="*/ 519 w 1087"/>
                <a:gd name="T7" fmla="*/ 0 h 376"/>
                <a:gd name="T8" fmla="*/ 519 w 1087"/>
                <a:gd name="T9" fmla="*/ 0 h 376"/>
                <a:gd name="T10" fmla="*/ 57 w 1087"/>
                <a:gd name="T11" fmla="*/ 238 h 376"/>
                <a:gd name="T12" fmla="*/ 10 w 1087"/>
                <a:gd name="T13" fmla="*/ 298 h 376"/>
                <a:gd name="T14" fmla="*/ 81 w 1087"/>
                <a:gd name="T15" fmla="*/ 376 h 376"/>
                <a:gd name="T16" fmla="*/ 1083 w 1087"/>
                <a:gd name="T17" fmla="*/ 376 h 376"/>
                <a:gd name="T18" fmla="*/ 1084 w 1087"/>
                <a:gd name="T19" fmla="*/ 37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7" h="376">
                  <a:moveTo>
                    <a:pt x="1084" y="373"/>
                  </a:moveTo>
                  <a:cubicBezTo>
                    <a:pt x="1084" y="373"/>
                    <a:pt x="1084" y="373"/>
                    <a:pt x="1084" y="373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33" y="253"/>
                    <a:pt x="15" y="274"/>
                    <a:pt x="10" y="298"/>
                  </a:cubicBezTo>
                  <a:cubicBezTo>
                    <a:pt x="0" y="341"/>
                    <a:pt x="25" y="376"/>
                    <a:pt x="81" y="376"/>
                  </a:cubicBezTo>
                  <a:cubicBezTo>
                    <a:pt x="1083" y="376"/>
                    <a:pt x="1083" y="376"/>
                    <a:pt x="1083" y="376"/>
                  </a:cubicBezTo>
                  <a:cubicBezTo>
                    <a:pt x="1086" y="376"/>
                    <a:pt x="1087" y="375"/>
                    <a:pt x="1084" y="373"/>
                  </a:cubicBez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</p:grpSp>
      <p:sp>
        <p:nvSpPr>
          <p:cNvPr id="21" name="TextBox 27"/>
          <p:cNvSpPr txBox="1"/>
          <p:nvPr userDrawn="1"/>
        </p:nvSpPr>
        <p:spPr>
          <a:xfrm>
            <a:off x="732222" y="6485994"/>
            <a:ext cx="2559571" cy="3181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ko-KR" altLang="en-US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투자의사결정 효율화를 위한 </a:t>
            </a:r>
            <a:endParaRPr lang="en-US" altLang="ko-KR" sz="800" b="0" dirty="0" smtClean="0">
              <a:solidFill>
                <a:schemeClr val="bg1">
                  <a:lumMod val="6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운용정보시스템 구축 방안 연구</a:t>
            </a:r>
            <a:r>
              <a:rPr lang="en-US" altLang="ko-KR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용역 진단보고</a:t>
            </a:r>
          </a:p>
        </p:txBody>
      </p:sp>
    </p:spTree>
    <p:extLst>
      <p:ext uri="{BB962C8B-B14F-4D97-AF65-F5344CB8AC3E}">
        <p14:creationId xmlns:p14="http://schemas.microsoft.com/office/powerpoint/2010/main" val="143957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1600" b="1" i="0" cap="none" baseline="0">
          <a:solidFill>
            <a:schemeClr val="tx1"/>
          </a:solidFill>
          <a:latin typeface="나눔고딕" pitchFamily="50" charset="-127"/>
          <a:ea typeface="나눔고딕" pitchFamily="50" charset="-127"/>
          <a:cs typeface="나눔고딕" pitchFamily="50" charset="-127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83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1600" b="0" i="0" cap="none" baseline="0">
          <a:solidFill>
            <a:schemeClr val="tx2"/>
          </a:solidFill>
          <a:latin typeface="나눔고딕" pitchFamily="50" charset="-127"/>
          <a:ea typeface="나눔고딕" pitchFamily="50" charset="-127"/>
          <a:cs typeface="나눔고딕" pitchFamily="50" charset="-127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>
          <a:xfrm>
            <a:off x="0" y="623194"/>
            <a:ext cx="45719" cy="62348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고딕" pitchFamily="50" charset="-127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0" y="0"/>
            <a:ext cx="45719" cy="2770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고딕" pitchFamily="50" charset="-127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 userDrawn="1"/>
        </p:nvSpPr>
        <p:spPr bwMode="auto">
          <a:xfrm>
            <a:off x="8443155" y="6525073"/>
            <a:ext cx="533400" cy="32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 algn="r" eaLnBrk="0" hangingPunct="0"/>
            <a:fld id="{8EE5A1D1-2C50-45C9-911C-9FAF6516CDFE}" type="slidenum">
              <a:rPr lang="en-US" sz="900" smtClean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pPr algn="r" eaLnBrk="0" hangingPunct="0"/>
              <a:t>‹#›</a:t>
            </a:fld>
            <a:endParaRPr lang="en-US" sz="900" dirty="0">
              <a:solidFill>
                <a:prstClr val="black">
                  <a:lumMod val="50000"/>
                  <a:lumOff val="50000"/>
                </a:prstClr>
              </a:solidFill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cxnSp>
        <p:nvCxnSpPr>
          <p:cNvPr id="14" name="직선 연결선 13"/>
          <p:cNvCxnSpPr/>
          <p:nvPr userDrawn="1"/>
        </p:nvCxnSpPr>
        <p:spPr>
          <a:xfrm>
            <a:off x="381000" y="609600"/>
            <a:ext cx="9525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>
            <a:off x="381000" y="609600"/>
            <a:ext cx="381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그룹 98"/>
          <p:cNvGrpSpPr/>
          <p:nvPr userDrawn="1"/>
        </p:nvGrpSpPr>
        <p:grpSpPr>
          <a:xfrm>
            <a:off x="9148128" y="6620975"/>
            <a:ext cx="407442" cy="134816"/>
            <a:chOff x="9067800" y="4880843"/>
            <a:chExt cx="1211798" cy="400963"/>
          </a:xfrm>
        </p:grpSpPr>
        <p:sp>
          <p:nvSpPr>
            <p:cNvPr id="100" name="Freeform 34"/>
            <p:cNvSpPr>
              <a:spLocks/>
            </p:cNvSpPr>
            <p:nvPr/>
          </p:nvSpPr>
          <p:spPr bwMode="auto">
            <a:xfrm>
              <a:off x="9067800" y="4992222"/>
              <a:ext cx="272655" cy="289584"/>
            </a:xfrm>
            <a:custGeom>
              <a:avLst/>
              <a:gdLst>
                <a:gd name="T0" fmla="*/ 129 w 129"/>
                <a:gd name="T1" fmla="*/ 135 h 135"/>
                <a:gd name="T2" fmla="*/ 87 w 129"/>
                <a:gd name="T3" fmla="*/ 135 h 135"/>
                <a:gd name="T4" fmla="*/ 87 w 129"/>
                <a:gd name="T5" fmla="*/ 68 h 135"/>
                <a:gd name="T6" fmla="*/ 86 w 129"/>
                <a:gd name="T7" fmla="*/ 52 h 135"/>
                <a:gd name="T8" fmla="*/ 84 w 129"/>
                <a:gd name="T9" fmla="*/ 41 h 135"/>
                <a:gd name="T10" fmla="*/ 77 w 129"/>
                <a:gd name="T11" fmla="*/ 35 h 135"/>
                <a:gd name="T12" fmla="*/ 65 w 129"/>
                <a:gd name="T13" fmla="*/ 33 h 135"/>
                <a:gd name="T14" fmla="*/ 53 w 129"/>
                <a:gd name="T15" fmla="*/ 35 h 135"/>
                <a:gd name="T16" fmla="*/ 41 w 129"/>
                <a:gd name="T17" fmla="*/ 41 h 135"/>
                <a:gd name="T18" fmla="*/ 41 w 129"/>
                <a:gd name="T19" fmla="*/ 135 h 135"/>
                <a:gd name="T20" fmla="*/ 0 w 129"/>
                <a:gd name="T21" fmla="*/ 135 h 135"/>
                <a:gd name="T22" fmla="*/ 0 w 129"/>
                <a:gd name="T23" fmla="*/ 0 h 135"/>
                <a:gd name="T24" fmla="*/ 41 w 129"/>
                <a:gd name="T25" fmla="*/ 0 h 135"/>
                <a:gd name="T26" fmla="*/ 41 w 129"/>
                <a:gd name="T27" fmla="*/ 17 h 135"/>
                <a:gd name="T28" fmla="*/ 62 w 129"/>
                <a:gd name="T29" fmla="*/ 4 h 135"/>
                <a:gd name="T30" fmla="*/ 84 w 129"/>
                <a:gd name="T31" fmla="*/ 0 h 135"/>
                <a:gd name="T32" fmla="*/ 117 w 129"/>
                <a:gd name="T33" fmla="*/ 12 h 135"/>
                <a:gd name="T34" fmla="*/ 129 w 129"/>
                <a:gd name="T35" fmla="*/ 48 h 135"/>
                <a:gd name="T36" fmla="*/ 129 w 129"/>
                <a:gd name="T3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5">
                  <a:moveTo>
                    <a:pt x="129" y="135"/>
                  </a:moveTo>
                  <a:cubicBezTo>
                    <a:pt x="87" y="135"/>
                    <a:pt x="87" y="135"/>
                    <a:pt x="87" y="135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3"/>
                    <a:pt x="87" y="58"/>
                    <a:pt x="86" y="52"/>
                  </a:cubicBezTo>
                  <a:cubicBezTo>
                    <a:pt x="86" y="47"/>
                    <a:pt x="85" y="44"/>
                    <a:pt x="84" y="41"/>
                  </a:cubicBezTo>
                  <a:cubicBezTo>
                    <a:pt x="82" y="38"/>
                    <a:pt x="80" y="36"/>
                    <a:pt x="77" y="35"/>
                  </a:cubicBezTo>
                  <a:cubicBezTo>
                    <a:pt x="74" y="34"/>
                    <a:pt x="70" y="33"/>
                    <a:pt x="65" y="33"/>
                  </a:cubicBezTo>
                  <a:cubicBezTo>
                    <a:pt x="61" y="33"/>
                    <a:pt x="57" y="34"/>
                    <a:pt x="53" y="35"/>
                  </a:cubicBezTo>
                  <a:cubicBezTo>
                    <a:pt x="49" y="36"/>
                    <a:pt x="45" y="38"/>
                    <a:pt x="41" y="41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8" y="12"/>
                    <a:pt x="55" y="7"/>
                    <a:pt x="62" y="4"/>
                  </a:cubicBezTo>
                  <a:cubicBezTo>
                    <a:pt x="69" y="1"/>
                    <a:pt x="76" y="0"/>
                    <a:pt x="84" y="0"/>
                  </a:cubicBezTo>
                  <a:cubicBezTo>
                    <a:pt x="98" y="0"/>
                    <a:pt x="109" y="4"/>
                    <a:pt x="117" y="12"/>
                  </a:cubicBezTo>
                  <a:cubicBezTo>
                    <a:pt x="125" y="20"/>
                    <a:pt x="129" y="32"/>
                    <a:pt x="129" y="48"/>
                  </a:cubicBezTo>
                  <a:lnTo>
                    <a:pt x="129" y="135"/>
                  </a:lnTo>
                  <a:close/>
                </a:path>
              </a:pathLst>
            </a:custGeom>
            <a:gradFill>
              <a:gsLst>
                <a:gs pos="0">
                  <a:srgbClr val="1C459B"/>
                </a:gs>
                <a:gs pos="100000">
                  <a:srgbClr val="079EDB"/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anose="020D0604000000000000" pitchFamily="50" charset="-127"/>
              </a:endParaRPr>
            </a:p>
          </p:txBody>
        </p:sp>
        <p:sp>
          <p:nvSpPr>
            <p:cNvPr id="101" name="Freeform 35"/>
            <p:cNvSpPr>
              <a:spLocks noEditPoints="1"/>
            </p:cNvSpPr>
            <p:nvPr/>
          </p:nvSpPr>
          <p:spPr bwMode="auto">
            <a:xfrm>
              <a:off x="9306595" y="4992222"/>
              <a:ext cx="285129" cy="289584"/>
            </a:xfrm>
            <a:custGeom>
              <a:avLst/>
              <a:gdLst>
                <a:gd name="T0" fmla="*/ 114 w 135"/>
                <a:gd name="T1" fmla="*/ 21 h 135"/>
                <a:gd name="T2" fmla="*/ 135 w 135"/>
                <a:gd name="T3" fmla="*/ 66 h 135"/>
                <a:gd name="T4" fmla="*/ 112 w 135"/>
                <a:gd name="T5" fmla="*/ 113 h 135"/>
                <a:gd name="T6" fmla="*/ 66 w 135"/>
                <a:gd name="T7" fmla="*/ 135 h 135"/>
                <a:gd name="T8" fmla="*/ 21 w 135"/>
                <a:gd name="T9" fmla="*/ 114 h 135"/>
                <a:gd name="T10" fmla="*/ 0 w 135"/>
                <a:gd name="T11" fmla="*/ 69 h 135"/>
                <a:gd name="T12" fmla="*/ 22 w 135"/>
                <a:gd name="T13" fmla="*/ 23 h 135"/>
                <a:gd name="T14" fmla="*/ 69 w 135"/>
                <a:gd name="T15" fmla="*/ 0 h 135"/>
                <a:gd name="T16" fmla="*/ 114 w 135"/>
                <a:gd name="T17" fmla="*/ 21 h 135"/>
                <a:gd name="T18" fmla="*/ 101 w 135"/>
                <a:gd name="T19" fmla="*/ 75 h 135"/>
                <a:gd name="T20" fmla="*/ 97 w 135"/>
                <a:gd name="T21" fmla="*/ 64 h 135"/>
                <a:gd name="T22" fmla="*/ 86 w 135"/>
                <a:gd name="T23" fmla="*/ 50 h 135"/>
                <a:gd name="T24" fmla="*/ 72 w 135"/>
                <a:gd name="T25" fmla="*/ 38 h 135"/>
                <a:gd name="T26" fmla="*/ 60 w 135"/>
                <a:gd name="T27" fmla="*/ 34 h 135"/>
                <a:gd name="T28" fmla="*/ 50 w 135"/>
                <a:gd name="T29" fmla="*/ 36 h 135"/>
                <a:gd name="T30" fmla="*/ 41 w 135"/>
                <a:gd name="T31" fmla="*/ 42 h 135"/>
                <a:gd name="T32" fmla="*/ 35 w 135"/>
                <a:gd name="T33" fmla="*/ 50 h 135"/>
                <a:gd name="T34" fmla="*/ 34 w 135"/>
                <a:gd name="T35" fmla="*/ 60 h 135"/>
                <a:gd name="T36" fmla="*/ 38 w 135"/>
                <a:gd name="T37" fmla="*/ 72 h 135"/>
                <a:gd name="T38" fmla="*/ 49 w 135"/>
                <a:gd name="T39" fmla="*/ 86 h 135"/>
                <a:gd name="T40" fmla="*/ 62 w 135"/>
                <a:gd name="T41" fmla="*/ 97 h 135"/>
                <a:gd name="T42" fmla="*/ 74 w 135"/>
                <a:gd name="T43" fmla="*/ 101 h 135"/>
                <a:gd name="T44" fmla="*/ 85 w 135"/>
                <a:gd name="T45" fmla="*/ 100 h 135"/>
                <a:gd name="T46" fmla="*/ 94 w 135"/>
                <a:gd name="T47" fmla="*/ 94 h 135"/>
                <a:gd name="T48" fmla="*/ 99 w 135"/>
                <a:gd name="T49" fmla="*/ 85 h 135"/>
                <a:gd name="T50" fmla="*/ 101 w 135"/>
                <a:gd name="T51" fmla="*/ 7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135">
                  <a:moveTo>
                    <a:pt x="114" y="21"/>
                  </a:moveTo>
                  <a:cubicBezTo>
                    <a:pt x="128" y="35"/>
                    <a:pt x="135" y="50"/>
                    <a:pt x="135" y="66"/>
                  </a:cubicBezTo>
                  <a:cubicBezTo>
                    <a:pt x="135" y="83"/>
                    <a:pt x="127" y="98"/>
                    <a:pt x="112" y="113"/>
                  </a:cubicBezTo>
                  <a:cubicBezTo>
                    <a:pt x="98" y="128"/>
                    <a:pt x="82" y="135"/>
                    <a:pt x="66" y="135"/>
                  </a:cubicBezTo>
                  <a:cubicBezTo>
                    <a:pt x="50" y="135"/>
                    <a:pt x="35" y="128"/>
                    <a:pt x="21" y="114"/>
                  </a:cubicBezTo>
                  <a:cubicBezTo>
                    <a:pt x="7" y="100"/>
                    <a:pt x="0" y="85"/>
                    <a:pt x="0" y="69"/>
                  </a:cubicBezTo>
                  <a:cubicBezTo>
                    <a:pt x="0" y="53"/>
                    <a:pt x="7" y="37"/>
                    <a:pt x="22" y="23"/>
                  </a:cubicBezTo>
                  <a:cubicBezTo>
                    <a:pt x="37" y="8"/>
                    <a:pt x="52" y="0"/>
                    <a:pt x="69" y="0"/>
                  </a:cubicBezTo>
                  <a:cubicBezTo>
                    <a:pt x="85" y="0"/>
                    <a:pt x="100" y="7"/>
                    <a:pt x="114" y="21"/>
                  </a:cubicBezTo>
                  <a:close/>
                  <a:moveTo>
                    <a:pt x="101" y="75"/>
                  </a:moveTo>
                  <a:cubicBezTo>
                    <a:pt x="101" y="72"/>
                    <a:pt x="99" y="68"/>
                    <a:pt x="97" y="64"/>
                  </a:cubicBezTo>
                  <a:cubicBezTo>
                    <a:pt x="95" y="60"/>
                    <a:pt x="91" y="55"/>
                    <a:pt x="86" y="50"/>
                  </a:cubicBezTo>
                  <a:cubicBezTo>
                    <a:pt x="81" y="45"/>
                    <a:pt x="76" y="41"/>
                    <a:pt x="72" y="38"/>
                  </a:cubicBezTo>
                  <a:cubicBezTo>
                    <a:pt x="68" y="36"/>
                    <a:pt x="64" y="35"/>
                    <a:pt x="60" y="34"/>
                  </a:cubicBezTo>
                  <a:cubicBezTo>
                    <a:pt x="56" y="34"/>
                    <a:pt x="53" y="34"/>
                    <a:pt x="50" y="36"/>
                  </a:cubicBezTo>
                  <a:cubicBezTo>
                    <a:pt x="47" y="37"/>
                    <a:pt x="44" y="39"/>
                    <a:pt x="41" y="42"/>
                  </a:cubicBezTo>
                  <a:cubicBezTo>
                    <a:pt x="38" y="44"/>
                    <a:pt x="36" y="47"/>
                    <a:pt x="35" y="50"/>
                  </a:cubicBezTo>
                  <a:cubicBezTo>
                    <a:pt x="34" y="52"/>
                    <a:pt x="33" y="56"/>
                    <a:pt x="34" y="60"/>
                  </a:cubicBezTo>
                  <a:cubicBezTo>
                    <a:pt x="34" y="63"/>
                    <a:pt x="35" y="67"/>
                    <a:pt x="38" y="72"/>
                  </a:cubicBezTo>
                  <a:cubicBezTo>
                    <a:pt x="40" y="76"/>
                    <a:pt x="44" y="81"/>
                    <a:pt x="49" y="86"/>
                  </a:cubicBezTo>
                  <a:cubicBezTo>
                    <a:pt x="54" y="91"/>
                    <a:pt x="58" y="95"/>
                    <a:pt x="62" y="97"/>
                  </a:cubicBezTo>
                  <a:cubicBezTo>
                    <a:pt x="67" y="100"/>
                    <a:pt x="71" y="101"/>
                    <a:pt x="74" y="101"/>
                  </a:cubicBezTo>
                  <a:cubicBezTo>
                    <a:pt x="78" y="102"/>
                    <a:pt x="81" y="101"/>
                    <a:pt x="85" y="100"/>
                  </a:cubicBezTo>
                  <a:cubicBezTo>
                    <a:pt x="88" y="99"/>
                    <a:pt x="91" y="97"/>
                    <a:pt x="94" y="94"/>
                  </a:cubicBezTo>
                  <a:cubicBezTo>
                    <a:pt x="96" y="91"/>
                    <a:pt x="98" y="88"/>
                    <a:pt x="99" y="85"/>
                  </a:cubicBezTo>
                  <a:cubicBezTo>
                    <a:pt x="101" y="82"/>
                    <a:pt x="101" y="79"/>
                    <a:pt x="101" y="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C459B"/>
                </a:gs>
                <a:gs pos="100000">
                  <a:srgbClr val="079EDB"/>
                </a:gs>
              </a:gsLst>
              <a:lin ang="135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anose="020D0604000000000000" pitchFamily="50" charset="-127"/>
              </a:endParaRPr>
            </a:p>
          </p:txBody>
        </p:sp>
        <p:sp>
          <p:nvSpPr>
            <p:cNvPr id="102" name="Freeform 36"/>
            <p:cNvSpPr>
              <a:spLocks noEditPoints="1"/>
            </p:cNvSpPr>
            <p:nvPr/>
          </p:nvSpPr>
          <p:spPr bwMode="auto">
            <a:xfrm>
              <a:off x="9545391" y="4992222"/>
              <a:ext cx="270872" cy="289584"/>
            </a:xfrm>
            <a:custGeom>
              <a:avLst/>
              <a:gdLst>
                <a:gd name="T0" fmla="*/ 88 w 128"/>
                <a:gd name="T1" fmla="*/ 118 h 135"/>
                <a:gd name="T2" fmla="*/ 79 w 128"/>
                <a:gd name="T3" fmla="*/ 124 h 135"/>
                <a:gd name="T4" fmla="*/ 70 w 128"/>
                <a:gd name="T5" fmla="*/ 130 h 135"/>
                <a:gd name="T6" fmla="*/ 57 w 128"/>
                <a:gd name="T7" fmla="*/ 134 h 135"/>
                <a:gd name="T8" fmla="*/ 43 w 128"/>
                <a:gd name="T9" fmla="*/ 135 h 135"/>
                <a:gd name="T10" fmla="*/ 13 w 128"/>
                <a:gd name="T11" fmla="*/ 124 h 135"/>
                <a:gd name="T12" fmla="*/ 0 w 128"/>
                <a:gd name="T13" fmla="*/ 95 h 135"/>
                <a:gd name="T14" fmla="*/ 6 w 128"/>
                <a:gd name="T15" fmla="*/ 72 h 135"/>
                <a:gd name="T16" fmla="*/ 24 w 128"/>
                <a:gd name="T17" fmla="*/ 58 h 135"/>
                <a:gd name="T18" fmla="*/ 53 w 128"/>
                <a:gd name="T19" fmla="*/ 51 h 135"/>
                <a:gd name="T20" fmla="*/ 88 w 128"/>
                <a:gd name="T21" fmla="*/ 47 h 135"/>
                <a:gd name="T22" fmla="*/ 88 w 128"/>
                <a:gd name="T23" fmla="*/ 47 h 135"/>
                <a:gd name="T24" fmla="*/ 79 w 128"/>
                <a:gd name="T25" fmla="*/ 32 h 135"/>
                <a:gd name="T26" fmla="*/ 53 w 128"/>
                <a:gd name="T27" fmla="*/ 28 h 135"/>
                <a:gd name="T28" fmla="*/ 32 w 128"/>
                <a:gd name="T29" fmla="*/ 32 h 135"/>
                <a:gd name="T30" fmla="*/ 15 w 128"/>
                <a:gd name="T31" fmla="*/ 37 h 135"/>
                <a:gd name="T32" fmla="*/ 11 w 128"/>
                <a:gd name="T33" fmla="*/ 37 h 135"/>
                <a:gd name="T34" fmla="*/ 11 w 128"/>
                <a:gd name="T35" fmla="*/ 6 h 135"/>
                <a:gd name="T36" fmla="*/ 33 w 128"/>
                <a:gd name="T37" fmla="*/ 2 h 135"/>
                <a:gd name="T38" fmla="*/ 62 w 128"/>
                <a:gd name="T39" fmla="*/ 0 h 135"/>
                <a:gd name="T40" fmla="*/ 113 w 128"/>
                <a:gd name="T41" fmla="*/ 11 h 135"/>
                <a:gd name="T42" fmla="*/ 128 w 128"/>
                <a:gd name="T43" fmla="*/ 44 h 135"/>
                <a:gd name="T44" fmla="*/ 128 w 128"/>
                <a:gd name="T45" fmla="*/ 135 h 135"/>
                <a:gd name="T46" fmla="*/ 88 w 128"/>
                <a:gd name="T47" fmla="*/ 135 h 135"/>
                <a:gd name="T48" fmla="*/ 88 w 128"/>
                <a:gd name="T49" fmla="*/ 118 h 135"/>
                <a:gd name="T50" fmla="*/ 88 w 128"/>
                <a:gd name="T51" fmla="*/ 98 h 135"/>
                <a:gd name="T52" fmla="*/ 88 w 128"/>
                <a:gd name="T53" fmla="*/ 71 h 135"/>
                <a:gd name="T54" fmla="*/ 69 w 128"/>
                <a:gd name="T55" fmla="*/ 73 h 135"/>
                <a:gd name="T56" fmla="*/ 55 w 128"/>
                <a:gd name="T57" fmla="*/ 76 h 135"/>
                <a:gd name="T58" fmla="*/ 45 w 128"/>
                <a:gd name="T59" fmla="*/ 82 h 135"/>
                <a:gd name="T60" fmla="*/ 42 w 128"/>
                <a:gd name="T61" fmla="*/ 92 h 135"/>
                <a:gd name="T62" fmla="*/ 43 w 128"/>
                <a:gd name="T63" fmla="*/ 98 h 135"/>
                <a:gd name="T64" fmla="*/ 46 w 128"/>
                <a:gd name="T65" fmla="*/ 103 h 135"/>
                <a:gd name="T66" fmla="*/ 52 w 128"/>
                <a:gd name="T67" fmla="*/ 106 h 135"/>
                <a:gd name="T68" fmla="*/ 64 w 128"/>
                <a:gd name="T69" fmla="*/ 107 h 135"/>
                <a:gd name="T70" fmla="*/ 76 w 128"/>
                <a:gd name="T71" fmla="*/ 105 h 135"/>
                <a:gd name="T72" fmla="*/ 88 w 128"/>
                <a:gd name="T73" fmla="*/ 9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5">
                  <a:moveTo>
                    <a:pt x="88" y="118"/>
                  </a:moveTo>
                  <a:cubicBezTo>
                    <a:pt x="85" y="120"/>
                    <a:pt x="83" y="122"/>
                    <a:pt x="79" y="124"/>
                  </a:cubicBezTo>
                  <a:cubicBezTo>
                    <a:pt x="76" y="127"/>
                    <a:pt x="73" y="128"/>
                    <a:pt x="70" y="130"/>
                  </a:cubicBezTo>
                  <a:cubicBezTo>
                    <a:pt x="66" y="132"/>
                    <a:pt x="62" y="133"/>
                    <a:pt x="57" y="134"/>
                  </a:cubicBezTo>
                  <a:cubicBezTo>
                    <a:pt x="53" y="135"/>
                    <a:pt x="48" y="135"/>
                    <a:pt x="43" y="135"/>
                  </a:cubicBezTo>
                  <a:cubicBezTo>
                    <a:pt x="31" y="135"/>
                    <a:pt x="21" y="131"/>
                    <a:pt x="13" y="124"/>
                  </a:cubicBezTo>
                  <a:cubicBezTo>
                    <a:pt x="4" y="116"/>
                    <a:pt x="0" y="107"/>
                    <a:pt x="0" y="95"/>
                  </a:cubicBezTo>
                  <a:cubicBezTo>
                    <a:pt x="0" y="86"/>
                    <a:pt x="2" y="78"/>
                    <a:pt x="6" y="72"/>
                  </a:cubicBezTo>
                  <a:cubicBezTo>
                    <a:pt x="11" y="66"/>
                    <a:pt x="17" y="61"/>
                    <a:pt x="24" y="58"/>
                  </a:cubicBezTo>
                  <a:cubicBezTo>
                    <a:pt x="32" y="54"/>
                    <a:pt x="41" y="52"/>
                    <a:pt x="53" y="51"/>
                  </a:cubicBezTo>
                  <a:cubicBezTo>
                    <a:pt x="64" y="49"/>
                    <a:pt x="76" y="48"/>
                    <a:pt x="88" y="47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8" y="40"/>
                    <a:pt x="85" y="35"/>
                    <a:pt x="79" y="32"/>
                  </a:cubicBezTo>
                  <a:cubicBezTo>
                    <a:pt x="73" y="29"/>
                    <a:pt x="65" y="28"/>
                    <a:pt x="53" y="28"/>
                  </a:cubicBezTo>
                  <a:cubicBezTo>
                    <a:pt x="47" y="28"/>
                    <a:pt x="39" y="29"/>
                    <a:pt x="32" y="32"/>
                  </a:cubicBezTo>
                  <a:cubicBezTo>
                    <a:pt x="24" y="34"/>
                    <a:pt x="19" y="36"/>
                    <a:pt x="15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5"/>
                    <a:pt x="23" y="4"/>
                    <a:pt x="33" y="2"/>
                  </a:cubicBezTo>
                  <a:cubicBezTo>
                    <a:pt x="42" y="0"/>
                    <a:pt x="52" y="0"/>
                    <a:pt x="62" y="0"/>
                  </a:cubicBezTo>
                  <a:cubicBezTo>
                    <a:pt x="85" y="0"/>
                    <a:pt x="102" y="3"/>
                    <a:pt x="113" y="11"/>
                  </a:cubicBezTo>
                  <a:cubicBezTo>
                    <a:pt x="123" y="18"/>
                    <a:pt x="128" y="29"/>
                    <a:pt x="128" y="44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88" y="135"/>
                    <a:pt x="88" y="135"/>
                    <a:pt x="88" y="135"/>
                  </a:cubicBezTo>
                  <a:lnTo>
                    <a:pt x="88" y="118"/>
                  </a:lnTo>
                  <a:close/>
                  <a:moveTo>
                    <a:pt x="88" y="98"/>
                  </a:moveTo>
                  <a:cubicBezTo>
                    <a:pt x="88" y="71"/>
                    <a:pt x="88" y="71"/>
                    <a:pt x="88" y="71"/>
                  </a:cubicBezTo>
                  <a:cubicBezTo>
                    <a:pt x="82" y="72"/>
                    <a:pt x="76" y="73"/>
                    <a:pt x="69" y="73"/>
                  </a:cubicBezTo>
                  <a:cubicBezTo>
                    <a:pt x="63" y="74"/>
                    <a:pt x="58" y="75"/>
                    <a:pt x="55" y="76"/>
                  </a:cubicBezTo>
                  <a:cubicBezTo>
                    <a:pt x="51" y="77"/>
                    <a:pt x="47" y="79"/>
                    <a:pt x="45" y="82"/>
                  </a:cubicBezTo>
                  <a:cubicBezTo>
                    <a:pt x="43" y="84"/>
                    <a:pt x="42" y="88"/>
                    <a:pt x="42" y="92"/>
                  </a:cubicBezTo>
                  <a:cubicBezTo>
                    <a:pt x="42" y="94"/>
                    <a:pt x="42" y="96"/>
                    <a:pt x="43" y="98"/>
                  </a:cubicBezTo>
                  <a:cubicBezTo>
                    <a:pt x="43" y="100"/>
                    <a:pt x="44" y="101"/>
                    <a:pt x="46" y="103"/>
                  </a:cubicBezTo>
                  <a:cubicBezTo>
                    <a:pt x="48" y="104"/>
                    <a:pt x="50" y="105"/>
                    <a:pt x="52" y="106"/>
                  </a:cubicBezTo>
                  <a:cubicBezTo>
                    <a:pt x="55" y="107"/>
                    <a:pt x="59" y="107"/>
                    <a:pt x="64" y="107"/>
                  </a:cubicBezTo>
                  <a:cubicBezTo>
                    <a:pt x="68" y="107"/>
                    <a:pt x="72" y="106"/>
                    <a:pt x="76" y="105"/>
                  </a:cubicBezTo>
                  <a:cubicBezTo>
                    <a:pt x="81" y="103"/>
                    <a:pt x="84" y="101"/>
                    <a:pt x="88" y="98"/>
                  </a:cubicBezTo>
                  <a:close/>
                </a:path>
              </a:pathLst>
            </a:custGeom>
            <a:gradFill>
              <a:gsLst>
                <a:gs pos="0">
                  <a:srgbClr val="1C459B"/>
                </a:gs>
                <a:gs pos="100000">
                  <a:srgbClr val="079EDB"/>
                </a:gs>
              </a:gsLst>
              <a:lin ang="5400000" scaled="1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anose="020D0604000000000000" pitchFamily="50" charset="-127"/>
              </a:endParaRPr>
            </a:p>
          </p:txBody>
        </p:sp>
        <p:sp>
          <p:nvSpPr>
            <p:cNvPr id="103" name="Freeform 37"/>
            <p:cNvSpPr>
              <a:spLocks noEditPoints="1"/>
            </p:cNvSpPr>
            <p:nvPr/>
          </p:nvSpPr>
          <p:spPr bwMode="auto">
            <a:xfrm>
              <a:off x="9816263" y="4902228"/>
              <a:ext cx="158603" cy="156821"/>
            </a:xfrm>
            <a:custGeom>
              <a:avLst/>
              <a:gdLst>
                <a:gd name="T0" fmla="*/ 51 w 75"/>
                <a:gd name="T1" fmla="*/ 64 h 73"/>
                <a:gd name="T2" fmla="*/ 46 w 75"/>
                <a:gd name="T3" fmla="*/ 67 h 73"/>
                <a:gd name="T4" fmla="*/ 41 w 75"/>
                <a:gd name="T5" fmla="*/ 71 h 73"/>
                <a:gd name="T6" fmla="*/ 34 w 75"/>
                <a:gd name="T7" fmla="*/ 73 h 73"/>
                <a:gd name="T8" fmla="*/ 25 w 75"/>
                <a:gd name="T9" fmla="*/ 73 h 73"/>
                <a:gd name="T10" fmla="*/ 7 w 75"/>
                <a:gd name="T11" fmla="*/ 67 h 73"/>
                <a:gd name="T12" fmla="*/ 0 w 75"/>
                <a:gd name="T13" fmla="*/ 52 h 73"/>
                <a:gd name="T14" fmla="*/ 4 w 75"/>
                <a:gd name="T15" fmla="*/ 39 h 73"/>
                <a:gd name="T16" fmla="*/ 14 w 75"/>
                <a:gd name="T17" fmla="*/ 31 h 73"/>
                <a:gd name="T18" fmla="*/ 31 w 75"/>
                <a:gd name="T19" fmla="*/ 27 h 73"/>
                <a:gd name="T20" fmla="*/ 51 w 75"/>
                <a:gd name="T21" fmla="*/ 26 h 73"/>
                <a:gd name="T22" fmla="*/ 51 w 75"/>
                <a:gd name="T23" fmla="*/ 25 h 73"/>
                <a:gd name="T24" fmla="*/ 46 w 75"/>
                <a:gd name="T25" fmla="*/ 17 h 73"/>
                <a:gd name="T26" fmla="*/ 31 w 75"/>
                <a:gd name="T27" fmla="*/ 15 h 73"/>
                <a:gd name="T28" fmla="*/ 19 w 75"/>
                <a:gd name="T29" fmla="*/ 17 h 73"/>
                <a:gd name="T30" fmla="*/ 9 w 75"/>
                <a:gd name="T31" fmla="*/ 20 h 73"/>
                <a:gd name="T32" fmla="*/ 7 w 75"/>
                <a:gd name="T33" fmla="*/ 20 h 73"/>
                <a:gd name="T34" fmla="*/ 7 w 75"/>
                <a:gd name="T35" fmla="*/ 3 h 73"/>
                <a:gd name="T36" fmla="*/ 19 w 75"/>
                <a:gd name="T37" fmla="*/ 1 h 73"/>
                <a:gd name="T38" fmla="*/ 36 w 75"/>
                <a:gd name="T39" fmla="*/ 0 h 73"/>
                <a:gd name="T40" fmla="*/ 66 w 75"/>
                <a:gd name="T41" fmla="*/ 6 h 73"/>
                <a:gd name="T42" fmla="*/ 75 w 75"/>
                <a:gd name="T43" fmla="*/ 24 h 73"/>
                <a:gd name="T44" fmla="*/ 75 w 75"/>
                <a:gd name="T45" fmla="*/ 73 h 73"/>
                <a:gd name="T46" fmla="*/ 51 w 75"/>
                <a:gd name="T47" fmla="*/ 73 h 73"/>
                <a:gd name="T48" fmla="*/ 51 w 75"/>
                <a:gd name="T49" fmla="*/ 64 h 73"/>
                <a:gd name="T50" fmla="*/ 51 w 75"/>
                <a:gd name="T51" fmla="*/ 53 h 73"/>
                <a:gd name="T52" fmla="*/ 51 w 75"/>
                <a:gd name="T53" fmla="*/ 39 h 73"/>
                <a:gd name="T54" fmla="*/ 41 w 75"/>
                <a:gd name="T55" fmla="*/ 40 h 73"/>
                <a:gd name="T56" fmla="*/ 32 w 75"/>
                <a:gd name="T57" fmla="*/ 41 h 73"/>
                <a:gd name="T58" fmla="*/ 27 w 75"/>
                <a:gd name="T59" fmla="*/ 44 h 73"/>
                <a:gd name="T60" fmla="*/ 25 w 75"/>
                <a:gd name="T61" fmla="*/ 50 h 73"/>
                <a:gd name="T62" fmla="*/ 25 w 75"/>
                <a:gd name="T63" fmla="*/ 53 h 73"/>
                <a:gd name="T64" fmla="*/ 27 w 75"/>
                <a:gd name="T65" fmla="*/ 56 h 73"/>
                <a:gd name="T66" fmla="*/ 31 w 75"/>
                <a:gd name="T67" fmla="*/ 58 h 73"/>
                <a:gd name="T68" fmla="*/ 37 w 75"/>
                <a:gd name="T69" fmla="*/ 58 h 73"/>
                <a:gd name="T70" fmla="*/ 45 w 75"/>
                <a:gd name="T71" fmla="*/ 57 h 73"/>
                <a:gd name="T72" fmla="*/ 51 w 75"/>
                <a:gd name="T73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" h="73">
                  <a:moveTo>
                    <a:pt x="51" y="64"/>
                  </a:moveTo>
                  <a:cubicBezTo>
                    <a:pt x="50" y="65"/>
                    <a:pt x="48" y="66"/>
                    <a:pt x="46" y="67"/>
                  </a:cubicBezTo>
                  <a:cubicBezTo>
                    <a:pt x="44" y="69"/>
                    <a:pt x="43" y="70"/>
                    <a:pt x="41" y="71"/>
                  </a:cubicBezTo>
                  <a:cubicBezTo>
                    <a:pt x="39" y="72"/>
                    <a:pt x="36" y="72"/>
                    <a:pt x="34" y="73"/>
                  </a:cubicBezTo>
                  <a:cubicBezTo>
                    <a:pt x="31" y="73"/>
                    <a:pt x="28" y="73"/>
                    <a:pt x="25" y="73"/>
                  </a:cubicBezTo>
                  <a:cubicBezTo>
                    <a:pt x="18" y="73"/>
                    <a:pt x="12" y="71"/>
                    <a:pt x="7" y="67"/>
                  </a:cubicBezTo>
                  <a:cubicBezTo>
                    <a:pt x="3" y="63"/>
                    <a:pt x="0" y="58"/>
                    <a:pt x="0" y="52"/>
                  </a:cubicBezTo>
                  <a:cubicBezTo>
                    <a:pt x="0" y="46"/>
                    <a:pt x="1" y="42"/>
                    <a:pt x="4" y="39"/>
                  </a:cubicBezTo>
                  <a:cubicBezTo>
                    <a:pt x="6" y="36"/>
                    <a:pt x="10" y="33"/>
                    <a:pt x="14" y="31"/>
                  </a:cubicBezTo>
                  <a:cubicBezTo>
                    <a:pt x="19" y="30"/>
                    <a:pt x="24" y="28"/>
                    <a:pt x="31" y="27"/>
                  </a:cubicBezTo>
                  <a:cubicBezTo>
                    <a:pt x="37" y="27"/>
                    <a:pt x="44" y="26"/>
                    <a:pt x="51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1"/>
                    <a:pt x="50" y="19"/>
                    <a:pt x="46" y="17"/>
                  </a:cubicBezTo>
                  <a:cubicBezTo>
                    <a:pt x="43" y="16"/>
                    <a:pt x="38" y="15"/>
                    <a:pt x="31" y="15"/>
                  </a:cubicBezTo>
                  <a:cubicBezTo>
                    <a:pt x="27" y="15"/>
                    <a:pt x="23" y="16"/>
                    <a:pt x="19" y="17"/>
                  </a:cubicBezTo>
                  <a:cubicBezTo>
                    <a:pt x="14" y="18"/>
                    <a:pt x="11" y="19"/>
                    <a:pt x="9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3"/>
                    <a:pt x="13" y="2"/>
                    <a:pt x="19" y="1"/>
                  </a:cubicBezTo>
                  <a:cubicBezTo>
                    <a:pt x="25" y="0"/>
                    <a:pt x="31" y="0"/>
                    <a:pt x="36" y="0"/>
                  </a:cubicBezTo>
                  <a:cubicBezTo>
                    <a:pt x="50" y="0"/>
                    <a:pt x="60" y="2"/>
                    <a:pt x="66" y="6"/>
                  </a:cubicBezTo>
                  <a:cubicBezTo>
                    <a:pt x="72" y="10"/>
                    <a:pt x="75" y="16"/>
                    <a:pt x="75" y="24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51" y="73"/>
                    <a:pt x="51" y="73"/>
                    <a:pt x="51" y="73"/>
                  </a:cubicBezTo>
                  <a:lnTo>
                    <a:pt x="51" y="64"/>
                  </a:lnTo>
                  <a:close/>
                  <a:moveTo>
                    <a:pt x="51" y="53"/>
                  </a:moveTo>
                  <a:cubicBezTo>
                    <a:pt x="51" y="39"/>
                    <a:pt x="51" y="39"/>
                    <a:pt x="51" y="39"/>
                  </a:cubicBezTo>
                  <a:cubicBezTo>
                    <a:pt x="48" y="39"/>
                    <a:pt x="44" y="39"/>
                    <a:pt x="41" y="40"/>
                  </a:cubicBezTo>
                  <a:cubicBezTo>
                    <a:pt x="37" y="40"/>
                    <a:pt x="34" y="41"/>
                    <a:pt x="32" y="41"/>
                  </a:cubicBezTo>
                  <a:cubicBezTo>
                    <a:pt x="30" y="42"/>
                    <a:pt x="28" y="43"/>
                    <a:pt x="27" y="44"/>
                  </a:cubicBezTo>
                  <a:cubicBezTo>
                    <a:pt x="25" y="46"/>
                    <a:pt x="25" y="48"/>
                    <a:pt x="25" y="50"/>
                  </a:cubicBezTo>
                  <a:cubicBezTo>
                    <a:pt x="25" y="51"/>
                    <a:pt x="25" y="52"/>
                    <a:pt x="25" y="53"/>
                  </a:cubicBezTo>
                  <a:cubicBezTo>
                    <a:pt x="25" y="54"/>
                    <a:pt x="26" y="55"/>
                    <a:pt x="27" y="56"/>
                  </a:cubicBezTo>
                  <a:cubicBezTo>
                    <a:pt x="28" y="57"/>
                    <a:pt x="29" y="57"/>
                    <a:pt x="31" y="58"/>
                  </a:cubicBezTo>
                  <a:cubicBezTo>
                    <a:pt x="32" y="58"/>
                    <a:pt x="34" y="58"/>
                    <a:pt x="37" y="58"/>
                  </a:cubicBezTo>
                  <a:cubicBezTo>
                    <a:pt x="40" y="58"/>
                    <a:pt x="42" y="58"/>
                    <a:pt x="45" y="57"/>
                  </a:cubicBezTo>
                  <a:cubicBezTo>
                    <a:pt x="47" y="56"/>
                    <a:pt x="49" y="55"/>
                    <a:pt x="51" y="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anose="020D0604000000000000" pitchFamily="50" charset="-127"/>
              </a:endParaRPr>
            </a:p>
          </p:txBody>
        </p:sp>
        <p:sp>
          <p:nvSpPr>
            <p:cNvPr id="104" name="Freeform 38"/>
            <p:cNvSpPr>
              <a:spLocks/>
            </p:cNvSpPr>
            <p:nvPr/>
          </p:nvSpPr>
          <p:spPr bwMode="auto">
            <a:xfrm>
              <a:off x="9991796" y="4880843"/>
              <a:ext cx="118507" cy="178206"/>
            </a:xfrm>
            <a:custGeom>
              <a:avLst/>
              <a:gdLst>
                <a:gd name="T0" fmla="*/ 56 w 56"/>
                <a:gd name="T1" fmla="*/ 82 h 83"/>
                <a:gd name="T2" fmla="*/ 48 w 56"/>
                <a:gd name="T3" fmla="*/ 83 h 83"/>
                <a:gd name="T4" fmla="*/ 37 w 56"/>
                <a:gd name="T5" fmla="*/ 83 h 83"/>
                <a:gd name="T6" fmla="*/ 16 w 56"/>
                <a:gd name="T7" fmla="*/ 78 h 83"/>
                <a:gd name="T8" fmla="*/ 10 w 56"/>
                <a:gd name="T9" fmla="*/ 61 h 83"/>
                <a:gd name="T10" fmla="*/ 10 w 56"/>
                <a:gd name="T11" fmla="*/ 29 h 83"/>
                <a:gd name="T12" fmla="*/ 0 w 56"/>
                <a:gd name="T13" fmla="*/ 29 h 83"/>
                <a:gd name="T14" fmla="*/ 0 w 56"/>
                <a:gd name="T15" fmla="*/ 14 h 83"/>
                <a:gd name="T16" fmla="*/ 10 w 56"/>
                <a:gd name="T17" fmla="*/ 14 h 83"/>
                <a:gd name="T18" fmla="*/ 10 w 56"/>
                <a:gd name="T19" fmla="*/ 0 h 83"/>
                <a:gd name="T20" fmla="*/ 34 w 56"/>
                <a:gd name="T21" fmla="*/ 0 h 83"/>
                <a:gd name="T22" fmla="*/ 34 w 56"/>
                <a:gd name="T23" fmla="*/ 14 h 83"/>
                <a:gd name="T24" fmla="*/ 56 w 56"/>
                <a:gd name="T25" fmla="*/ 14 h 83"/>
                <a:gd name="T26" fmla="*/ 56 w 56"/>
                <a:gd name="T27" fmla="*/ 29 h 83"/>
                <a:gd name="T28" fmla="*/ 34 w 56"/>
                <a:gd name="T29" fmla="*/ 29 h 83"/>
                <a:gd name="T30" fmla="*/ 34 w 56"/>
                <a:gd name="T31" fmla="*/ 53 h 83"/>
                <a:gd name="T32" fmla="*/ 34 w 56"/>
                <a:gd name="T33" fmla="*/ 59 h 83"/>
                <a:gd name="T34" fmla="*/ 35 w 56"/>
                <a:gd name="T35" fmla="*/ 64 h 83"/>
                <a:gd name="T36" fmla="*/ 38 w 56"/>
                <a:gd name="T37" fmla="*/ 67 h 83"/>
                <a:gd name="T38" fmla="*/ 45 w 56"/>
                <a:gd name="T39" fmla="*/ 69 h 83"/>
                <a:gd name="T40" fmla="*/ 50 w 56"/>
                <a:gd name="T41" fmla="*/ 68 h 83"/>
                <a:gd name="T42" fmla="*/ 54 w 56"/>
                <a:gd name="T43" fmla="*/ 67 h 83"/>
                <a:gd name="T44" fmla="*/ 56 w 56"/>
                <a:gd name="T45" fmla="*/ 67 h 83"/>
                <a:gd name="T46" fmla="*/ 56 w 56"/>
                <a:gd name="T47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83">
                  <a:moveTo>
                    <a:pt x="56" y="82"/>
                  </a:moveTo>
                  <a:cubicBezTo>
                    <a:pt x="53" y="82"/>
                    <a:pt x="51" y="83"/>
                    <a:pt x="48" y="83"/>
                  </a:cubicBezTo>
                  <a:cubicBezTo>
                    <a:pt x="45" y="83"/>
                    <a:pt x="41" y="83"/>
                    <a:pt x="37" y="83"/>
                  </a:cubicBezTo>
                  <a:cubicBezTo>
                    <a:pt x="28" y="83"/>
                    <a:pt x="21" y="82"/>
                    <a:pt x="16" y="78"/>
                  </a:cubicBezTo>
                  <a:cubicBezTo>
                    <a:pt x="12" y="75"/>
                    <a:pt x="10" y="69"/>
                    <a:pt x="10" y="61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5"/>
                    <a:pt x="34" y="57"/>
                    <a:pt x="34" y="59"/>
                  </a:cubicBezTo>
                  <a:cubicBezTo>
                    <a:pt x="34" y="61"/>
                    <a:pt x="34" y="63"/>
                    <a:pt x="35" y="64"/>
                  </a:cubicBezTo>
                  <a:cubicBezTo>
                    <a:pt x="35" y="65"/>
                    <a:pt x="36" y="67"/>
                    <a:pt x="38" y="67"/>
                  </a:cubicBezTo>
                  <a:cubicBezTo>
                    <a:pt x="40" y="68"/>
                    <a:pt x="42" y="69"/>
                    <a:pt x="45" y="69"/>
                  </a:cubicBezTo>
                  <a:cubicBezTo>
                    <a:pt x="46" y="69"/>
                    <a:pt x="48" y="68"/>
                    <a:pt x="50" y="68"/>
                  </a:cubicBezTo>
                  <a:cubicBezTo>
                    <a:pt x="52" y="67"/>
                    <a:pt x="53" y="67"/>
                    <a:pt x="54" y="67"/>
                  </a:cubicBezTo>
                  <a:cubicBezTo>
                    <a:pt x="56" y="67"/>
                    <a:pt x="56" y="67"/>
                    <a:pt x="56" y="67"/>
                  </a:cubicBezTo>
                  <a:lnTo>
                    <a:pt x="56" y="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anose="020D0604000000000000" pitchFamily="50" charset="-127"/>
              </a:endParaRPr>
            </a:p>
          </p:txBody>
        </p:sp>
        <p:sp>
          <p:nvSpPr>
            <p:cNvPr id="105" name="Freeform 39"/>
            <p:cNvSpPr>
              <a:spLocks/>
            </p:cNvSpPr>
            <p:nvPr/>
          </p:nvSpPr>
          <p:spPr bwMode="auto">
            <a:xfrm>
              <a:off x="10131687" y="4902228"/>
              <a:ext cx="147911" cy="156821"/>
            </a:xfrm>
            <a:custGeom>
              <a:avLst/>
              <a:gdLst>
                <a:gd name="T0" fmla="*/ 70 w 70"/>
                <a:gd name="T1" fmla="*/ 49 h 73"/>
                <a:gd name="T2" fmla="*/ 60 w 70"/>
                <a:gd name="T3" fmla="*/ 67 h 73"/>
                <a:gd name="T4" fmla="*/ 31 w 70"/>
                <a:gd name="T5" fmla="*/ 73 h 73"/>
                <a:gd name="T6" fmla="*/ 13 w 70"/>
                <a:gd name="T7" fmla="*/ 72 h 73"/>
                <a:gd name="T8" fmla="*/ 0 w 70"/>
                <a:gd name="T9" fmla="*/ 68 h 73"/>
                <a:gd name="T10" fmla="*/ 0 w 70"/>
                <a:gd name="T11" fmla="*/ 49 h 73"/>
                <a:gd name="T12" fmla="*/ 2 w 70"/>
                <a:gd name="T13" fmla="*/ 49 h 73"/>
                <a:gd name="T14" fmla="*/ 6 w 70"/>
                <a:gd name="T15" fmla="*/ 52 h 73"/>
                <a:gd name="T16" fmla="*/ 13 w 70"/>
                <a:gd name="T17" fmla="*/ 55 h 73"/>
                <a:gd name="T18" fmla="*/ 22 w 70"/>
                <a:gd name="T19" fmla="*/ 58 h 73"/>
                <a:gd name="T20" fmla="*/ 32 w 70"/>
                <a:gd name="T21" fmla="*/ 59 h 73"/>
                <a:gd name="T22" fmla="*/ 42 w 70"/>
                <a:gd name="T23" fmla="*/ 57 h 73"/>
                <a:gd name="T24" fmla="*/ 46 w 70"/>
                <a:gd name="T25" fmla="*/ 53 h 73"/>
                <a:gd name="T26" fmla="*/ 44 w 70"/>
                <a:gd name="T27" fmla="*/ 49 h 73"/>
                <a:gd name="T28" fmla="*/ 36 w 70"/>
                <a:gd name="T29" fmla="*/ 47 h 73"/>
                <a:gd name="T30" fmla="*/ 29 w 70"/>
                <a:gd name="T31" fmla="*/ 46 h 73"/>
                <a:gd name="T32" fmla="*/ 20 w 70"/>
                <a:gd name="T33" fmla="*/ 44 h 73"/>
                <a:gd name="T34" fmla="*/ 5 w 70"/>
                <a:gd name="T35" fmla="*/ 36 h 73"/>
                <a:gd name="T36" fmla="*/ 0 w 70"/>
                <a:gd name="T37" fmla="*/ 23 h 73"/>
                <a:gd name="T38" fmla="*/ 11 w 70"/>
                <a:gd name="T39" fmla="*/ 6 h 73"/>
                <a:gd name="T40" fmla="*/ 39 w 70"/>
                <a:gd name="T41" fmla="*/ 0 h 73"/>
                <a:gd name="T42" fmla="*/ 55 w 70"/>
                <a:gd name="T43" fmla="*/ 1 h 73"/>
                <a:gd name="T44" fmla="*/ 67 w 70"/>
                <a:gd name="T45" fmla="*/ 5 h 73"/>
                <a:gd name="T46" fmla="*/ 67 w 70"/>
                <a:gd name="T47" fmla="*/ 22 h 73"/>
                <a:gd name="T48" fmla="*/ 65 w 70"/>
                <a:gd name="T49" fmla="*/ 22 h 73"/>
                <a:gd name="T50" fmla="*/ 53 w 70"/>
                <a:gd name="T51" fmla="*/ 17 h 73"/>
                <a:gd name="T52" fmla="*/ 39 w 70"/>
                <a:gd name="T53" fmla="*/ 15 h 73"/>
                <a:gd name="T54" fmla="*/ 29 w 70"/>
                <a:gd name="T55" fmla="*/ 16 h 73"/>
                <a:gd name="T56" fmla="*/ 25 w 70"/>
                <a:gd name="T57" fmla="*/ 20 h 73"/>
                <a:gd name="T58" fmla="*/ 27 w 70"/>
                <a:gd name="T59" fmla="*/ 24 h 73"/>
                <a:gd name="T60" fmla="*/ 35 w 70"/>
                <a:gd name="T61" fmla="*/ 27 h 73"/>
                <a:gd name="T62" fmla="*/ 43 w 70"/>
                <a:gd name="T63" fmla="*/ 28 h 73"/>
                <a:gd name="T64" fmla="*/ 52 w 70"/>
                <a:gd name="T65" fmla="*/ 30 h 73"/>
                <a:gd name="T66" fmla="*/ 66 w 70"/>
                <a:gd name="T67" fmla="*/ 37 h 73"/>
                <a:gd name="T68" fmla="*/ 70 w 70"/>
                <a:gd name="T69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73">
                  <a:moveTo>
                    <a:pt x="70" y="49"/>
                  </a:moveTo>
                  <a:cubicBezTo>
                    <a:pt x="70" y="57"/>
                    <a:pt x="67" y="62"/>
                    <a:pt x="60" y="67"/>
                  </a:cubicBezTo>
                  <a:cubicBezTo>
                    <a:pt x="53" y="71"/>
                    <a:pt x="43" y="73"/>
                    <a:pt x="31" y="73"/>
                  </a:cubicBezTo>
                  <a:cubicBezTo>
                    <a:pt x="25" y="73"/>
                    <a:pt x="19" y="73"/>
                    <a:pt x="13" y="72"/>
                  </a:cubicBezTo>
                  <a:cubicBezTo>
                    <a:pt x="8" y="71"/>
                    <a:pt x="3" y="69"/>
                    <a:pt x="0" y="6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50"/>
                    <a:pt x="5" y="51"/>
                    <a:pt x="6" y="52"/>
                  </a:cubicBezTo>
                  <a:cubicBezTo>
                    <a:pt x="8" y="53"/>
                    <a:pt x="10" y="54"/>
                    <a:pt x="13" y="55"/>
                  </a:cubicBezTo>
                  <a:cubicBezTo>
                    <a:pt x="16" y="56"/>
                    <a:pt x="18" y="57"/>
                    <a:pt x="22" y="58"/>
                  </a:cubicBezTo>
                  <a:cubicBezTo>
                    <a:pt x="25" y="58"/>
                    <a:pt x="28" y="59"/>
                    <a:pt x="32" y="59"/>
                  </a:cubicBezTo>
                  <a:cubicBezTo>
                    <a:pt x="36" y="59"/>
                    <a:pt x="40" y="58"/>
                    <a:pt x="42" y="57"/>
                  </a:cubicBezTo>
                  <a:cubicBezTo>
                    <a:pt x="44" y="56"/>
                    <a:pt x="46" y="55"/>
                    <a:pt x="46" y="53"/>
                  </a:cubicBezTo>
                  <a:cubicBezTo>
                    <a:pt x="46" y="51"/>
                    <a:pt x="45" y="50"/>
                    <a:pt x="44" y="49"/>
                  </a:cubicBezTo>
                  <a:cubicBezTo>
                    <a:pt x="42" y="48"/>
                    <a:pt x="40" y="48"/>
                    <a:pt x="36" y="47"/>
                  </a:cubicBezTo>
                  <a:cubicBezTo>
                    <a:pt x="34" y="46"/>
                    <a:pt x="32" y="46"/>
                    <a:pt x="29" y="46"/>
                  </a:cubicBezTo>
                  <a:cubicBezTo>
                    <a:pt x="26" y="45"/>
                    <a:pt x="23" y="45"/>
                    <a:pt x="20" y="44"/>
                  </a:cubicBezTo>
                  <a:cubicBezTo>
                    <a:pt x="14" y="42"/>
                    <a:pt x="9" y="40"/>
                    <a:pt x="5" y="36"/>
                  </a:cubicBezTo>
                  <a:cubicBezTo>
                    <a:pt x="2" y="33"/>
                    <a:pt x="0" y="28"/>
                    <a:pt x="0" y="23"/>
                  </a:cubicBezTo>
                  <a:cubicBezTo>
                    <a:pt x="0" y="16"/>
                    <a:pt x="4" y="11"/>
                    <a:pt x="11" y="6"/>
                  </a:cubicBezTo>
                  <a:cubicBezTo>
                    <a:pt x="17" y="2"/>
                    <a:pt x="27" y="0"/>
                    <a:pt x="39" y="0"/>
                  </a:cubicBezTo>
                  <a:cubicBezTo>
                    <a:pt x="44" y="0"/>
                    <a:pt x="50" y="0"/>
                    <a:pt x="55" y="1"/>
                  </a:cubicBezTo>
                  <a:cubicBezTo>
                    <a:pt x="60" y="2"/>
                    <a:pt x="64" y="4"/>
                    <a:pt x="67" y="5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1" y="20"/>
                    <a:pt x="57" y="18"/>
                    <a:pt x="53" y="17"/>
                  </a:cubicBezTo>
                  <a:cubicBezTo>
                    <a:pt x="48" y="15"/>
                    <a:pt x="43" y="15"/>
                    <a:pt x="39" y="15"/>
                  </a:cubicBezTo>
                  <a:cubicBezTo>
                    <a:pt x="35" y="15"/>
                    <a:pt x="32" y="15"/>
                    <a:pt x="29" y="16"/>
                  </a:cubicBezTo>
                  <a:cubicBezTo>
                    <a:pt x="26" y="17"/>
                    <a:pt x="25" y="19"/>
                    <a:pt x="25" y="20"/>
                  </a:cubicBezTo>
                  <a:cubicBezTo>
                    <a:pt x="25" y="22"/>
                    <a:pt x="26" y="23"/>
                    <a:pt x="27" y="24"/>
                  </a:cubicBezTo>
                  <a:cubicBezTo>
                    <a:pt x="28" y="25"/>
                    <a:pt x="31" y="26"/>
                    <a:pt x="35" y="27"/>
                  </a:cubicBezTo>
                  <a:cubicBezTo>
                    <a:pt x="38" y="27"/>
                    <a:pt x="40" y="28"/>
                    <a:pt x="43" y="28"/>
                  </a:cubicBezTo>
                  <a:cubicBezTo>
                    <a:pt x="46" y="29"/>
                    <a:pt x="49" y="29"/>
                    <a:pt x="52" y="30"/>
                  </a:cubicBezTo>
                  <a:cubicBezTo>
                    <a:pt x="58" y="31"/>
                    <a:pt x="63" y="34"/>
                    <a:pt x="66" y="37"/>
                  </a:cubicBezTo>
                  <a:cubicBezTo>
                    <a:pt x="69" y="40"/>
                    <a:pt x="70" y="44"/>
                    <a:pt x="70" y="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anose="020D0604000000000000" pitchFamily="50" charset="-127"/>
              </a:endParaRPr>
            </a:p>
          </p:txBody>
        </p:sp>
      </p:grpSp>
      <p:grpSp>
        <p:nvGrpSpPr>
          <p:cNvPr id="18" name="그룹 17"/>
          <p:cNvGrpSpPr/>
          <p:nvPr userDrawn="1"/>
        </p:nvGrpSpPr>
        <p:grpSpPr>
          <a:xfrm>
            <a:off x="381000" y="6575004"/>
            <a:ext cx="331032" cy="159049"/>
            <a:chOff x="3124200" y="919163"/>
            <a:chExt cx="5891213" cy="2830512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3124200" y="1720850"/>
              <a:ext cx="1176338" cy="1227138"/>
            </a:xfrm>
            <a:custGeom>
              <a:avLst/>
              <a:gdLst>
                <a:gd name="T0" fmla="*/ 3 w 313"/>
                <a:gd name="T1" fmla="*/ 161 h 326"/>
                <a:gd name="T2" fmla="*/ 2 w 313"/>
                <a:gd name="T3" fmla="*/ 166 h 326"/>
                <a:gd name="T4" fmla="*/ 2 w 313"/>
                <a:gd name="T5" fmla="*/ 166 h 326"/>
                <a:gd name="T6" fmla="*/ 244 w 313"/>
                <a:gd name="T7" fmla="*/ 326 h 326"/>
                <a:gd name="T8" fmla="*/ 313 w 313"/>
                <a:gd name="T9" fmla="*/ 0 h 326"/>
                <a:gd name="T10" fmla="*/ 3 w 313"/>
                <a:gd name="T11" fmla="*/ 16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3" h="326">
                  <a:moveTo>
                    <a:pt x="3" y="161"/>
                  </a:moveTo>
                  <a:cubicBezTo>
                    <a:pt x="0" y="162"/>
                    <a:pt x="0" y="165"/>
                    <a:pt x="2" y="166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244" y="326"/>
                    <a:pt x="244" y="326"/>
                    <a:pt x="244" y="326"/>
                  </a:cubicBezTo>
                  <a:cubicBezTo>
                    <a:pt x="313" y="0"/>
                    <a:pt x="313" y="0"/>
                    <a:pt x="313" y="0"/>
                  </a:cubicBezTo>
                  <a:lnTo>
                    <a:pt x="3" y="161"/>
                  </a:ln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077075" y="1720850"/>
              <a:ext cx="1446213" cy="1227138"/>
            </a:xfrm>
            <a:custGeom>
              <a:avLst/>
              <a:gdLst>
                <a:gd name="T0" fmla="*/ 382 w 385"/>
                <a:gd name="T1" fmla="*/ 0 h 326"/>
                <a:gd name="T2" fmla="*/ 321 w 385"/>
                <a:gd name="T3" fmla="*/ 0 h 326"/>
                <a:gd name="T4" fmla="*/ 310 w 385"/>
                <a:gd name="T5" fmla="*/ 3 h 326"/>
                <a:gd name="T6" fmla="*/ 3 w 385"/>
                <a:gd name="T7" fmla="*/ 161 h 326"/>
                <a:gd name="T8" fmla="*/ 3 w 385"/>
                <a:gd name="T9" fmla="*/ 167 h 326"/>
                <a:gd name="T10" fmla="*/ 3 w 385"/>
                <a:gd name="T11" fmla="*/ 167 h 326"/>
                <a:gd name="T12" fmla="*/ 241 w 385"/>
                <a:gd name="T13" fmla="*/ 323 h 326"/>
                <a:gd name="T14" fmla="*/ 251 w 385"/>
                <a:gd name="T15" fmla="*/ 326 h 326"/>
                <a:gd name="T16" fmla="*/ 312 w 385"/>
                <a:gd name="T17" fmla="*/ 326 h 326"/>
                <a:gd name="T18" fmla="*/ 313 w 385"/>
                <a:gd name="T19" fmla="*/ 323 h 326"/>
                <a:gd name="T20" fmla="*/ 71 w 385"/>
                <a:gd name="T21" fmla="*/ 163 h 326"/>
                <a:gd name="T22" fmla="*/ 382 w 385"/>
                <a:gd name="T23" fmla="*/ 3 h 326"/>
                <a:gd name="T24" fmla="*/ 382 w 385"/>
                <a:gd name="T2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26">
                  <a:moveTo>
                    <a:pt x="382" y="0"/>
                  </a:moveTo>
                  <a:cubicBezTo>
                    <a:pt x="321" y="0"/>
                    <a:pt x="321" y="0"/>
                    <a:pt x="321" y="0"/>
                  </a:cubicBezTo>
                  <a:cubicBezTo>
                    <a:pt x="318" y="0"/>
                    <a:pt x="313" y="1"/>
                    <a:pt x="310" y="3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1" y="162"/>
                    <a:pt x="0" y="165"/>
                    <a:pt x="3" y="167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43" y="325"/>
                    <a:pt x="248" y="326"/>
                    <a:pt x="251" y="326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6" y="326"/>
                    <a:pt x="316" y="325"/>
                    <a:pt x="313" y="32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382" y="3"/>
                    <a:pt x="382" y="3"/>
                    <a:pt x="382" y="3"/>
                  </a:cubicBezTo>
                  <a:cubicBezTo>
                    <a:pt x="385" y="1"/>
                    <a:pt x="385" y="0"/>
                    <a:pt x="382" y="0"/>
                  </a:cubicBezTo>
                  <a:close/>
                </a:path>
              </a:pathLst>
            </a:custGeom>
            <a:solidFill>
              <a:srgbClr val="F08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6159500" y="1720850"/>
              <a:ext cx="1871663" cy="1227138"/>
            </a:xfrm>
            <a:custGeom>
              <a:avLst/>
              <a:gdLst>
                <a:gd name="T0" fmla="*/ 495 w 498"/>
                <a:gd name="T1" fmla="*/ 0 h 326"/>
                <a:gd name="T2" fmla="*/ 69 w 498"/>
                <a:gd name="T3" fmla="*/ 0 h 326"/>
                <a:gd name="T4" fmla="*/ 0 w 498"/>
                <a:gd name="T5" fmla="*/ 326 h 326"/>
                <a:gd name="T6" fmla="*/ 426 w 498"/>
                <a:gd name="T7" fmla="*/ 326 h 326"/>
                <a:gd name="T8" fmla="*/ 427 w 498"/>
                <a:gd name="T9" fmla="*/ 323 h 326"/>
                <a:gd name="T10" fmla="*/ 184 w 498"/>
                <a:gd name="T11" fmla="*/ 163 h 326"/>
                <a:gd name="T12" fmla="*/ 496 w 498"/>
                <a:gd name="T13" fmla="*/ 3 h 326"/>
                <a:gd name="T14" fmla="*/ 495 w 498"/>
                <a:gd name="T1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326">
                  <a:moveTo>
                    <a:pt x="495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426" y="326"/>
                    <a:pt x="426" y="326"/>
                    <a:pt x="426" y="326"/>
                  </a:cubicBezTo>
                  <a:cubicBezTo>
                    <a:pt x="429" y="326"/>
                    <a:pt x="429" y="325"/>
                    <a:pt x="427" y="32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496" y="3"/>
                    <a:pt x="496" y="3"/>
                    <a:pt x="496" y="3"/>
                  </a:cubicBezTo>
                  <a:cubicBezTo>
                    <a:pt x="498" y="1"/>
                    <a:pt x="498" y="0"/>
                    <a:pt x="495" y="0"/>
                  </a:cubicBez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7569200" y="1720850"/>
              <a:ext cx="1446213" cy="1227138"/>
            </a:xfrm>
            <a:custGeom>
              <a:avLst/>
              <a:gdLst>
                <a:gd name="T0" fmla="*/ 382 w 385"/>
                <a:gd name="T1" fmla="*/ 0 h 326"/>
                <a:gd name="T2" fmla="*/ 320 w 385"/>
                <a:gd name="T3" fmla="*/ 0 h 326"/>
                <a:gd name="T4" fmla="*/ 310 w 385"/>
                <a:gd name="T5" fmla="*/ 3 h 326"/>
                <a:gd name="T6" fmla="*/ 3 w 385"/>
                <a:gd name="T7" fmla="*/ 161 h 326"/>
                <a:gd name="T8" fmla="*/ 3 w 385"/>
                <a:gd name="T9" fmla="*/ 167 h 326"/>
                <a:gd name="T10" fmla="*/ 3 w 385"/>
                <a:gd name="T11" fmla="*/ 167 h 326"/>
                <a:gd name="T12" fmla="*/ 241 w 385"/>
                <a:gd name="T13" fmla="*/ 323 h 326"/>
                <a:gd name="T14" fmla="*/ 251 w 385"/>
                <a:gd name="T15" fmla="*/ 326 h 326"/>
                <a:gd name="T16" fmla="*/ 312 w 385"/>
                <a:gd name="T17" fmla="*/ 326 h 326"/>
                <a:gd name="T18" fmla="*/ 313 w 385"/>
                <a:gd name="T19" fmla="*/ 323 h 326"/>
                <a:gd name="T20" fmla="*/ 71 w 385"/>
                <a:gd name="T21" fmla="*/ 163 h 326"/>
                <a:gd name="T22" fmla="*/ 382 w 385"/>
                <a:gd name="T23" fmla="*/ 3 h 326"/>
                <a:gd name="T24" fmla="*/ 382 w 385"/>
                <a:gd name="T2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26">
                  <a:moveTo>
                    <a:pt x="382" y="0"/>
                  </a:move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2" y="1"/>
                    <a:pt x="310" y="3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0" y="162"/>
                    <a:pt x="0" y="165"/>
                    <a:pt x="3" y="167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43" y="325"/>
                    <a:pt x="248" y="326"/>
                    <a:pt x="251" y="326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5" y="326"/>
                    <a:pt x="316" y="325"/>
                    <a:pt x="313" y="32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382" y="3"/>
                    <a:pt x="382" y="3"/>
                    <a:pt x="382" y="3"/>
                  </a:cubicBezTo>
                  <a:cubicBezTo>
                    <a:pt x="385" y="1"/>
                    <a:pt x="385" y="0"/>
                    <a:pt x="382" y="0"/>
                  </a:cubicBezTo>
                  <a:close/>
                </a:path>
              </a:pathLst>
            </a:custGeom>
            <a:solidFill>
              <a:srgbClr val="FA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3770313" y="919163"/>
              <a:ext cx="4189413" cy="1414463"/>
            </a:xfrm>
            <a:custGeom>
              <a:avLst/>
              <a:gdLst>
                <a:gd name="T0" fmla="*/ 1112 w 1115"/>
                <a:gd name="T1" fmla="*/ 0 h 376"/>
                <a:gd name="T2" fmla="*/ 110 w 1115"/>
                <a:gd name="T3" fmla="*/ 0 h 376"/>
                <a:gd name="T4" fmla="*/ 5 w 1115"/>
                <a:gd name="T5" fmla="*/ 79 h 376"/>
                <a:gd name="T6" fmla="*/ 28 w 1115"/>
                <a:gd name="T7" fmla="*/ 138 h 376"/>
                <a:gd name="T8" fmla="*/ 388 w 1115"/>
                <a:gd name="T9" fmla="*/ 376 h 376"/>
                <a:gd name="T10" fmla="*/ 388 w 1115"/>
                <a:gd name="T11" fmla="*/ 376 h 376"/>
                <a:gd name="T12" fmla="*/ 388 w 1115"/>
                <a:gd name="T13" fmla="*/ 376 h 376"/>
                <a:gd name="T14" fmla="*/ 1113 w 1115"/>
                <a:gd name="T15" fmla="*/ 3 h 376"/>
                <a:gd name="T16" fmla="*/ 1112 w 1115"/>
                <a:gd name="T1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5" h="376">
                  <a:moveTo>
                    <a:pt x="1112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54" y="0"/>
                    <a:pt x="14" y="35"/>
                    <a:pt x="5" y="79"/>
                  </a:cubicBezTo>
                  <a:cubicBezTo>
                    <a:pt x="0" y="103"/>
                    <a:pt x="9" y="124"/>
                    <a:pt x="28" y="138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1113" y="3"/>
                    <a:pt x="1113" y="3"/>
                    <a:pt x="1113" y="3"/>
                  </a:cubicBezTo>
                  <a:cubicBezTo>
                    <a:pt x="1115" y="1"/>
                    <a:pt x="1115" y="0"/>
                    <a:pt x="1112" y="0"/>
                  </a:cubicBez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3278188" y="2333625"/>
              <a:ext cx="4083050" cy="1416050"/>
            </a:xfrm>
            <a:custGeom>
              <a:avLst/>
              <a:gdLst>
                <a:gd name="T0" fmla="*/ 1084 w 1087"/>
                <a:gd name="T1" fmla="*/ 373 h 376"/>
                <a:gd name="T2" fmla="*/ 1084 w 1087"/>
                <a:gd name="T3" fmla="*/ 373 h 376"/>
                <a:gd name="T4" fmla="*/ 519 w 1087"/>
                <a:gd name="T5" fmla="*/ 0 h 376"/>
                <a:gd name="T6" fmla="*/ 519 w 1087"/>
                <a:gd name="T7" fmla="*/ 0 h 376"/>
                <a:gd name="T8" fmla="*/ 519 w 1087"/>
                <a:gd name="T9" fmla="*/ 0 h 376"/>
                <a:gd name="T10" fmla="*/ 57 w 1087"/>
                <a:gd name="T11" fmla="*/ 238 h 376"/>
                <a:gd name="T12" fmla="*/ 10 w 1087"/>
                <a:gd name="T13" fmla="*/ 298 h 376"/>
                <a:gd name="T14" fmla="*/ 81 w 1087"/>
                <a:gd name="T15" fmla="*/ 376 h 376"/>
                <a:gd name="T16" fmla="*/ 1083 w 1087"/>
                <a:gd name="T17" fmla="*/ 376 h 376"/>
                <a:gd name="T18" fmla="*/ 1084 w 1087"/>
                <a:gd name="T19" fmla="*/ 37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7" h="376">
                  <a:moveTo>
                    <a:pt x="1084" y="373"/>
                  </a:moveTo>
                  <a:cubicBezTo>
                    <a:pt x="1084" y="373"/>
                    <a:pt x="1084" y="373"/>
                    <a:pt x="1084" y="373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33" y="253"/>
                    <a:pt x="15" y="274"/>
                    <a:pt x="10" y="298"/>
                  </a:cubicBezTo>
                  <a:cubicBezTo>
                    <a:pt x="0" y="341"/>
                    <a:pt x="25" y="376"/>
                    <a:pt x="81" y="376"/>
                  </a:cubicBezTo>
                  <a:cubicBezTo>
                    <a:pt x="1083" y="376"/>
                    <a:pt x="1083" y="376"/>
                    <a:pt x="1083" y="376"/>
                  </a:cubicBezTo>
                  <a:cubicBezTo>
                    <a:pt x="1086" y="376"/>
                    <a:pt x="1087" y="375"/>
                    <a:pt x="1084" y="373"/>
                  </a:cubicBezTo>
                  <a:close/>
                </a:path>
              </a:pathLst>
            </a:custGeom>
            <a:solidFill>
              <a:srgbClr val="E724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</p:grpSp>
      <p:sp>
        <p:nvSpPr>
          <p:cNvPr id="25" name="TextBox 27"/>
          <p:cNvSpPr txBox="1"/>
          <p:nvPr userDrawn="1"/>
        </p:nvSpPr>
        <p:spPr>
          <a:xfrm>
            <a:off x="732222" y="6485994"/>
            <a:ext cx="2559571" cy="3181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ko-KR" altLang="en-US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투자의사결정 효율화를 위한 </a:t>
            </a:r>
            <a:endParaRPr lang="en-US" altLang="ko-KR" sz="800" b="0" dirty="0" smtClean="0">
              <a:solidFill>
                <a:schemeClr val="bg1">
                  <a:lumMod val="6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운용정보시스템 구축 방안 연구</a:t>
            </a:r>
            <a:r>
              <a:rPr lang="en-US" altLang="ko-KR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800" b="0" dirty="0" smtClean="0">
                <a:solidFill>
                  <a:schemeClr val="bg1">
                    <a:lumMod val="65000"/>
                  </a:schemeClr>
                </a:solidFill>
                <a:latin typeface="나눔고딕" pitchFamily="50" charset="-127"/>
                <a:ea typeface="나눔고딕" pitchFamily="50" charset="-127"/>
              </a:rPr>
              <a:t>용역 진단보고</a:t>
            </a:r>
          </a:p>
        </p:txBody>
      </p:sp>
    </p:spTree>
    <p:extLst>
      <p:ext uri="{BB962C8B-B14F-4D97-AF65-F5344CB8AC3E}">
        <p14:creationId xmlns:p14="http://schemas.microsoft.com/office/powerpoint/2010/main" val="109796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2" r:id="rId4"/>
    <p:sldLayoutId id="2147483735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1600" b="1" i="0" cap="none">
          <a:solidFill>
            <a:schemeClr val="tx1"/>
          </a:solidFill>
          <a:latin typeface="나눔고딕" pitchFamily="50" charset="-127"/>
          <a:ea typeface="나눔고딕" pitchFamily="50" charset="-127"/>
          <a:cs typeface="나눔고딕" pitchFamily="50" charset="-127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7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1.bin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16.bin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20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5.w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27.bin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31.bin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1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6.pn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wmf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5.w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57200" y="5517232"/>
            <a:ext cx="2069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FF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2017. 2. 10</a:t>
            </a:r>
            <a:endParaRPr lang="en-US" sz="1600" dirty="0">
              <a:solidFill>
                <a:srgbClr val="FFA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57200" y="4572000"/>
            <a:ext cx="7543800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  <a:spcBef>
                <a:spcPts val="0"/>
              </a:spcBef>
            </a:pPr>
            <a:r>
              <a:rPr lang="ko-KR" altLang="en-US" sz="14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우정사업본부 </a:t>
            </a:r>
            <a:r>
              <a:rPr lang="en-US" altLang="ko-KR" sz="1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</a:t>
            </a:r>
            <a:r>
              <a:rPr lang="ko-KR" altLang="en-US" sz="1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투자의사결정 효율화를 위한 운용정보시스템 구축 방안 연구</a:t>
            </a:r>
            <a:r>
              <a:rPr lang="en-US" altLang="ko-KR" sz="1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</a:t>
            </a:r>
            <a:r>
              <a:rPr lang="ko-KR" altLang="en-US" sz="1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용역</a:t>
            </a:r>
            <a:endParaRPr lang="en-US" altLang="ko-KR" sz="105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>
              <a:lnSpc>
                <a:spcPts val="26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최종보고서</a:t>
            </a:r>
            <a:endParaRPr lang="ko-KR" altLang="en-US" sz="20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09601" y="457200"/>
            <a:ext cx="792984" cy="381000"/>
            <a:chOff x="3124200" y="919163"/>
            <a:chExt cx="5891213" cy="2830512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124200" y="1720850"/>
              <a:ext cx="1176338" cy="1227138"/>
            </a:xfrm>
            <a:custGeom>
              <a:avLst/>
              <a:gdLst>
                <a:gd name="T0" fmla="*/ 3 w 313"/>
                <a:gd name="T1" fmla="*/ 161 h 326"/>
                <a:gd name="T2" fmla="*/ 2 w 313"/>
                <a:gd name="T3" fmla="*/ 166 h 326"/>
                <a:gd name="T4" fmla="*/ 2 w 313"/>
                <a:gd name="T5" fmla="*/ 166 h 326"/>
                <a:gd name="T6" fmla="*/ 244 w 313"/>
                <a:gd name="T7" fmla="*/ 326 h 326"/>
                <a:gd name="T8" fmla="*/ 313 w 313"/>
                <a:gd name="T9" fmla="*/ 0 h 326"/>
                <a:gd name="T10" fmla="*/ 3 w 313"/>
                <a:gd name="T11" fmla="*/ 16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3" h="326">
                  <a:moveTo>
                    <a:pt x="3" y="161"/>
                  </a:moveTo>
                  <a:cubicBezTo>
                    <a:pt x="0" y="162"/>
                    <a:pt x="0" y="165"/>
                    <a:pt x="2" y="166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244" y="326"/>
                    <a:pt x="244" y="326"/>
                    <a:pt x="244" y="326"/>
                  </a:cubicBezTo>
                  <a:cubicBezTo>
                    <a:pt x="313" y="0"/>
                    <a:pt x="313" y="0"/>
                    <a:pt x="313" y="0"/>
                  </a:cubicBezTo>
                  <a:lnTo>
                    <a:pt x="3" y="1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077075" y="1720850"/>
              <a:ext cx="1446213" cy="1227138"/>
            </a:xfrm>
            <a:custGeom>
              <a:avLst/>
              <a:gdLst>
                <a:gd name="T0" fmla="*/ 382 w 385"/>
                <a:gd name="T1" fmla="*/ 0 h 326"/>
                <a:gd name="T2" fmla="*/ 321 w 385"/>
                <a:gd name="T3" fmla="*/ 0 h 326"/>
                <a:gd name="T4" fmla="*/ 310 w 385"/>
                <a:gd name="T5" fmla="*/ 3 h 326"/>
                <a:gd name="T6" fmla="*/ 3 w 385"/>
                <a:gd name="T7" fmla="*/ 161 h 326"/>
                <a:gd name="T8" fmla="*/ 3 w 385"/>
                <a:gd name="T9" fmla="*/ 167 h 326"/>
                <a:gd name="T10" fmla="*/ 3 w 385"/>
                <a:gd name="T11" fmla="*/ 167 h 326"/>
                <a:gd name="T12" fmla="*/ 241 w 385"/>
                <a:gd name="T13" fmla="*/ 323 h 326"/>
                <a:gd name="T14" fmla="*/ 251 w 385"/>
                <a:gd name="T15" fmla="*/ 326 h 326"/>
                <a:gd name="T16" fmla="*/ 312 w 385"/>
                <a:gd name="T17" fmla="*/ 326 h 326"/>
                <a:gd name="T18" fmla="*/ 313 w 385"/>
                <a:gd name="T19" fmla="*/ 323 h 326"/>
                <a:gd name="T20" fmla="*/ 71 w 385"/>
                <a:gd name="T21" fmla="*/ 163 h 326"/>
                <a:gd name="T22" fmla="*/ 382 w 385"/>
                <a:gd name="T23" fmla="*/ 3 h 326"/>
                <a:gd name="T24" fmla="*/ 382 w 385"/>
                <a:gd name="T2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26">
                  <a:moveTo>
                    <a:pt x="382" y="0"/>
                  </a:moveTo>
                  <a:cubicBezTo>
                    <a:pt x="321" y="0"/>
                    <a:pt x="321" y="0"/>
                    <a:pt x="321" y="0"/>
                  </a:cubicBezTo>
                  <a:cubicBezTo>
                    <a:pt x="318" y="0"/>
                    <a:pt x="313" y="1"/>
                    <a:pt x="310" y="3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1" y="162"/>
                    <a:pt x="0" y="165"/>
                    <a:pt x="3" y="167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43" y="325"/>
                    <a:pt x="248" y="326"/>
                    <a:pt x="251" y="326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6" y="326"/>
                    <a:pt x="316" y="325"/>
                    <a:pt x="313" y="32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382" y="3"/>
                    <a:pt x="382" y="3"/>
                    <a:pt x="382" y="3"/>
                  </a:cubicBezTo>
                  <a:cubicBezTo>
                    <a:pt x="385" y="1"/>
                    <a:pt x="385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6159500" y="1720850"/>
              <a:ext cx="1871663" cy="1227138"/>
            </a:xfrm>
            <a:custGeom>
              <a:avLst/>
              <a:gdLst>
                <a:gd name="T0" fmla="*/ 495 w 498"/>
                <a:gd name="T1" fmla="*/ 0 h 326"/>
                <a:gd name="T2" fmla="*/ 69 w 498"/>
                <a:gd name="T3" fmla="*/ 0 h 326"/>
                <a:gd name="T4" fmla="*/ 0 w 498"/>
                <a:gd name="T5" fmla="*/ 326 h 326"/>
                <a:gd name="T6" fmla="*/ 426 w 498"/>
                <a:gd name="T7" fmla="*/ 326 h 326"/>
                <a:gd name="T8" fmla="*/ 427 w 498"/>
                <a:gd name="T9" fmla="*/ 323 h 326"/>
                <a:gd name="T10" fmla="*/ 184 w 498"/>
                <a:gd name="T11" fmla="*/ 163 h 326"/>
                <a:gd name="T12" fmla="*/ 496 w 498"/>
                <a:gd name="T13" fmla="*/ 3 h 326"/>
                <a:gd name="T14" fmla="*/ 495 w 498"/>
                <a:gd name="T1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326">
                  <a:moveTo>
                    <a:pt x="495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426" y="326"/>
                    <a:pt x="426" y="326"/>
                    <a:pt x="426" y="326"/>
                  </a:cubicBezTo>
                  <a:cubicBezTo>
                    <a:pt x="429" y="326"/>
                    <a:pt x="429" y="325"/>
                    <a:pt x="427" y="32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496" y="3"/>
                    <a:pt x="496" y="3"/>
                    <a:pt x="496" y="3"/>
                  </a:cubicBezTo>
                  <a:cubicBezTo>
                    <a:pt x="498" y="1"/>
                    <a:pt x="498" y="0"/>
                    <a:pt x="49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569200" y="1720850"/>
              <a:ext cx="1446213" cy="1227138"/>
            </a:xfrm>
            <a:custGeom>
              <a:avLst/>
              <a:gdLst>
                <a:gd name="T0" fmla="*/ 382 w 385"/>
                <a:gd name="T1" fmla="*/ 0 h 326"/>
                <a:gd name="T2" fmla="*/ 320 w 385"/>
                <a:gd name="T3" fmla="*/ 0 h 326"/>
                <a:gd name="T4" fmla="*/ 310 w 385"/>
                <a:gd name="T5" fmla="*/ 3 h 326"/>
                <a:gd name="T6" fmla="*/ 3 w 385"/>
                <a:gd name="T7" fmla="*/ 161 h 326"/>
                <a:gd name="T8" fmla="*/ 3 w 385"/>
                <a:gd name="T9" fmla="*/ 167 h 326"/>
                <a:gd name="T10" fmla="*/ 3 w 385"/>
                <a:gd name="T11" fmla="*/ 167 h 326"/>
                <a:gd name="T12" fmla="*/ 241 w 385"/>
                <a:gd name="T13" fmla="*/ 323 h 326"/>
                <a:gd name="T14" fmla="*/ 251 w 385"/>
                <a:gd name="T15" fmla="*/ 326 h 326"/>
                <a:gd name="T16" fmla="*/ 312 w 385"/>
                <a:gd name="T17" fmla="*/ 326 h 326"/>
                <a:gd name="T18" fmla="*/ 313 w 385"/>
                <a:gd name="T19" fmla="*/ 323 h 326"/>
                <a:gd name="T20" fmla="*/ 71 w 385"/>
                <a:gd name="T21" fmla="*/ 163 h 326"/>
                <a:gd name="T22" fmla="*/ 382 w 385"/>
                <a:gd name="T23" fmla="*/ 3 h 326"/>
                <a:gd name="T24" fmla="*/ 382 w 385"/>
                <a:gd name="T2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26">
                  <a:moveTo>
                    <a:pt x="382" y="0"/>
                  </a:move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2" y="1"/>
                    <a:pt x="310" y="3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0" y="162"/>
                    <a:pt x="0" y="165"/>
                    <a:pt x="3" y="167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43" y="325"/>
                    <a:pt x="248" y="326"/>
                    <a:pt x="251" y="326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5" y="326"/>
                    <a:pt x="316" y="325"/>
                    <a:pt x="313" y="32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382" y="3"/>
                    <a:pt x="382" y="3"/>
                    <a:pt x="382" y="3"/>
                  </a:cubicBezTo>
                  <a:cubicBezTo>
                    <a:pt x="385" y="1"/>
                    <a:pt x="385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3770313" y="919163"/>
              <a:ext cx="4189413" cy="1414463"/>
            </a:xfrm>
            <a:custGeom>
              <a:avLst/>
              <a:gdLst>
                <a:gd name="T0" fmla="*/ 1112 w 1115"/>
                <a:gd name="T1" fmla="*/ 0 h 376"/>
                <a:gd name="T2" fmla="*/ 110 w 1115"/>
                <a:gd name="T3" fmla="*/ 0 h 376"/>
                <a:gd name="T4" fmla="*/ 5 w 1115"/>
                <a:gd name="T5" fmla="*/ 79 h 376"/>
                <a:gd name="T6" fmla="*/ 28 w 1115"/>
                <a:gd name="T7" fmla="*/ 138 h 376"/>
                <a:gd name="T8" fmla="*/ 388 w 1115"/>
                <a:gd name="T9" fmla="*/ 376 h 376"/>
                <a:gd name="T10" fmla="*/ 388 w 1115"/>
                <a:gd name="T11" fmla="*/ 376 h 376"/>
                <a:gd name="T12" fmla="*/ 388 w 1115"/>
                <a:gd name="T13" fmla="*/ 376 h 376"/>
                <a:gd name="T14" fmla="*/ 1113 w 1115"/>
                <a:gd name="T15" fmla="*/ 3 h 376"/>
                <a:gd name="T16" fmla="*/ 1112 w 1115"/>
                <a:gd name="T1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5" h="376">
                  <a:moveTo>
                    <a:pt x="1112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54" y="0"/>
                    <a:pt x="14" y="35"/>
                    <a:pt x="5" y="79"/>
                  </a:cubicBezTo>
                  <a:cubicBezTo>
                    <a:pt x="0" y="103"/>
                    <a:pt x="9" y="124"/>
                    <a:pt x="28" y="138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388" y="376"/>
                    <a:pt x="388" y="376"/>
                    <a:pt x="388" y="376"/>
                  </a:cubicBezTo>
                  <a:cubicBezTo>
                    <a:pt x="1113" y="3"/>
                    <a:pt x="1113" y="3"/>
                    <a:pt x="1113" y="3"/>
                  </a:cubicBezTo>
                  <a:cubicBezTo>
                    <a:pt x="1115" y="1"/>
                    <a:pt x="1115" y="0"/>
                    <a:pt x="11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278188" y="2333625"/>
              <a:ext cx="4083050" cy="1416050"/>
            </a:xfrm>
            <a:custGeom>
              <a:avLst/>
              <a:gdLst>
                <a:gd name="T0" fmla="*/ 1084 w 1087"/>
                <a:gd name="T1" fmla="*/ 373 h 376"/>
                <a:gd name="T2" fmla="*/ 1084 w 1087"/>
                <a:gd name="T3" fmla="*/ 373 h 376"/>
                <a:gd name="T4" fmla="*/ 519 w 1087"/>
                <a:gd name="T5" fmla="*/ 0 h 376"/>
                <a:gd name="T6" fmla="*/ 519 w 1087"/>
                <a:gd name="T7" fmla="*/ 0 h 376"/>
                <a:gd name="T8" fmla="*/ 519 w 1087"/>
                <a:gd name="T9" fmla="*/ 0 h 376"/>
                <a:gd name="T10" fmla="*/ 57 w 1087"/>
                <a:gd name="T11" fmla="*/ 238 h 376"/>
                <a:gd name="T12" fmla="*/ 10 w 1087"/>
                <a:gd name="T13" fmla="*/ 298 h 376"/>
                <a:gd name="T14" fmla="*/ 81 w 1087"/>
                <a:gd name="T15" fmla="*/ 376 h 376"/>
                <a:gd name="T16" fmla="*/ 1083 w 1087"/>
                <a:gd name="T17" fmla="*/ 376 h 376"/>
                <a:gd name="T18" fmla="*/ 1084 w 1087"/>
                <a:gd name="T19" fmla="*/ 37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7" h="376">
                  <a:moveTo>
                    <a:pt x="1084" y="373"/>
                  </a:moveTo>
                  <a:cubicBezTo>
                    <a:pt x="1084" y="373"/>
                    <a:pt x="1084" y="373"/>
                    <a:pt x="1084" y="373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33" y="253"/>
                    <a:pt x="15" y="274"/>
                    <a:pt x="10" y="298"/>
                  </a:cubicBezTo>
                  <a:cubicBezTo>
                    <a:pt x="0" y="341"/>
                    <a:pt x="25" y="376"/>
                    <a:pt x="81" y="376"/>
                  </a:cubicBezTo>
                  <a:cubicBezTo>
                    <a:pt x="1083" y="376"/>
                    <a:pt x="1083" y="376"/>
                    <a:pt x="1083" y="376"/>
                  </a:cubicBezTo>
                  <a:cubicBezTo>
                    <a:pt x="1086" y="376"/>
                    <a:pt x="1087" y="375"/>
                    <a:pt x="1084" y="3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9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현행 업무프로세스 체계요약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우정사업본부의 자산운용 관련 현행 업무 프로세스는 </a:t>
            </a:r>
            <a:r>
              <a:rPr lang="en-US" altLang="ko-KR" sz="1200" b="1" dirty="0" smtClean="0"/>
              <a:t>14</a:t>
            </a:r>
            <a:r>
              <a:rPr lang="ko-KR" altLang="en-US" sz="1200" b="1" dirty="0" smtClean="0"/>
              <a:t>개의 </a:t>
            </a:r>
            <a:r>
              <a:rPr lang="en-US" altLang="ko-KR" sz="1200" b="1" dirty="0" smtClean="0">
                <a:cs typeface="Arial" panose="020B0604020202020204" pitchFamily="34" charset="0"/>
              </a:rPr>
              <a:t>Mega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/ </a:t>
            </a:r>
            <a:r>
              <a:rPr lang="en-US" altLang="ko-KR" sz="1200" b="1" dirty="0" smtClean="0">
                <a:cs typeface="Arial" panose="020B0604020202020204" pitchFamily="34" charset="0"/>
              </a:rPr>
              <a:t>Major Process</a:t>
            </a:r>
            <a:r>
              <a:rPr lang="ko-KR" altLang="en-US" sz="1200" b="1" dirty="0" smtClean="0">
                <a:cs typeface="Arial" panose="020B0604020202020204" pitchFamily="34" charset="0"/>
              </a:rPr>
              <a:t>와  </a:t>
            </a:r>
            <a:r>
              <a:rPr lang="en-US" altLang="ko-KR" sz="1200" b="1" dirty="0" smtClean="0">
                <a:cs typeface="Arial" panose="020B0604020202020204" pitchFamily="34" charset="0"/>
              </a:rPr>
              <a:t>26</a:t>
            </a:r>
            <a:r>
              <a:rPr lang="ko-KR" altLang="en-US" sz="1200" b="1" dirty="0" smtClean="0">
                <a:cs typeface="Arial" panose="020B0604020202020204" pitchFamily="34" charset="0"/>
              </a:rPr>
              <a:t>개의 </a:t>
            </a:r>
            <a:r>
              <a:rPr lang="en-US" altLang="ko-KR" sz="1200" b="1" dirty="0" smtClean="0">
                <a:cs typeface="Arial" panose="020B0604020202020204" pitchFamily="34" charset="0"/>
              </a:rPr>
              <a:t>Sub Process</a:t>
            </a:r>
            <a:r>
              <a:rPr lang="ko-KR" altLang="en-US" sz="1200" b="1" dirty="0" smtClean="0">
                <a:cs typeface="Arial" panose="020B0604020202020204" pitchFamily="34" charset="0"/>
              </a:rPr>
              <a:t>로 정의함</a:t>
            </a:r>
            <a:endParaRPr lang="en-US" altLang="ko-KR" sz="1200" b="1" dirty="0">
              <a:cs typeface="Arial" panose="020B0604020202020204" pitchFamily="34" charset="0"/>
            </a:endParaRPr>
          </a:p>
          <a:p>
            <a:endParaRPr lang="en-US" altLang="ko-KR" sz="1200" b="1" dirty="0">
              <a:cs typeface="Arial" panose="020B0604020202020204" pitchFamily="34" charset="0"/>
            </a:endParaRPr>
          </a:p>
          <a:p>
            <a:endParaRPr lang="ko-KR" altLang="en-US" sz="12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445613"/>
              </p:ext>
            </p:extLst>
          </p:nvPr>
        </p:nvGraphicFramePr>
        <p:xfrm>
          <a:off x="389312" y="1484784"/>
          <a:ext cx="9028183" cy="4392489"/>
        </p:xfrm>
        <a:graphic>
          <a:graphicData uri="http://schemas.openxmlformats.org/drawingml/2006/table">
            <a:tbl>
              <a:tblPr firstRow="1" bandRow="1"/>
              <a:tblGrid>
                <a:gridCol w="2145348"/>
                <a:gridCol w="1376567"/>
                <a:gridCol w="1376567"/>
                <a:gridCol w="1376567"/>
                <a:gridCol w="1376567"/>
                <a:gridCol w="1376567"/>
              </a:tblGrid>
              <a:tr h="6967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Optima" pitchFamily="2" charset="2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업무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운용기획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ko-KR" altLang="en-US" sz="12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운용실행</a:t>
                      </a:r>
                      <a:endParaRPr lang="ko-KR" altLang="en-US" sz="12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모니터링</a:t>
                      </a:r>
                      <a:endParaRPr lang="ko-KR" altLang="en-US" sz="12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ko-KR" altLang="en-US" sz="12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운용지원</a:t>
                      </a:r>
                      <a:endParaRPr lang="ko-KR" altLang="en-US" sz="12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계</a:t>
                      </a:r>
                      <a:endParaRPr lang="ko-KR" altLang="en-US" sz="12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92393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Mega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Process</a:t>
                      </a:r>
                    </a:p>
                    <a:p>
                      <a:pPr algn="ctr" latinLnBrk="1"/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(Level 1)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393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Major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Process</a:t>
                      </a:r>
                    </a:p>
                    <a:p>
                      <a:pPr algn="ctr" latinLnBrk="1"/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(Level 2)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393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Sub Process</a:t>
                      </a:r>
                    </a:p>
                    <a:p>
                      <a:pPr algn="ctr" latinLnBrk="1"/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(Level 3)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26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393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수행부서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보험자산운용과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보험위험관리과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보험자산운용과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보험자산운용과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보험위험관리과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보험자산운용과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보험위험관리과</a:t>
                      </a:r>
                    </a:p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보험기획과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3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100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128464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graphicFrame>
        <p:nvGraphicFramePr>
          <p:cNvPr id="26" name="Group 238"/>
          <p:cNvGraphicFramePr>
            <a:graphicFrameLocks noGrp="1"/>
          </p:cNvGraphicFramePr>
          <p:nvPr>
            <p:extLst/>
          </p:nvPr>
        </p:nvGraphicFramePr>
        <p:xfrm>
          <a:off x="581120" y="2419350"/>
          <a:ext cx="8807977" cy="243175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173142"/>
                <a:gridCol w="2292008"/>
                <a:gridCol w="2822625"/>
                <a:gridCol w="2520202"/>
              </a:tblGrid>
              <a:tr h="2692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1" kern="12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  <a:cs typeface="+mn-cs"/>
                        </a:rPr>
                        <a:t>구분</a:t>
                      </a:r>
                      <a:endParaRPr lang="ko-KR" altLang="ko-KR" sz="1100" b="1" kern="1200" dirty="0" smtClean="0">
                        <a:solidFill>
                          <a:srgbClr val="FFFFFF"/>
                        </a:solidFill>
                        <a:latin typeface="나눔고딕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72000" marR="72000" marT="75600" marB="7560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100" b="1" kern="12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  <a:cs typeface="+mn-cs"/>
                        </a:rPr>
                        <a:t>수익률 지표</a:t>
                      </a:r>
                    </a:p>
                  </a:txBody>
                  <a:tcPr marL="72000" marR="72000" marT="75600" marB="7560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100" b="1" kern="12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  <a:cs typeface="+mn-cs"/>
                        </a:rPr>
                        <a:t>BM</a:t>
                      </a:r>
                      <a:r>
                        <a:rPr lang="ko-KR" altLang="en-US" sz="1100" b="1" kern="12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  <a:cs typeface="+mn-cs"/>
                        </a:rPr>
                        <a:t> 지표</a:t>
                      </a:r>
                    </a:p>
                  </a:txBody>
                  <a:tcPr marL="72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100" b="1" kern="12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  <a:cs typeface="+mn-cs"/>
                        </a:rPr>
                        <a:t>위험조정 지표</a:t>
                      </a:r>
                    </a:p>
                  </a:txBody>
                  <a:tcPr marL="72000" marR="72000" marT="75600" marB="7560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353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방향</a:t>
                      </a:r>
                    </a:p>
                  </a:txBody>
                  <a:tcPr marL="72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운용자산의 특성과 성과 분석의 목적을 반영하여 수익률 측정 지표 적용</a:t>
                      </a:r>
                    </a:p>
                  </a:txBody>
                  <a:tcPr marL="108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운용전략과 운용목적을 반영한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BM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이용한 상대평가</a:t>
                      </a:r>
                    </a:p>
                  </a:txBody>
                  <a:tcPr marL="108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분석대상 자산의 특성과 데이터 조건을 감안하여 적용 위험조정지표 결정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고객협의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방법</a:t>
                      </a:r>
                    </a:p>
                  </a:txBody>
                  <a:tcPr marL="72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시간가중수익률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(TWR)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평잔수익률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금액가중수익률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(IRR)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Market Index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BM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사용하는 방안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Market Index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합성하여 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BM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 사용하는 방안</a:t>
                      </a:r>
                    </a:p>
                  </a:txBody>
                  <a:tcPr marL="108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표준편차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Beta, R-square,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TE, Sharpe Ratio, TR,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젠센알파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IR 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등에서 선택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08000" marR="72000" marT="75600" marB="7560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텍스트 개체 틀 11"/>
          <p:cNvSpPr txBox="1">
            <a:spLocks/>
          </p:cNvSpPr>
          <p:nvPr/>
        </p:nvSpPr>
        <p:spPr bwMode="auto">
          <a:xfrm>
            <a:off x="0" y="1556792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분석 지표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성과분석 시스템에서는 수익률 지표를 이용한 절대 성과분석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대비 상대 성과분석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그리고 위험조정 지표를 통한 위험과 성과의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동시 분석 등을 통해 성과분석 대상에 대해 다양한 각도의 성과분석이 가능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54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101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128464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graphicFrame>
        <p:nvGraphicFramePr>
          <p:cNvPr id="3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76788"/>
              </p:ext>
            </p:extLst>
          </p:nvPr>
        </p:nvGraphicFramePr>
        <p:xfrm>
          <a:off x="664998" y="2188931"/>
          <a:ext cx="8631402" cy="3899233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1052581"/>
                <a:gridCol w="2473421"/>
                <a:gridCol w="5105400"/>
              </a:tblGrid>
              <a:tr h="2422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지표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산 식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내역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6484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젠센알파</a:t>
                      </a:r>
                      <a:endParaRPr kumimoji="1" lang="ko-KR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매니저의 투자전략에 따른 성과를 나타내므로 체계적 위험이 조정된 성과지표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=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기간수익률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f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=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무위험수익률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(KBP 91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CD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금리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34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추적오차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(TE : Tracking Error)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펀드수익률과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수익률의 차이의 변동성을 나타냄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BM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대비 상대위험지표임</a:t>
                      </a:r>
                      <a:endParaRPr kumimoji="1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D</a:t>
                      </a:r>
                      <a:r>
                        <a:rPr kumimoji="1" lang="en-US" altLang="ko-KR" sz="105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개별펀드의 수익률과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수익률의 차이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N: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수익률의 수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747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정보비율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(IR : Information Ratio)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just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altLang="ko-KR" sz="900" b="1" i="0" u="none" strike="noStrike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49846" marR="1239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 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대비 초과수익률을 상대위험도를 측정하는 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트래킹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에러로 조정하여 상대위험조정지표를 산출함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수익률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m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의 수익률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S.D.(</a:t>
                      </a: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-R</a:t>
                      </a:r>
                      <a:r>
                        <a:rPr kumimoji="1" lang="en-US" altLang="ko-KR" sz="105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m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): BM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대비 초과수익률의 표준편차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N: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수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21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수정샤프지수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(Modified Sharpe Ratio)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just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altLang="ko-KR" sz="900" b="1" i="0" u="none" strike="noStrike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49846" marR="1239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펀드의 평균수익률이 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무위험수익률의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평균보다 낮은 경우 샤프지수로 성과를 측정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/>
                      </a:r>
                      <a:b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</a:b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하면 순위가 반대로 나타나므로  이러한 문제를 조정한 수정샤프지수를 사용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수익률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f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=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무위험수익률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(KBP 91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CD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금리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l-GR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σ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 수익률의 표준편차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140531"/>
              </p:ext>
            </p:extLst>
          </p:nvPr>
        </p:nvGraphicFramePr>
        <p:xfrm>
          <a:off x="2250622" y="3239399"/>
          <a:ext cx="1447800" cy="48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4" name="수식" r:id="rId3" imgW="952087" imgH="482391" progId="Equation.3">
                  <p:embed/>
                </p:oleObj>
              </mc:Choice>
              <mc:Fallback>
                <p:oleObj name="수식" r:id="rId3" imgW="952087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0622" y="3239399"/>
                        <a:ext cx="1447800" cy="4827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274328"/>
              </p:ext>
            </p:extLst>
          </p:nvPr>
        </p:nvGraphicFramePr>
        <p:xfrm>
          <a:off x="2244272" y="4113891"/>
          <a:ext cx="1460500" cy="75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5" name="Equation" r:id="rId5" imgW="977900" imgH="711200" progId="Equation.3">
                  <p:embed/>
                </p:oleObj>
              </mc:Choice>
              <mc:Fallback>
                <p:oleObj name="Equation" r:id="rId5" imgW="9779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4272" y="4113891"/>
                        <a:ext cx="1460500" cy="753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090612"/>
              </p:ext>
            </p:extLst>
          </p:nvPr>
        </p:nvGraphicFramePr>
        <p:xfrm>
          <a:off x="1888672" y="2616198"/>
          <a:ext cx="2171700" cy="28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6" name="수식" r:id="rId7" imgW="1435100" imgH="241300" progId="Equation.3">
                  <p:embed/>
                </p:oleObj>
              </mc:Choice>
              <mc:Fallback>
                <p:oleObj name="수식" r:id="rId7" imgW="1435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8672" y="2616198"/>
                        <a:ext cx="2171700" cy="2825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176703"/>
              </p:ext>
            </p:extLst>
          </p:nvPr>
        </p:nvGraphicFramePr>
        <p:xfrm>
          <a:off x="1872344" y="5154787"/>
          <a:ext cx="2184400" cy="835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7" name="Equation" r:id="rId9" imgW="2095500" imgH="863600" progId="Equation.3">
                  <p:embed/>
                </p:oleObj>
              </mc:Choice>
              <mc:Fallback>
                <p:oleObj name="Equation" r:id="rId9" imgW="20955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2344" y="5154787"/>
                        <a:ext cx="2184400" cy="8359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텍스트 개체 틀 11"/>
          <p:cNvSpPr txBox="1">
            <a:spLocks/>
          </p:cNvSpPr>
          <p:nvPr/>
        </p:nvSpPr>
        <p:spPr bwMode="auto">
          <a:xfrm>
            <a:off x="0" y="1124744"/>
            <a:ext cx="9906000" cy="97872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위험조정 지표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운용성과를 창출하기 위해 지불해야 했던 비용인 위험을 감안한 성과지표를 통해 운용성과의 질을 파악할 수 있을 뿐만 아니라 위험대비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운용성과에 대한 상대평가가 가능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위험조정지표로는 샤프지수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트레이너지수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정보비율 등이 있으며 고객과의 협의를 통해 적용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지표를 선정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56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102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</a:t>
            </a:r>
            <a:r>
              <a:rPr lang="en-US" altLang="ko-KR" sz="1400" dirty="0" smtClean="0">
                <a:solidFill>
                  <a:schemeClr val="tx1"/>
                </a:solidFill>
              </a:rPr>
              <a:t>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217528"/>
              </p:ext>
            </p:extLst>
          </p:nvPr>
        </p:nvGraphicFramePr>
        <p:xfrm>
          <a:off x="664998" y="1700808"/>
          <a:ext cx="8631402" cy="3902141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1052581"/>
                <a:gridCol w="2473421"/>
                <a:gridCol w="5105400"/>
              </a:tblGrid>
              <a:tr h="224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지표</a:t>
                      </a:r>
                    </a:p>
                  </a:txBody>
                  <a:tcPr marL="83871" marR="83871" marT="0" marB="0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산 식</a:t>
                      </a:r>
                    </a:p>
                  </a:txBody>
                  <a:tcPr marL="83871" marR="83871" marT="0" marB="0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내역</a:t>
                      </a:r>
                    </a:p>
                  </a:txBody>
                  <a:tcPr marL="83871" marR="83871" marT="0" marB="0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614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베타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의 초과수익률로 설명되는 펀드의 초과수익률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로 인한 체계적 위험으로 볼 수 있음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수익률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m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의 수익률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공분산</a:t>
                      </a:r>
                      <a:endParaRPr kumimoji="1" lang="ko-KR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펀드의 수익률 변동성과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의 수익률 변동성이 같이 움직이는 정도를 측정하여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대비 위험을 계산함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수익률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m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의 수익률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N: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수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25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상관계수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Cov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im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 수익률과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공분산</a:t>
                      </a:r>
                      <a:endParaRPr kumimoji="1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l-GR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σ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 수익률의 표준편차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1" lang="el-GR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σ</a:t>
                      </a:r>
                      <a:r>
                        <a:rPr kumimoji="1" lang="en-US" altLang="ko-KR" sz="105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m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표준편차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4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결정계수</a:t>
                      </a:r>
                      <a:r>
                        <a:rPr kumimoji="1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(R</a:t>
                      </a:r>
                      <a:r>
                        <a:rPr kumimoji="1" lang="en-US" altLang="ko-KR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r>
                        <a:rPr kumimoji="1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just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altLang="ko-KR" sz="900" b="1" i="0" u="none" strike="noStrike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49846" marR="1239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펀드수익률과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상관계수에 제곱을 구하여 펀드수익률의 상대위험지표를 산출함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l-GR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ρ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I,m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 수익률과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상관계수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소티노지수</a:t>
                      </a:r>
                      <a:endParaRPr kumimoji="1" lang="ko-KR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just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altLang="ko-KR" sz="900" b="1" i="0" u="none" strike="noStrike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49846" marR="1239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수익률이 목표수익률에 미치지 못한 경우만 위험으로 간주함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목표수익률은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수익률로 간주함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05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수익률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N: 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수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T: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목표수익률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(BM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수익률로 계산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K: 1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년이 되기 위한 단위 기간 개수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예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일간수익률이면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365)</a:t>
                      </a:r>
                    </a:p>
                  </a:txBody>
                  <a:tcPr marL="95382" marR="95382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733926"/>
              </p:ext>
            </p:extLst>
          </p:nvPr>
        </p:nvGraphicFramePr>
        <p:xfrm>
          <a:off x="2152650" y="1959365"/>
          <a:ext cx="1612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5" name="수식" r:id="rId3" imgW="1549400" imgH="508000" progId="Equation.3">
                  <p:embed/>
                </p:oleObj>
              </mc:Choice>
              <mc:Fallback>
                <p:oleObj name="수식" r:id="rId3" imgW="1549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1959365"/>
                        <a:ext cx="1612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개체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021810"/>
              </p:ext>
            </p:extLst>
          </p:nvPr>
        </p:nvGraphicFramePr>
        <p:xfrm>
          <a:off x="2152650" y="2812536"/>
          <a:ext cx="16129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6" name="수식" r:id="rId5" imgW="1548728" imgH="444307" progId="Equation.3">
                  <p:embed/>
                </p:oleObj>
              </mc:Choice>
              <mc:Fallback>
                <p:oleObj name="수식" r:id="rId5" imgW="154872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2812536"/>
                        <a:ext cx="16129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개체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33764"/>
              </p:ext>
            </p:extLst>
          </p:nvPr>
        </p:nvGraphicFramePr>
        <p:xfrm>
          <a:off x="2762250" y="4122444"/>
          <a:ext cx="393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7" name="수식" r:id="rId7" imgW="406224" imgH="241195" progId="Equation.3">
                  <p:embed/>
                </p:oleObj>
              </mc:Choice>
              <mc:Fallback>
                <p:oleObj name="수식" r:id="rId7" imgW="40622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4122444"/>
                        <a:ext cx="3937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982217"/>
              </p:ext>
            </p:extLst>
          </p:nvPr>
        </p:nvGraphicFramePr>
        <p:xfrm>
          <a:off x="1905000" y="4734768"/>
          <a:ext cx="2108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8" name="수식" r:id="rId9" imgW="2032000" imgH="812800" progId="Equation.3">
                  <p:embed/>
                </p:oleObj>
              </mc:Choice>
              <mc:Fallback>
                <p:oleObj name="수식" r:id="rId9" imgW="20320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734768"/>
                        <a:ext cx="2108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개체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333756"/>
              </p:ext>
            </p:extLst>
          </p:nvPr>
        </p:nvGraphicFramePr>
        <p:xfrm>
          <a:off x="2559050" y="3502872"/>
          <a:ext cx="8001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9" name="수식" r:id="rId11" imgW="418918" imgH="431613" progId="Equation.3">
                  <p:embed/>
                </p:oleObj>
              </mc:Choice>
              <mc:Fallback>
                <p:oleObj name="수식" r:id="rId11" imgW="418918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050" y="3502872"/>
                        <a:ext cx="8001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텍스트 개체 틀 11"/>
          <p:cNvSpPr txBox="1">
            <a:spLocks/>
          </p:cNvSpPr>
          <p:nvPr/>
        </p:nvSpPr>
        <p:spPr bwMode="auto">
          <a:xfrm>
            <a:off x="159568" y="1124744"/>
            <a:ext cx="9906000" cy="29546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위험조정 지표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38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103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graphicFrame>
        <p:nvGraphicFramePr>
          <p:cNvPr id="19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518149"/>
              </p:ext>
            </p:extLst>
          </p:nvPr>
        </p:nvGraphicFramePr>
        <p:xfrm>
          <a:off x="664998" y="1700808"/>
          <a:ext cx="8631402" cy="3581398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1052581"/>
                <a:gridCol w="2473421"/>
                <a:gridCol w="5105400"/>
              </a:tblGrid>
              <a:tr h="365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지표</a:t>
                      </a:r>
                    </a:p>
                  </a:txBody>
                  <a:tcPr marL="83871" marR="83871" marT="87495" marB="87495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산 식</a:t>
                      </a:r>
                    </a:p>
                  </a:txBody>
                  <a:tcPr marL="83871" marR="83871" marT="87495" marB="87495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내역</a:t>
                      </a:r>
                    </a:p>
                  </a:txBody>
                  <a:tcPr marL="83871" marR="83871" marT="87495" marB="87495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804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표준편차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5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54204" marB="54204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변동성을 나타내며 위험지표로 널리 사용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개별펀드의 수익률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N: 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수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4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변동계수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5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54204" marB="54204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수익률과 변동성의 비율을 구하여 수익률 대비 위험의 크기를 직관적으로 파악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S.D.(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): 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유형 및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수익률의 표준편차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4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샤프지수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ko-KR" altLang="en-US" sz="95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54204" marB="54204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펀드의 위험대비 수익률 효율성을 계산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S.D.(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</a:t>
                      </a:r>
                      <a:r>
                        <a:rPr kumimoji="1" lang="en-US" altLang="ko-KR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i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): 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개별펀드 수익률의 표준편차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k: 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년간 수익률 계산 횟수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4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트레이너지수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indent="-180975" algn="just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altLang="ko-KR" sz="950" b="1" i="0" u="none" strike="noStrike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49846" marR="12397" marT="52000" marB="5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CAPM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의 베타를 위험지표로 사용하여 펀드의 위험 대비 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수익률 효율성을 계산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Beta: </a:t>
                      </a: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체계적 위험 </a:t>
                      </a:r>
                    </a:p>
                  </a:txBody>
                  <a:tcPr marL="95382" marR="95382" marT="48011" marB="48011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개체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521098"/>
              </p:ext>
            </p:extLst>
          </p:nvPr>
        </p:nvGraphicFramePr>
        <p:xfrm>
          <a:off x="2209800" y="2242146"/>
          <a:ext cx="15367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2" name="수식" r:id="rId3" imgW="952087" imgH="482391" progId="Equation.3">
                  <p:embed/>
                </p:oleObj>
              </mc:Choice>
              <mc:Fallback>
                <p:oleObj name="수식" r:id="rId3" imgW="952087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42146"/>
                        <a:ext cx="15367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개체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335711"/>
              </p:ext>
            </p:extLst>
          </p:nvPr>
        </p:nvGraphicFramePr>
        <p:xfrm>
          <a:off x="2571750" y="3008908"/>
          <a:ext cx="812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3" name="수식" r:id="rId5" imgW="583947" imgH="444307" progId="Equation.3">
                  <p:embed/>
                </p:oleObj>
              </mc:Choice>
              <mc:Fallback>
                <p:oleObj name="수식" r:id="rId5" imgW="583947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3008908"/>
                        <a:ext cx="8128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개체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441362"/>
              </p:ext>
            </p:extLst>
          </p:nvPr>
        </p:nvGraphicFramePr>
        <p:xfrm>
          <a:off x="2292350" y="3770908"/>
          <a:ext cx="1371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4" name="수식" r:id="rId7" imgW="901309" imgH="495085" progId="Equation.3">
                  <p:embed/>
                </p:oleObj>
              </mc:Choice>
              <mc:Fallback>
                <p:oleObj name="수식" r:id="rId7" imgW="901309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3770908"/>
                        <a:ext cx="13716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개체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674326"/>
              </p:ext>
            </p:extLst>
          </p:nvPr>
        </p:nvGraphicFramePr>
        <p:xfrm>
          <a:off x="2457450" y="4609108"/>
          <a:ext cx="10414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5" name="수식" r:id="rId9" imgW="520474" imgH="444307" progId="Equation.3">
                  <p:embed/>
                </p:oleObj>
              </mc:Choice>
              <mc:Fallback>
                <p:oleObj name="수식" r:id="rId9" imgW="520474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50" y="4609108"/>
                        <a:ext cx="10414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텍스트 개체 틀 11"/>
          <p:cNvSpPr txBox="1">
            <a:spLocks/>
          </p:cNvSpPr>
          <p:nvPr/>
        </p:nvSpPr>
        <p:spPr bwMode="auto">
          <a:xfrm>
            <a:off x="231576" y="1052736"/>
            <a:ext cx="9906000" cy="29546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위험조정 지표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9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104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>
                <a:solidFill>
                  <a:schemeClr val="tx1"/>
                </a:solidFill>
              </a:rPr>
              <a:t>성과평가</a:t>
            </a:r>
            <a:r>
              <a:rPr lang="en-US" altLang="ko-KR" sz="1400" dirty="0">
                <a:solidFill>
                  <a:schemeClr val="tx1"/>
                </a:solidFill>
              </a:rPr>
              <a:t>_</a:t>
            </a:r>
            <a:r>
              <a:rPr lang="ko-KR" altLang="en-US" sz="1400" dirty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graphicFrame>
        <p:nvGraphicFramePr>
          <p:cNvPr id="17" name="Table 6"/>
          <p:cNvGraphicFramePr>
            <a:graphicFrameLocks noGrp="1"/>
          </p:cNvGraphicFramePr>
          <p:nvPr>
            <p:extLst/>
          </p:nvPr>
        </p:nvGraphicFramePr>
        <p:xfrm>
          <a:off x="651181" y="2372361"/>
          <a:ext cx="8603639" cy="2697210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1364638"/>
                <a:gridCol w="2209800"/>
                <a:gridCol w="2209800"/>
                <a:gridCol w="2819401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 smtClean="0">
                        <a:solidFill>
                          <a:srgbClr val="FFFFFF"/>
                        </a:solidFill>
                        <a:latin typeface="나눔고딕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3871" marR="83871" marT="87495" marB="87495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적용 모형</a:t>
                      </a:r>
                    </a:p>
                  </a:txBody>
                  <a:tcPr marL="83871" marR="83871" marT="87495" marB="87495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성과요인</a:t>
                      </a:r>
                    </a:p>
                  </a:txBody>
                  <a:tcPr marL="83871" marR="83871" marT="87495" marB="87495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rgbClr val="FFFFFF"/>
                          </a:solidFill>
                          <a:latin typeface="나눔고딕" pitchFamily="50" charset="-127"/>
                          <a:ea typeface="나눔고딕" panose="020D0604000000000000" pitchFamily="50" charset="-127"/>
                        </a:rPr>
                        <a:t>목적 및 특징</a:t>
                      </a:r>
                    </a:p>
                  </a:txBody>
                  <a:tcPr marL="83871" marR="83871" marT="87495" marB="87495" anchor="ctr" anchorCtr="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18959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전략단위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포트폴리오단위</a:t>
                      </a:r>
                      <a:endParaRPr lang="en-US" altLang="ko-KR" sz="105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BHB Model</a:t>
                      </a:r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Asset Allocation Effect</a:t>
                      </a:r>
                    </a:p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Asset Investment Effect</a:t>
                      </a:r>
                    </a:p>
                  </a:txBody>
                  <a:tcPr marL="21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88900" algn="l" latinLnBrk="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BM</a:t>
                      </a: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대비 초과 수익률 분석</a:t>
                      </a:r>
                      <a:endParaRPr lang="en-US" altLang="ko-KR" sz="10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88900" indent="-88900" algn="l" latinLnBrk="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포트폴리오의 자산배분효과 분석</a:t>
                      </a:r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62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채권</a:t>
                      </a:r>
                      <a:r>
                        <a:rPr lang="en-US" altLang="ko-KR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주식 부문</a:t>
                      </a:r>
                      <a:endParaRPr lang="ko-KR" altLang="en-US" sz="105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Lehman Model</a:t>
                      </a:r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Curve Positioning</a:t>
                      </a: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Effect</a:t>
                      </a:r>
                    </a:p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Sector Allocation </a:t>
                      </a: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Effect</a:t>
                      </a:r>
                    </a:p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Security</a:t>
                      </a: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Selection Effect</a:t>
                      </a:r>
                      <a:endParaRPr lang="en-US" altLang="ko-KR" sz="10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21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88900" algn="l" latinLnBrk="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BM</a:t>
                      </a: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대비 초과 수익률 분석</a:t>
                      </a:r>
                      <a:endParaRPr lang="en-US" altLang="ko-KR" sz="10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88900" indent="-88900" algn="l" latinLnBrk="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 </a:t>
                      </a:r>
                      <a:r>
                        <a:rPr lang="ko-KR" altLang="en-US" sz="10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자산별</a:t>
                      </a:r>
                      <a:r>
                        <a:rPr lang="ko-KR" altLang="en-US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운용전략의 적정성 분석</a:t>
                      </a:r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66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채권 부문</a:t>
                      </a:r>
                      <a:endParaRPr lang="ko-KR" altLang="en-US" sz="105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Timothy Model</a:t>
                      </a:r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Duration </a:t>
                      </a: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Effect</a:t>
                      </a:r>
                    </a:p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Curve Positioning Effect</a:t>
                      </a:r>
                    </a:p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Sector Allocation </a:t>
                      </a: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Effect</a:t>
                      </a:r>
                    </a:p>
                    <a:p>
                      <a:pPr marL="88900" indent="-8890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Security</a:t>
                      </a:r>
                      <a:r>
                        <a:rPr lang="en-US" altLang="ko-KR" sz="10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Selection Effect</a:t>
                      </a:r>
                      <a:endParaRPr lang="en-US" altLang="ko-KR" sz="10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21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88900" algn="l" latinLnBrk="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채권부문 손익의 원천분석</a:t>
                      </a:r>
                      <a:endParaRPr lang="en-US" altLang="ko-KR" sz="10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88900" indent="-88900" algn="l" latinLnBrk="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채권의 손익에 영향을 미치는 </a:t>
                      </a:r>
                      <a:r>
                        <a:rPr lang="ko-KR" altLang="en-US" sz="10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요인별</a:t>
                      </a:r>
                      <a:r>
                        <a:rPr lang="ko-KR" altLang="en-US" sz="10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손익기여도 분석</a:t>
                      </a:r>
                      <a:endParaRPr lang="ko-KR" altLang="en-US" sz="10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분석단위 및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운용전략별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성과요인 분석 모형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전략단위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 단위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그리고 각 자산부문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단위별로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운용성과에 영향을 미치는 요인을 정의하여 성과요인 분석을 수행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이때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전략단위와 포트폴리오 단위에서는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BHB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주식과 채권부문에서는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Lehman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과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Timothy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모형을 적용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6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105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>
                <a:solidFill>
                  <a:schemeClr val="tx1"/>
                </a:solidFill>
              </a:rPr>
              <a:t>성과평가</a:t>
            </a:r>
            <a:r>
              <a:rPr lang="en-US" altLang="ko-KR" sz="1400" dirty="0">
                <a:solidFill>
                  <a:schemeClr val="tx1"/>
                </a:solidFill>
              </a:rPr>
              <a:t>_</a:t>
            </a:r>
            <a:r>
              <a:rPr lang="ko-KR" altLang="en-US" sz="1400" dirty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196752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성과요인분해의 전략단위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대비 초과성과는 전략단위에서 의사결정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성과기여도를 추정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512" y="3292542"/>
            <a:ext cx="2795482" cy="324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solidFill>
                  <a:prstClr val="white"/>
                </a:solidFill>
              </a:rPr>
              <a:t>자산배분</a:t>
            </a:r>
            <a:r>
              <a:rPr lang="en-US" altLang="ko-KR" sz="1100" dirty="0">
                <a:solidFill>
                  <a:prstClr val="white"/>
                </a:solidFill>
              </a:rPr>
              <a:t>(</a:t>
            </a:r>
            <a:r>
              <a:rPr lang="ko-KR" altLang="en-US" sz="1100" dirty="0">
                <a:solidFill>
                  <a:prstClr val="white"/>
                </a:solidFill>
              </a:rPr>
              <a:t>안</a:t>
            </a:r>
            <a:r>
              <a:rPr lang="en-US" altLang="ko-KR" sz="1100" dirty="0">
                <a:solidFill>
                  <a:prstClr val="white"/>
                </a:solidFill>
              </a:rPr>
              <a:t>)</a:t>
            </a:r>
            <a:r>
              <a:rPr lang="ko-KR" altLang="en-US" sz="1100" dirty="0">
                <a:solidFill>
                  <a:prstClr val="white"/>
                </a:solidFill>
              </a:rPr>
              <a:t> 설정 효과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914400" y="1897387"/>
            <a:ext cx="1219200" cy="64215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목표수익률 또는</a:t>
            </a:r>
            <a:endParaRPr lang="en-US" altLang="ko-KR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Benchmark</a:t>
            </a:r>
          </a:p>
        </p:txBody>
      </p:sp>
      <p:graphicFrame>
        <p:nvGraphicFramePr>
          <p:cNvPr id="18" name="개체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469565"/>
              </p:ext>
            </p:extLst>
          </p:nvPr>
        </p:nvGraphicFramePr>
        <p:xfrm>
          <a:off x="838200" y="3829207"/>
          <a:ext cx="1482388" cy="619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3" name="Equation" r:id="rId3" imgW="1396800" imgH="583920" progId="">
                  <p:embed/>
                </p:oleObj>
              </mc:Choice>
              <mc:Fallback>
                <p:oleObj name="Equation" r:id="rId3" imgW="139680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29207"/>
                        <a:ext cx="1482388" cy="6199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055449"/>
              </p:ext>
            </p:extLst>
          </p:nvPr>
        </p:nvGraphicFramePr>
        <p:xfrm>
          <a:off x="838199" y="4560038"/>
          <a:ext cx="2505577" cy="803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4" name="Equation" r:id="rId5" imgW="3009600" imgH="965160" progId="">
                  <p:embed/>
                </p:oleObj>
              </mc:Choice>
              <mc:Fallback>
                <p:oleObj name="Equation" r:id="rId5" imgW="3009600" imgH="96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9" y="4560038"/>
                        <a:ext cx="2505577" cy="8034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직사각형 19"/>
          <p:cNvSpPr/>
          <p:nvPr/>
        </p:nvSpPr>
        <p:spPr bwMode="auto">
          <a:xfrm>
            <a:off x="6644640" y="3289683"/>
            <a:ext cx="2791965" cy="324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포트폴리오</a:t>
            </a:r>
            <a:r>
              <a:rPr lang="en-US" altLang="ko-KR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전술적 자산배분 효과</a:t>
            </a:r>
            <a:endParaRPr lang="ko-KR" altLang="en-US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580322"/>
              </p:ext>
            </p:extLst>
          </p:nvPr>
        </p:nvGraphicFramePr>
        <p:xfrm>
          <a:off x="6856977" y="3781686"/>
          <a:ext cx="2210823" cy="8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5" name="Equation" r:id="rId7" imgW="2412720" imgH="914400" progId="">
                  <p:embed/>
                </p:oleObj>
              </mc:Choice>
              <mc:Fallback>
                <p:oleObj name="Equation" r:id="rId7" imgW="241272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6977" y="3781686"/>
                        <a:ext cx="2210823" cy="895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개체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052605"/>
              </p:ext>
            </p:extLst>
          </p:nvPr>
        </p:nvGraphicFramePr>
        <p:xfrm>
          <a:off x="6823496" y="4873244"/>
          <a:ext cx="2534634" cy="8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6" name="Equation" r:id="rId9" imgW="3009600" imgH="965160" progId="">
                  <p:embed/>
                </p:oleObj>
              </mc:Choice>
              <mc:Fallback>
                <p:oleObj name="Equation" r:id="rId9" imgW="3009600" imgH="96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496" y="4873244"/>
                        <a:ext cx="2534634" cy="8127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개체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662321"/>
              </p:ext>
            </p:extLst>
          </p:nvPr>
        </p:nvGraphicFramePr>
        <p:xfrm>
          <a:off x="4011613" y="3736115"/>
          <a:ext cx="2260600" cy="221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7" name="Equation" r:id="rId11" imgW="2628720" imgH="2565360" progId="">
                  <p:embed/>
                </p:oleObj>
              </mc:Choice>
              <mc:Fallback>
                <p:oleObj name="Equation" r:id="rId11" imgW="2628720" imgH="2565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613" y="3736115"/>
                        <a:ext cx="2260600" cy="2214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200400" y="1903451"/>
            <a:ext cx="1219200" cy="64215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전략적</a:t>
            </a:r>
            <a: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자산배분</a:t>
            </a:r>
            <a:endParaRPr lang="en-US" altLang="ko-KR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5486400" y="1903451"/>
            <a:ext cx="1219200" cy="64215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전술적 </a:t>
            </a:r>
            <a:r>
              <a:rPr lang="en-US" altLang="ko-KR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자산배분</a:t>
            </a:r>
            <a:endParaRPr lang="en-US" altLang="ko-KR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7772400" y="1912077"/>
            <a:ext cx="1219200" cy="64215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포트폴리오 </a:t>
            </a:r>
            <a:r>
              <a:rPr lang="en-US" altLang="ko-KR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운용성과</a:t>
            </a:r>
            <a:endParaRPr lang="en-US" altLang="ko-KR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3684270" y="3289683"/>
            <a:ext cx="2646565" cy="324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전술적</a:t>
            </a:r>
            <a:r>
              <a:rPr lang="en-US" altLang="ko-KR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전략적 배분효과</a:t>
            </a:r>
            <a:endParaRPr lang="ko-KR" altLang="en-US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41" name="꺾인 연결선 40"/>
          <p:cNvCxnSpPr>
            <a:endCxn id="11" idx="0"/>
          </p:cNvCxnSpPr>
          <p:nvPr/>
        </p:nvCxnSpPr>
        <p:spPr>
          <a:xfrm rot="5400000">
            <a:off x="1816033" y="2554776"/>
            <a:ext cx="951987" cy="523545"/>
          </a:xfrm>
          <a:prstGeom prst="bentConnector3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꺾인 연결선 41"/>
          <p:cNvCxnSpPr/>
          <p:nvPr/>
        </p:nvCxnSpPr>
        <p:spPr>
          <a:xfrm rot="16200000" flipH="1">
            <a:off x="7141064" y="2375007"/>
            <a:ext cx="874603" cy="921469"/>
          </a:xfrm>
          <a:prstGeom prst="bentConnector3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꺾인 연결선 42"/>
          <p:cNvCxnSpPr/>
          <p:nvPr/>
        </p:nvCxnSpPr>
        <p:spPr>
          <a:xfrm rot="16200000" flipH="1">
            <a:off x="4480927" y="2745617"/>
            <a:ext cx="904909" cy="14994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오른쪽 화살표 1"/>
          <p:cNvSpPr/>
          <p:nvPr/>
        </p:nvSpPr>
        <p:spPr bwMode="auto">
          <a:xfrm>
            <a:off x="2382377" y="2078657"/>
            <a:ext cx="569246" cy="27943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4" name="오른쪽 화살표 43"/>
          <p:cNvSpPr/>
          <p:nvPr/>
        </p:nvSpPr>
        <p:spPr bwMode="auto">
          <a:xfrm>
            <a:off x="4668377" y="2078657"/>
            <a:ext cx="569246" cy="27943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5" name="오른쪽 화살표 44"/>
          <p:cNvSpPr/>
          <p:nvPr/>
        </p:nvSpPr>
        <p:spPr bwMode="auto">
          <a:xfrm>
            <a:off x="6954377" y="2078657"/>
            <a:ext cx="569246" cy="27943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935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106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162743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>
                <a:solidFill>
                  <a:schemeClr val="tx1"/>
                </a:solidFill>
              </a:rPr>
              <a:t>성과평가</a:t>
            </a:r>
            <a:r>
              <a:rPr lang="en-US" altLang="ko-KR" sz="1400" dirty="0">
                <a:solidFill>
                  <a:schemeClr val="tx1"/>
                </a:solidFill>
              </a:rPr>
              <a:t>_</a:t>
            </a:r>
            <a:r>
              <a:rPr lang="ko-KR" altLang="en-US" sz="1400" dirty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074323"/>
            <a:ext cx="9906000" cy="97872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 단위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외화자산이 포함된 포트폴리오의 경우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성과요인분해는 우선 외환효과를 분해한 후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Local Currency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기준 초과수익률에 대해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BHB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모형을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이용하여 자산배분효과와 자산선택효과로 분해함으로써 포트폴리오 수익률에 영향을 미치는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환효과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채권 및 주식으로의 자산배분 전략의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효과를 추정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5826038" y="1976640"/>
            <a:ext cx="1110866" cy="39604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채권자산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5826039" y="2495151"/>
            <a:ext cx="1110866" cy="39604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주식자산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752949" y="2183045"/>
            <a:ext cx="1500917" cy="52179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포트폴리오 </a:t>
            </a:r>
            <a: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A</a:t>
            </a:r>
            <a:endParaRPr lang="ko-KR" altLang="en-US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3514" y="3008848"/>
            <a:ext cx="3855600" cy="345629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white"/>
                </a:solidFill>
              </a:rPr>
              <a:t>Currency </a:t>
            </a:r>
            <a:r>
              <a:rPr lang="en-US" altLang="ko-KR" sz="1100" dirty="0" smtClean="0">
                <a:solidFill>
                  <a:prstClr val="white"/>
                </a:solidFill>
              </a:rPr>
              <a:t> Effect</a:t>
            </a:r>
            <a:endParaRPr lang="ko-KR" altLang="en-US" sz="1100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71748" y="3008877"/>
            <a:ext cx="4006800" cy="3456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prstClr val="white"/>
                </a:solidFill>
              </a:rPr>
              <a:t>편입</a:t>
            </a:r>
            <a:r>
              <a:rPr lang="en-US" altLang="ko-KR" dirty="0">
                <a:solidFill>
                  <a:prstClr val="white"/>
                </a:solidFill>
              </a:rPr>
              <a:t>(</a:t>
            </a:r>
            <a:r>
              <a:rPr lang="ko-KR" altLang="en-US" dirty="0">
                <a:solidFill>
                  <a:prstClr val="white"/>
                </a:solidFill>
              </a:rPr>
              <a:t>자산배분</a:t>
            </a:r>
            <a:r>
              <a:rPr lang="en-US" altLang="ko-KR" dirty="0">
                <a:solidFill>
                  <a:prstClr val="white"/>
                </a:solidFill>
              </a:rPr>
              <a:t>)</a:t>
            </a:r>
            <a:r>
              <a:rPr lang="ko-KR" altLang="en-US" dirty="0">
                <a:solidFill>
                  <a:prstClr val="white"/>
                </a:solidFill>
              </a:rPr>
              <a:t>효과</a:t>
            </a:r>
            <a:r>
              <a:rPr lang="en-US" altLang="ko-KR" dirty="0">
                <a:solidFill>
                  <a:prstClr val="white"/>
                </a:solidFill>
              </a:rPr>
              <a:t>+</a:t>
            </a:r>
            <a:r>
              <a:rPr lang="ko-KR" altLang="en-US" dirty="0">
                <a:solidFill>
                  <a:prstClr val="white"/>
                </a:solidFill>
              </a:rPr>
              <a:t>자산선택효과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332948" y="1959219"/>
            <a:ext cx="1430052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F497D"/>
            </a:solidFill>
          </a:ln>
        </p:spPr>
        <p:txBody>
          <a:bodyPr wrap="square" rtlCol="0" anchor="ctr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•4-Factor Model</a:t>
            </a:r>
            <a:r>
              <a:rPr lang="en-US" altLang="ko-KR" sz="11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1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1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•Lehman Model</a:t>
            </a:r>
            <a:endParaRPr lang="ko-KR" altLang="en-US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3175033" y="2183046"/>
            <a:ext cx="1745648" cy="52179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포트폴리오 </a:t>
            </a:r>
            <a: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A</a:t>
            </a:r>
            <a:b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(In Local Currency)</a:t>
            </a:r>
            <a:endParaRPr lang="ko-KR" altLang="en-US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53" name="꺾인 연결선 52"/>
          <p:cNvCxnSpPr>
            <a:stCxn id="48" idx="3"/>
            <a:endCxn id="52" idx="1"/>
          </p:cNvCxnSpPr>
          <p:nvPr/>
        </p:nvCxnSpPr>
        <p:spPr>
          <a:xfrm>
            <a:off x="2253866" y="2443944"/>
            <a:ext cx="921167" cy="1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꺾인 연결선 53"/>
          <p:cNvCxnSpPr>
            <a:stCxn id="52" idx="3"/>
            <a:endCxn id="46" idx="1"/>
          </p:cNvCxnSpPr>
          <p:nvPr/>
        </p:nvCxnSpPr>
        <p:spPr>
          <a:xfrm flipV="1">
            <a:off x="4920681" y="2174662"/>
            <a:ext cx="905357" cy="269283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꺾인 연결선 54"/>
          <p:cNvCxnSpPr>
            <a:stCxn id="52" idx="3"/>
            <a:endCxn id="47" idx="1"/>
          </p:cNvCxnSpPr>
          <p:nvPr/>
        </p:nvCxnSpPr>
        <p:spPr>
          <a:xfrm>
            <a:off x="4920681" y="2443945"/>
            <a:ext cx="905358" cy="249228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42473" y="2562368"/>
            <a:ext cx="1420527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F497D"/>
            </a:solidFill>
          </a:ln>
        </p:spPr>
        <p:txBody>
          <a:bodyPr wrap="square" rtlCol="0" anchor="ctr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 BHB Model</a:t>
            </a:r>
            <a:endParaRPr lang="ko-KR" altLang="en-US" sz="11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이등변 삼각형 56"/>
          <p:cNvSpPr/>
          <p:nvPr/>
        </p:nvSpPr>
        <p:spPr>
          <a:xfrm rot="10800000">
            <a:off x="2533799" y="2811893"/>
            <a:ext cx="361300" cy="147547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100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이등변 삼각형 57"/>
          <p:cNvSpPr/>
          <p:nvPr/>
        </p:nvSpPr>
        <p:spPr>
          <a:xfrm rot="10800000">
            <a:off x="5192710" y="2811893"/>
            <a:ext cx="361300" cy="147547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100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이등변 삼각형 58"/>
          <p:cNvSpPr/>
          <p:nvPr/>
        </p:nvSpPr>
        <p:spPr>
          <a:xfrm rot="5400000">
            <a:off x="7028463" y="2120656"/>
            <a:ext cx="224289" cy="10801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0" name="이등변 삼각형 59"/>
          <p:cNvSpPr/>
          <p:nvPr/>
        </p:nvSpPr>
        <p:spPr>
          <a:xfrm rot="5400000">
            <a:off x="7028463" y="2639167"/>
            <a:ext cx="224289" cy="10801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61" name="개체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338249"/>
              </p:ext>
            </p:extLst>
          </p:nvPr>
        </p:nvGraphicFramePr>
        <p:xfrm>
          <a:off x="774254" y="3363369"/>
          <a:ext cx="3705994" cy="2657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6" name="Equation" r:id="rId3" imgW="4216400" imgH="3022600" progId="">
                  <p:embed/>
                </p:oleObj>
              </mc:Choice>
              <mc:Fallback>
                <p:oleObj name="Equation" r:id="rId3" imgW="4216400" imgH="3022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254" y="3363369"/>
                        <a:ext cx="3705994" cy="26579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개체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162689"/>
              </p:ext>
            </p:extLst>
          </p:nvPr>
        </p:nvGraphicFramePr>
        <p:xfrm>
          <a:off x="5203825" y="3391848"/>
          <a:ext cx="3635375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7" name="Equation" r:id="rId5" imgW="3924000" imgH="2590560" progId="">
                  <p:embed/>
                </p:oleObj>
              </mc:Choice>
              <mc:Fallback>
                <p:oleObj name="Equation" r:id="rId5" imgW="3924000" imgH="2590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3391848"/>
                        <a:ext cx="3635375" cy="25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2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107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>
                <a:solidFill>
                  <a:schemeClr val="tx1"/>
                </a:solidFill>
              </a:rPr>
              <a:t>성과평가</a:t>
            </a:r>
            <a:r>
              <a:rPr lang="en-US" altLang="ko-KR" sz="1400" dirty="0">
                <a:solidFill>
                  <a:schemeClr val="tx1"/>
                </a:solidFill>
              </a:rPr>
              <a:t>_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052736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Lehman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Lehman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요인은 만기선택효과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섹터선택효과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종목선택효과인데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채권부문의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대비 초과수익률이 자산운용자의 섹터선택이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보다 우월한 결과인지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듀레이션으로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대표되는 만기선택의 결과인지 아니면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대비 성과가 우수한 종목선택의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결과인지를 분석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aphicFrame>
        <p:nvGraphicFramePr>
          <p:cNvPr id="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39322"/>
              </p:ext>
            </p:extLst>
          </p:nvPr>
        </p:nvGraphicFramePr>
        <p:xfrm>
          <a:off x="1923849" y="2311913"/>
          <a:ext cx="1993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78" name="Equation" r:id="rId3" imgW="1816100" imgH="431800" progId="">
                  <p:embed/>
                </p:oleObj>
              </mc:Choice>
              <mc:Fallback>
                <p:oleObj name="Equation" r:id="rId3" imgW="1816100" imgH="431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3849" y="2311913"/>
                        <a:ext cx="19939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54424" y="2672593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전체 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수익률 </a:t>
            </a:r>
            <a:r>
              <a:rPr lang="ko-KR" altLang="ko-KR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높은 수익률을 보인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만기 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구간에서 </a:t>
            </a:r>
            <a:r>
              <a:rPr lang="ko-KR" altLang="ko-KR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포트폴리오가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보다 </a:t>
            </a:r>
            <a:r>
              <a:rPr lang="ko-KR" altLang="ko-KR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높은 비중을 가져갔다면 초과수익률에 긍정적인 기여를 한 것으로 볼 수 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그리고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전체 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수익률 </a:t>
            </a:r>
            <a:r>
              <a:rPr lang="ko-KR" altLang="ko-KR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저조한 수익률을 보인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만기 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구간에서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보다 </a:t>
            </a:r>
            <a:r>
              <a:rPr lang="ko-KR" altLang="ko-KR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낮은 비중을 가져간 경우에도 초과수익률에 긍정적인 기여를 한 것으로 </a:t>
            </a:r>
            <a:r>
              <a:rPr lang="ko-KR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판단</a:t>
            </a:r>
            <a:endParaRPr lang="ko-KR" altLang="ko-KR" sz="1000" dirty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83658"/>
              </p:ext>
            </p:extLst>
          </p:nvPr>
        </p:nvGraphicFramePr>
        <p:xfrm>
          <a:off x="1952604" y="3649965"/>
          <a:ext cx="2501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79" name="Equation" r:id="rId5" imgW="2273300" imgH="431800" progId="">
                  <p:embed/>
                </p:oleObj>
              </mc:Choice>
              <mc:Fallback>
                <p:oleObj name="Equation" r:id="rId5" imgW="2273300" imgH="431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04" y="3649965"/>
                        <a:ext cx="25019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854424" y="4006043"/>
            <a:ext cx="538457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포트폴리오와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동일한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만기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조건을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가진다는 가정하에 섹터간 초과수익률에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대한 기여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정도를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측정하는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지표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특정 만기 구간별로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전체 수익률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높은 수익률을 보이는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섹터에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포트폴리오의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비중을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보다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높게 가져갔다면 초과수익에 긍정적인 기여를 한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것으로 판단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반대도 성립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000" dirty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 rot="10800000" flipV="1">
            <a:off x="1673399" y="2011901"/>
            <a:ext cx="1908000" cy="360000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만기선택 효과</a:t>
            </a:r>
            <a:endParaRPr lang="en-US" altLang="ko-KR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 rot="10800000" flipV="1">
            <a:off x="1676401" y="3345165"/>
            <a:ext cx="1908000" cy="360000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섹터선택 </a:t>
            </a: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효과</a:t>
            </a:r>
            <a:endParaRPr lang="en-US" altLang="ko-KR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 rot="10800000" flipV="1">
            <a:off x="1676401" y="4947219"/>
            <a:ext cx="1908000" cy="360000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종목선택 </a:t>
            </a: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효과</a:t>
            </a:r>
            <a:endParaRPr lang="en-US" altLang="ko-KR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28800" y="5592755"/>
            <a:ext cx="526026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 </a:t>
            </a:r>
            <a:r>
              <a:rPr lang="en-US" altLang="ko-KR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Matrix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상의 섹터와 만기구간이 동일한 셀에서 포트폴리오와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사이의 </a:t>
            </a: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운용성과의 </a:t>
            </a:r>
            <a: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차이는 편입종목의 차이에 기인한 것으로 간주하여 이 차이를 종목선택효과로 분해</a:t>
            </a:r>
            <a:endParaRPr lang="en-US" altLang="ko-KR" sz="1000" dirty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6" name="개체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025793"/>
              </p:ext>
            </p:extLst>
          </p:nvPr>
        </p:nvGraphicFramePr>
        <p:xfrm>
          <a:off x="1905000" y="5226945"/>
          <a:ext cx="1879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0" name="Equation" r:id="rId7" imgW="1714500" imgH="431800" progId="">
                  <p:embed/>
                </p:oleObj>
              </mc:Choice>
              <mc:Fallback>
                <p:oleObj name="Equation" r:id="rId7" imgW="1714500" imgH="431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226945"/>
                        <a:ext cx="18796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7165267" y="4329483"/>
            <a:ext cx="2419350" cy="1765974"/>
            <a:chOff x="7308850" y="4311650"/>
            <a:chExt cx="2419350" cy="1765974"/>
          </a:xfrm>
        </p:grpSpPr>
        <p:sp>
          <p:nvSpPr>
            <p:cNvPr id="2" name="직사각형 1"/>
            <p:cNvSpPr/>
            <p:nvPr/>
          </p:nvSpPr>
          <p:spPr bwMode="auto">
            <a:xfrm>
              <a:off x="7308850" y="4311650"/>
              <a:ext cx="2419350" cy="17659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graphicFrame>
          <p:nvGraphicFramePr>
            <p:cNvPr id="37" name="개체 36"/>
            <p:cNvGraphicFramePr>
              <a:graphicFrameLocks noChangeAspect="1"/>
            </p:cNvGraphicFramePr>
            <p:nvPr>
              <p:extLst/>
            </p:nvPr>
          </p:nvGraphicFramePr>
          <p:xfrm>
            <a:off x="7449833" y="4493778"/>
            <a:ext cx="2137384" cy="1401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81" name="Equation" r:id="rId9" imgW="2692400" imgH="1778000" progId="">
                    <p:embed/>
                  </p:oleObj>
                </mc:Choice>
                <mc:Fallback>
                  <p:oleObj name="Equation" r:id="rId9" imgW="2692400" imgH="1778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9833" y="4493778"/>
                          <a:ext cx="2137384" cy="14017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8" name="꺾인 연결선 37"/>
          <p:cNvCxnSpPr>
            <a:stCxn id="32" idx="3"/>
            <a:endCxn id="34" idx="3"/>
          </p:cNvCxnSpPr>
          <p:nvPr/>
        </p:nvCxnSpPr>
        <p:spPr>
          <a:xfrm rot="10800000" flipH="1" flipV="1">
            <a:off x="1673399" y="2191901"/>
            <a:ext cx="3002" cy="2935318"/>
          </a:xfrm>
          <a:prstGeom prst="bentConnector3">
            <a:avLst>
              <a:gd name="adj1" fmla="val -7614923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>
            <a:endCxn id="33" idx="3"/>
          </p:cNvCxnSpPr>
          <p:nvPr/>
        </p:nvCxnSpPr>
        <p:spPr>
          <a:xfrm>
            <a:off x="1447800" y="3525165"/>
            <a:ext cx="22860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1000" y="328807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150" b="1" dirty="0" smtClean="0">
                <a:solidFill>
                  <a:srgbClr val="0039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150" b="1" dirty="0" smtClean="0">
                <a:solidFill>
                  <a:srgbClr val="00397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초과수익률</a:t>
            </a:r>
            <a:endParaRPr lang="ko-KR" altLang="en-US" sz="1150" b="1" dirty="0">
              <a:solidFill>
                <a:srgbClr val="00397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82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108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>
                <a:solidFill>
                  <a:schemeClr val="tx1"/>
                </a:solidFill>
              </a:rPr>
              <a:t>성과평가</a:t>
            </a:r>
            <a:r>
              <a:rPr lang="en-US" altLang="ko-KR" sz="1400" dirty="0">
                <a:solidFill>
                  <a:schemeClr val="tx1"/>
                </a:solidFill>
              </a:rPr>
              <a:t>_</a:t>
            </a:r>
            <a:r>
              <a:rPr lang="ko-KR" altLang="en-US" sz="1400" dirty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052736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Timothy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Timothy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모형은 채권부문의 운용성과를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듀레이션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선택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섹터선택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만기배분선택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종목선택 등의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요인으로 분해하여 분석기간 동안의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채권손익의 원천을 분석하는 모형으로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Lehman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모형에 비해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듀레이션효과와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만기배분 효과를 명시적으로 분해하여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성과기여도를 측정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 rot="10800000" flipV="1">
            <a:off x="914399" y="2417346"/>
            <a:ext cx="3125158" cy="360000"/>
          </a:xfrm>
          <a:prstGeom prst="rect">
            <a:avLst/>
          </a:prstGeom>
          <a:solidFill>
            <a:srgbClr val="00397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종목선택효과</a:t>
            </a:r>
            <a:endParaRPr lang="en-US" altLang="ko-KR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7210" y="2844342"/>
            <a:ext cx="3132348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Cell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별 </a:t>
            </a:r>
            <a:r>
              <a:rPr lang="ko-KR" altLang="en-US" sz="11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수익률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     )</a:t>
            </a:r>
            <a:r>
              <a:rPr lang="ko-KR" altLang="en-US" sz="11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금리변화에 의한 수익률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             )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11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차감한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수익률이므로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err="1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셀별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평균금리변동과 평균 </a:t>
            </a:r>
            <a:r>
              <a:rPr lang="ko-KR" altLang="en-US" sz="1100" dirty="0" err="1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듀레이션에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의해서는 설명되지 않는 부문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즉 </a:t>
            </a:r>
            <a:r>
              <a:rPr lang="ko-KR" altLang="en-US" sz="1100" dirty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종목선택에 의한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초과수익률을 의미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100" dirty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6" name="개체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746117"/>
              </p:ext>
            </p:extLst>
          </p:nvPr>
        </p:nvGraphicFramePr>
        <p:xfrm>
          <a:off x="2018772" y="2875971"/>
          <a:ext cx="237078" cy="24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5" name="Equation" r:id="rId3" imgW="241195" imgH="253890" progId="">
                  <p:embed/>
                </p:oleObj>
              </mc:Choice>
              <mc:Fallback>
                <p:oleObj name="Equation" r:id="rId3" imgW="241195" imgH="2538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772" y="2875971"/>
                        <a:ext cx="237078" cy="2484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개체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137392"/>
              </p:ext>
            </p:extLst>
          </p:nvPr>
        </p:nvGraphicFramePr>
        <p:xfrm>
          <a:off x="1457960" y="3116072"/>
          <a:ext cx="491573" cy="23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6" name="Equation" r:id="rId5" imgW="533169" imgH="253890" progId="">
                  <p:embed/>
                </p:oleObj>
              </mc:Choice>
              <mc:Fallback>
                <p:oleObj name="Equation" r:id="rId5" imgW="533169" imgH="2538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960" y="3116072"/>
                        <a:ext cx="491573" cy="232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직사각형 41"/>
          <p:cNvSpPr/>
          <p:nvPr/>
        </p:nvSpPr>
        <p:spPr>
          <a:xfrm>
            <a:off x="914399" y="2777346"/>
            <a:ext cx="3125157" cy="1310331"/>
          </a:xfrm>
          <a:prstGeom prst="rect">
            <a:avLst/>
          </a:prstGeom>
          <a:noFill/>
          <a:ln w="3175">
            <a:solidFill>
              <a:srgbClr val="0039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1000">
              <a:ln w="12700">
                <a:solidFill>
                  <a:prstClr val="black"/>
                </a:solidFill>
              </a:ln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10800000" flipV="1">
            <a:off x="913442" y="4297901"/>
            <a:ext cx="3125158" cy="360000"/>
          </a:xfrm>
          <a:prstGeom prst="rect">
            <a:avLst/>
          </a:prstGeom>
          <a:solidFill>
            <a:srgbClr val="6DB33F"/>
          </a:solidFill>
          <a:ln w="3175">
            <a:solidFill>
              <a:srgbClr val="6DB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금리∙</a:t>
            </a:r>
            <a:r>
              <a:rPr lang="ko-KR" altLang="en-US" sz="1100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듀레이션</a:t>
            </a:r>
            <a:r>
              <a:rPr lang="ko-KR" altLang="en-US" sz="11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효과</a:t>
            </a:r>
            <a:endParaRPr lang="en-US" altLang="ko-KR" sz="11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44" name="개체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090036"/>
              </p:ext>
            </p:extLst>
          </p:nvPr>
        </p:nvGraphicFramePr>
        <p:xfrm>
          <a:off x="5740400" y="2516687"/>
          <a:ext cx="19558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7" name="Equation" r:id="rId7" imgW="1777680" imgH="355320" progId="">
                  <p:embed/>
                </p:oleObj>
              </mc:Choice>
              <mc:Fallback>
                <p:oleObj name="Equation" r:id="rId7" imgW="177768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2516687"/>
                        <a:ext cx="1955800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개체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353054"/>
              </p:ext>
            </p:extLst>
          </p:nvPr>
        </p:nvGraphicFramePr>
        <p:xfrm>
          <a:off x="5740400" y="3821652"/>
          <a:ext cx="20955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8" name="Equation" r:id="rId9" imgW="1904760" imgH="355320" progId="">
                  <p:embed/>
                </p:oleObj>
              </mc:Choice>
              <mc:Fallback>
                <p:oleObj name="Equation" r:id="rId9" imgW="190476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821652"/>
                        <a:ext cx="20955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개체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766949"/>
              </p:ext>
            </p:extLst>
          </p:nvPr>
        </p:nvGraphicFramePr>
        <p:xfrm>
          <a:off x="5740400" y="5078773"/>
          <a:ext cx="127158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9" name="Equation" r:id="rId11" imgW="1155600" imgH="355320" progId="">
                  <p:embed/>
                </p:oleObj>
              </mc:Choice>
              <mc:Fallback>
                <p:oleObj name="Equation" r:id="rId11" imgW="115560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5078773"/>
                        <a:ext cx="1271587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직사각형 46"/>
          <p:cNvSpPr/>
          <p:nvPr/>
        </p:nvSpPr>
        <p:spPr>
          <a:xfrm rot="10800000" flipV="1">
            <a:off x="5485442" y="2102618"/>
            <a:ext cx="3734758" cy="360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2.1.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섹터효과</a:t>
            </a:r>
            <a:endParaRPr lang="en-US" altLang="ko-KR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38800" y="2822543"/>
            <a:ext cx="3429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동일만기 </a:t>
            </a:r>
            <a:r>
              <a:rPr lang="ko-KR" altLang="en-US" sz="1100" dirty="0" err="1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국고채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금리 대비 분석대상 셀의 금리변동 즉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섹터 스프레드의 변동에 따른 수익률 변동을 의미하며 이는 섹터선택 효과로 분류할 수 있음 </a:t>
            </a:r>
            <a:endParaRPr lang="en-US" altLang="ko-KR" sz="1100" dirty="0" smtClean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38800" y="5450337"/>
            <a:ext cx="37754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섹터효과와 만기효과를 제어한 상태에서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 평균 만기에 해당되는 수익률의 변동에 따른 운용성과 변동을 의미 하며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이는 </a:t>
            </a:r>
            <a:r>
              <a:rPr lang="ko-KR" altLang="en-US" sz="1100" dirty="0" err="1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듀레이션에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기인한 값으로 </a:t>
            </a:r>
            <a:r>
              <a:rPr lang="ko-KR" altLang="en-US" sz="1100" dirty="0" err="1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듀레이션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효과로 분류</a:t>
            </a:r>
            <a:endParaRPr lang="en-US" altLang="ko-KR" sz="1100" dirty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38800" y="4115630"/>
            <a:ext cx="35061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포트폴리오의 평균만기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err="1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듀레이션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금리 대비 각 만기 구간의 금리변동 즉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err="1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만기별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금리변동에 따른 수익률 변동을 의미하며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이는 만기구조 선택효과로 분류</a:t>
            </a:r>
            <a:endParaRPr lang="en-US" altLang="ko-KR" sz="1100" dirty="0" smtClean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 rot="10800000" flipV="1">
            <a:off x="5486400" y="3408178"/>
            <a:ext cx="3734758" cy="360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2.2.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만기효과</a:t>
            </a:r>
            <a:endParaRPr lang="en-US" altLang="ko-KR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 rot="10800000" flipV="1">
            <a:off x="5486401" y="4713670"/>
            <a:ext cx="3734758" cy="360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2.3.</a:t>
            </a:r>
            <a:r>
              <a:rPr lang="ko-KR" altLang="en-US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듀레이션효과</a:t>
            </a:r>
            <a:endParaRPr lang="en-US" altLang="ko-KR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14398" y="4654547"/>
            <a:ext cx="3125158" cy="539605"/>
          </a:xfrm>
          <a:prstGeom prst="rect">
            <a:avLst/>
          </a:prstGeom>
          <a:noFill/>
          <a:ln w="3175">
            <a:solidFill>
              <a:srgbClr val="6DB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</a:t>
            </a:r>
            <a:r>
              <a:rPr lang="en-US" altLang="ko-KR" sz="10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Cell</a:t>
            </a:r>
            <a:r>
              <a:rPr lang="ko-KR" altLang="en-US" sz="10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듀레이션과 금리변동에 의한 수익률을 의미하며</a:t>
            </a:r>
            <a:r>
              <a:rPr lang="en-US" altLang="ko-KR" sz="10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다음과 같이 </a:t>
            </a:r>
            <a:r>
              <a:rPr lang="en-US" altLang="ko-KR" sz="10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0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가지로 분해 가능</a:t>
            </a:r>
            <a:endParaRPr lang="en-US" altLang="ko-KR" sz="1000" dirty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4" name="꺾인 연결선 53"/>
          <p:cNvCxnSpPr>
            <a:stCxn id="47" idx="3"/>
            <a:endCxn id="52" idx="3"/>
          </p:cNvCxnSpPr>
          <p:nvPr/>
        </p:nvCxnSpPr>
        <p:spPr>
          <a:xfrm rot="10800000" flipH="1" flipV="1">
            <a:off x="5485441" y="2282618"/>
            <a:ext cx="959" cy="2611052"/>
          </a:xfrm>
          <a:prstGeom prst="bentConnector3">
            <a:avLst>
              <a:gd name="adj1" fmla="val -23837331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꺾인 연결선 54"/>
          <p:cNvCxnSpPr>
            <a:stCxn id="43" idx="1"/>
            <a:endCxn id="51" idx="3"/>
          </p:cNvCxnSpPr>
          <p:nvPr/>
        </p:nvCxnSpPr>
        <p:spPr>
          <a:xfrm flipV="1">
            <a:off x="4038600" y="3588178"/>
            <a:ext cx="1447800" cy="889723"/>
          </a:xfrm>
          <a:prstGeom prst="bentConnector3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6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109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 smtClean="0">
                <a:solidFill>
                  <a:schemeClr val="tx1"/>
                </a:solidFill>
              </a:rPr>
              <a:t>[Back-up] </a:t>
            </a:r>
            <a:r>
              <a:rPr lang="ko-KR" altLang="en-US" sz="1400" dirty="0">
                <a:solidFill>
                  <a:schemeClr val="tx1"/>
                </a:solidFill>
              </a:rPr>
              <a:t>성과평가</a:t>
            </a:r>
            <a:r>
              <a:rPr lang="en-US" altLang="ko-KR" sz="1400" dirty="0">
                <a:solidFill>
                  <a:schemeClr val="tx1"/>
                </a:solidFill>
              </a:rPr>
              <a:t>_</a:t>
            </a:r>
            <a:r>
              <a:rPr lang="ko-KR" altLang="en-US" sz="1400" dirty="0">
                <a:solidFill>
                  <a:schemeClr val="tx1"/>
                </a:solidFill>
              </a:rPr>
              <a:t>성과요인분석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124744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성과요인분석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BHB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BHB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모형은 주식부문 초과성과는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대비 성과가 우월한 섹터에 대한 투자와 각 섹터 내에서 성과가 우월한 종목을 선택한 전략에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기인한다는 전제하에 초과 수익률을 업종선택효과와 종목선택효과로 분해함으로써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운용전략별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성과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기여를 추정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060335"/>
              </p:ext>
            </p:extLst>
          </p:nvPr>
        </p:nvGraphicFramePr>
        <p:xfrm>
          <a:off x="942407" y="4121402"/>
          <a:ext cx="345815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3" name="Equation" r:id="rId3" imgW="3504960" imgH="711000" progId="">
                  <p:embed/>
                </p:oleObj>
              </mc:Choice>
              <mc:Fallback>
                <p:oleObj name="Equation" r:id="rId3" imgW="3504960" imgH="71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407" y="4121402"/>
                        <a:ext cx="345815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749845"/>
              </p:ext>
            </p:extLst>
          </p:nvPr>
        </p:nvGraphicFramePr>
        <p:xfrm>
          <a:off x="1169793" y="4927907"/>
          <a:ext cx="1868882" cy="844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4" name="Equation" r:id="rId5" imgW="2679700" imgH="1219200" progId="">
                  <p:embed/>
                </p:oleObj>
              </mc:Choice>
              <mc:Fallback>
                <p:oleObj name="Equation" r:id="rId5" imgW="2679700" imgH="1219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793" y="4927907"/>
                        <a:ext cx="1868882" cy="8440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143000" y="2114389"/>
            <a:ext cx="1581160" cy="430887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00000"/>
              </a:lnSpc>
              <a:defRPr sz="11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prstClr val="white"/>
                </a:solidFill>
              </a:rPr>
              <a:t>분석대상 </a:t>
            </a:r>
            <a:r>
              <a:rPr lang="en-US" altLang="ko-KR" dirty="0">
                <a:solidFill>
                  <a:prstClr val="white"/>
                </a:solidFill>
              </a:rPr>
              <a:t/>
            </a:r>
            <a:br>
              <a:rPr lang="en-US" altLang="ko-KR" dirty="0">
                <a:solidFill>
                  <a:prstClr val="white"/>
                </a:solidFill>
              </a:rPr>
            </a:br>
            <a:r>
              <a:rPr lang="ko-KR" altLang="en-US" dirty="0">
                <a:solidFill>
                  <a:prstClr val="white"/>
                </a:solidFill>
              </a:rPr>
              <a:t>포트폴리오</a:t>
            </a:r>
          </a:p>
        </p:txBody>
      </p:sp>
      <p:graphicFrame>
        <p:nvGraphicFramePr>
          <p:cNvPr id="3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215267"/>
              </p:ext>
            </p:extLst>
          </p:nvPr>
        </p:nvGraphicFramePr>
        <p:xfrm>
          <a:off x="1520347" y="2674064"/>
          <a:ext cx="93186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5" name="Equation" r:id="rId7" imgW="825500" imgH="342900" progId="">
                  <p:embed/>
                </p:oleObj>
              </mc:Choice>
              <mc:Fallback>
                <p:oleObj name="Equation" r:id="rId7" imgW="825500" imgH="342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347" y="2674064"/>
                        <a:ext cx="931863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905240" y="2114389"/>
            <a:ext cx="1428760" cy="430887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00000"/>
              </a:lnSpc>
              <a:defRPr sz="11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prstClr val="white"/>
                </a:solidFill>
              </a:rPr>
              <a:t>‘</a:t>
            </a:r>
            <a:r>
              <a:rPr lang="ko-KR" altLang="en-US" dirty="0">
                <a:solidFill>
                  <a:prstClr val="white"/>
                </a:solidFill>
              </a:rPr>
              <a:t>가상</a:t>
            </a:r>
            <a:r>
              <a:rPr lang="en-US" altLang="ko-KR" dirty="0">
                <a:solidFill>
                  <a:prstClr val="white"/>
                </a:solidFill>
              </a:rPr>
              <a:t>’</a:t>
            </a:r>
            <a:r>
              <a:rPr lang="ko-KR" altLang="en-US" dirty="0">
                <a:solidFill>
                  <a:prstClr val="white"/>
                </a:solidFill>
              </a:rPr>
              <a:t> </a:t>
            </a:r>
            <a:r>
              <a:rPr lang="en-US" altLang="ko-KR" dirty="0">
                <a:solidFill>
                  <a:prstClr val="white"/>
                </a:solidFill>
              </a:rPr>
              <a:t/>
            </a:r>
            <a:br>
              <a:rPr lang="en-US" altLang="ko-KR" dirty="0">
                <a:solidFill>
                  <a:prstClr val="white"/>
                </a:solidFill>
              </a:rPr>
            </a:br>
            <a:r>
              <a:rPr lang="ko-KR" altLang="en-US" dirty="0">
                <a:solidFill>
                  <a:prstClr val="white"/>
                </a:solidFill>
              </a:rPr>
              <a:t>포트폴리오</a:t>
            </a:r>
          </a:p>
        </p:txBody>
      </p:sp>
      <p:graphicFrame>
        <p:nvGraphicFramePr>
          <p:cNvPr id="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703200"/>
              </p:ext>
            </p:extLst>
          </p:nvPr>
        </p:nvGraphicFramePr>
        <p:xfrm>
          <a:off x="4144963" y="2669277"/>
          <a:ext cx="96043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6" name="Equation" r:id="rId9" imgW="850531" imgH="342751" progId="">
                  <p:embed/>
                </p:oleObj>
              </mc:Choice>
              <mc:Fallback>
                <p:oleObj name="Equation" r:id="rId9" imgW="850531" imgH="3427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963" y="2669277"/>
                        <a:ext cx="960437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724640" y="2114389"/>
            <a:ext cx="1428760" cy="432000"/>
          </a:xfrm>
          <a:prstGeom prst="rect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solidFill>
                  <a:prstClr val="white"/>
                </a:solidFill>
              </a:rPr>
              <a:t>BM</a:t>
            </a:r>
            <a:endParaRPr lang="ko-KR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916919"/>
              </p:ext>
            </p:extLst>
          </p:nvPr>
        </p:nvGraphicFramePr>
        <p:xfrm>
          <a:off x="6982432" y="2673291"/>
          <a:ext cx="98901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7" name="Equation" r:id="rId11" imgW="876300" imgH="342900" progId="">
                  <p:embed/>
                </p:oleObj>
              </mc:Choice>
              <mc:Fallback>
                <p:oleObj name="Equation" r:id="rId11" imgW="876300" imgH="342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2432" y="2673291"/>
                        <a:ext cx="989012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2734792" y="2675576"/>
            <a:ext cx="999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00" b="1" dirty="0" smtClean="0">
                <a:solidFill>
                  <a:srgbClr val="6DB33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업종선택효과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53090" y="2692711"/>
            <a:ext cx="1100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00" b="1" dirty="0" smtClean="0">
                <a:solidFill>
                  <a:srgbClr val="6DB33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종목선택효과</a:t>
            </a:r>
          </a:p>
        </p:txBody>
      </p:sp>
      <p:cxnSp>
        <p:nvCxnSpPr>
          <p:cNvPr id="57" name="직선 화살표 연결선 56"/>
          <p:cNvCxnSpPr/>
          <p:nvPr/>
        </p:nvCxnSpPr>
        <p:spPr>
          <a:xfrm>
            <a:off x="2869800" y="2336603"/>
            <a:ext cx="86400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>
            <a:off x="5562600" y="2342676"/>
            <a:ext cx="86400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914400" y="3556307"/>
            <a:ext cx="2038360" cy="430887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00000"/>
              </a:lnSpc>
              <a:defRPr sz="11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dirty="0" smtClean="0">
                <a:solidFill>
                  <a:prstClr val="white"/>
                </a:solidFill>
              </a:rPr>
              <a:t>초과수익률의 정의 및 구성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 rot="10800000" flipV="1">
            <a:off x="4977445" y="3626351"/>
            <a:ext cx="1908000" cy="360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업종선택 효과</a:t>
            </a:r>
            <a:endParaRPr lang="en-US" altLang="ko-KR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직사각형 60"/>
          <p:cNvSpPr/>
          <p:nvPr/>
        </p:nvSpPr>
        <p:spPr>
          <a:xfrm rot="10800000" flipV="1">
            <a:off x="4960193" y="4693151"/>
            <a:ext cx="1908000" cy="360000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종목선택 </a:t>
            </a: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효과</a:t>
            </a:r>
            <a:endParaRPr lang="en-US" altLang="ko-KR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77444" y="4031795"/>
            <a:ext cx="46482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업종별 편입종목은 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동일하게 투자했다는 가정하에서 </a:t>
            </a:r>
            <a:r>
              <a:rPr lang="en-US" altLang="ko-KR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100" dirty="0" smtClean="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보다 성과가 높은 업종을 선택한 결과를 나타내는 지표임</a:t>
            </a:r>
            <a:endParaRPr lang="ko-KR" altLang="en-US" sz="1100" dirty="0">
              <a:solidFill>
                <a:srgbClr val="1C1C1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53000" y="5116887"/>
            <a:ext cx="4572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600"/>
              </a:lnSpc>
              <a:defRPr sz="1100">
                <a:solidFill>
                  <a:srgbClr val="1C1C1C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dirty="0" smtClean="0"/>
              <a:t>종목의 </a:t>
            </a:r>
            <a:r>
              <a:rPr lang="ko-KR" altLang="en-US" dirty="0"/>
              <a:t>수익률이 </a:t>
            </a:r>
            <a:r>
              <a:rPr lang="en-US" altLang="ko-KR" dirty="0" smtClean="0"/>
              <a:t>BM</a:t>
            </a:r>
            <a:r>
              <a:rPr lang="ko-KR" altLang="en-US" dirty="0" smtClean="0"/>
              <a:t>에 </a:t>
            </a:r>
            <a:r>
              <a:rPr lang="ko-KR" altLang="en-US" dirty="0"/>
              <a:t>편입된 </a:t>
            </a:r>
            <a:r>
              <a:rPr lang="ko-KR" altLang="en-US" dirty="0" smtClean="0"/>
              <a:t>수익률 보다 높을 때 </a:t>
            </a:r>
            <a:r>
              <a:rPr lang="en-US" altLang="ko-KR" dirty="0" smtClean="0"/>
              <a:t>(+)</a:t>
            </a:r>
            <a:r>
              <a:rPr lang="ko-KR" altLang="en-US" dirty="0" smtClean="0"/>
              <a:t>값을 가지는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것으로 </a:t>
            </a:r>
            <a:r>
              <a:rPr lang="ko-KR" altLang="en-US" dirty="0" err="1"/>
              <a:t>운용역의</a:t>
            </a:r>
            <a:r>
              <a:rPr lang="ko-KR" altLang="en-US" dirty="0"/>
              <a:t> 종목선정 능력을 </a:t>
            </a:r>
            <a:r>
              <a:rPr lang="ko-KR" altLang="en-US" dirty="0" smtClean="0"/>
              <a:t>나타내는 지표임</a:t>
            </a:r>
            <a:endParaRPr lang="en-US" altLang="ko-KR" dirty="0"/>
          </a:p>
        </p:txBody>
      </p:sp>
      <p:graphicFrame>
        <p:nvGraphicFramePr>
          <p:cNvPr id="64" name="개체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286033"/>
              </p:ext>
            </p:extLst>
          </p:nvPr>
        </p:nvGraphicFramePr>
        <p:xfrm>
          <a:off x="6962240" y="4735887"/>
          <a:ext cx="1485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8" name="Equation" r:id="rId13" imgW="1320227" imgH="342751" progId="">
                  <p:embed/>
                </p:oleObj>
              </mc:Choice>
              <mc:Fallback>
                <p:oleObj name="Equation" r:id="rId13" imgW="1320227" imgH="3427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2240" y="4735887"/>
                        <a:ext cx="14859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개체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460414"/>
              </p:ext>
            </p:extLst>
          </p:nvPr>
        </p:nvGraphicFramePr>
        <p:xfrm>
          <a:off x="7016852" y="3626351"/>
          <a:ext cx="1779588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9" name="Equation" r:id="rId15" imgW="1803240" imgH="342720" progId="">
                  <p:embed/>
                </p:oleObj>
              </mc:Choice>
              <mc:Fallback>
                <p:oleObj name="Equation" r:id="rId15" imgW="1803240" imgH="342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852" y="3626351"/>
                        <a:ext cx="1779588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꺾인 연결선 65"/>
          <p:cNvCxnSpPr>
            <a:stCxn id="60" idx="3"/>
            <a:endCxn id="61" idx="3"/>
          </p:cNvCxnSpPr>
          <p:nvPr/>
        </p:nvCxnSpPr>
        <p:spPr>
          <a:xfrm rot="10800000" flipV="1">
            <a:off x="4960193" y="3806351"/>
            <a:ext cx="17252" cy="1066800"/>
          </a:xfrm>
          <a:prstGeom prst="bentConnector3">
            <a:avLst>
              <a:gd name="adj1" fmla="val 1425064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꺾인 연결선 66"/>
          <p:cNvCxnSpPr>
            <a:stCxn id="59" idx="3"/>
          </p:cNvCxnSpPr>
          <p:nvPr/>
        </p:nvCxnSpPr>
        <p:spPr>
          <a:xfrm>
            <a:off x="2952760" y="3771751"/>
            <a:ext cx="1771640" cy="447233"/>
          </a:xfrm>
          <a:prstGeom prst="bentConnector3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4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업무프로세스 체계도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직능별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377878" y="764704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구분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77878" y="1177668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77878" y="1590632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77878" y="2204864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구분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77878" y="2617828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77878" y="3030792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77878" y="3645024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구분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77878" y="4057988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7878" y="4470952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77878" y="5085184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구분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77878" y="5498148"/>
            <a:ext cx="648072" cy="326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77878" y="5911112"/>
            <a:ext cx="648072" cy="4702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레벨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126810" y="764704"/>
            <a:ext cx="6966380" cy="32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운용기획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오각형 21"/>
          <p:cNvSpPr/>
          <p:nvPr/>
        </p:nvSpPr>
        <p:spPr>
          <a:xfrm>
            <a:off x="1126810" y="1177668"/>
            <a:ext cx="1665950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01. 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제도관리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1126810" y="1590632"/>
            <a:ext cx="1665950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01. 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규정 </a:t>
            </a:r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제도관리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2893620" y="1590632"/>
            <a:ext cx="1665950" cy="326200"/>
          </a:xfrm>
          <a:prstGeom prst="homePlate">
            <a:avLst/>
          </a:prstGeom>
          <a:solidFill>
            <a:srgbClr val="00B05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전략적자산배분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오각형 24"/>
          <p:cNvSpPr/>
          <p:nvPr/>
        </p:nvSpPr>
        <p:spPr>
          <a:xfrm>
            <a:off x="4660430" y="1590632"/>
            <a:ext cx="1665950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전술적자산배분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6427240" y="1590632"/>
            <a:ext cx="1665950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자금배분계획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오각형 26"/>
          <p:cNvSpPr/>
          <p:nvPr/>
        </p:nvSpPr>
        <p:spPr>
          <a:xfrm>
            <a:off x="2893620" y="1177668"/>
            <a:ext cx="5199570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02. 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투자전략</a:t>
            </a:r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126810" y="2204864"/>
            <a:ext cx="6966380" cy="32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운용실행</a:t>
            </a:r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(Front Office)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오각형 29"/>
          <p:cNvSpPr/>
          <p:nvPr/>
        </p:nvSpPr>
        <p:spPr>
          <a:xfrm>
            <a:off x="1126810" y="3030792"/>
            <a:ext cx="1334072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주식운용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오각형 30"/>
          <p:cNvSpPr/>
          <p:nvPr/>
        </p:nvSpPr>
        <p:spPr>
          <a:xfrm>
            <a:off x="2535252" y="3030792"/>
            <a:ext cx="1334072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채권운용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오각형 31"/>
          <p:cNvSpPr/>
          <p:nvPr/>
        </p:nvSpPr>
        <p:spPr>
          <a:xfrm>
            <a:off x="3943694" y="3030792"/>
            <a:ext cx="1334072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대체투자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오각형 32"/>
          <p:cNvSpPr/>
          <p:nvPr/>
        </p:nvSpPr>
        <p:spPr>
          <a:xfrm>
            <a:off x="5352136" y="3030792"/>
            <a:ext cx="1334072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해외운용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오각형 33"/>
          <p:cNvSpPr/>
          <p:nvPr/>
        </p:nvSpPr>
        <p:spPr>
          <a:xfrm>
            <a:off x="1126810" y="2617828"/>
            <a:ext cx="6966380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01. 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자산운용실행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오각형 34"/>
          <p:cNvSpPr/>
          <p:nvPr/>
        </p:nvSpPr>
        <p:spPr>
          <a:xfrm>
            <a:off x="6760577" y="3030792"/>
            <a:ext cx="1334072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05.</a:t>
            </a:r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단기금융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126810" y="3645024"/>
            <a:ext cx="6966380" cy="32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9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운용모니터링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오각형 36"/>
          <p:cNvSpPr/>
          <p:nvPr/>
        </p:nvSpPr>
        <p:spPr>
          <a:xfrm>
            <a:off x="1126810" y="4470952"/>
            <a:ext cx="1086345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. </a:t>
            </a:r>
            <a:r>
              <a:rPr lang="ko-KR" altLang="en-US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모니터링</a:t>
            </a:r>
          </a:p>
        </p:txBody>
      </p:sp>
      <p:sp>
        <p:nvSpPr>
          <p:cNvPr id="38" name="오각형 37"/>
          <p:cNvSpPr/>
          <p:nvPr/>
        </p:nvSpPr>
        <p:spPr>
          <a:xfrm>
            <a:off x="2303164" y="4470952"/>
            <a:ext cx="1086345" cy="326200"/>
          </a:xfrm>
          <a:prstGeom prst="homePlate">
            <a:avLst/>
          </a:prstGeom>
          <a:solidFill>
            <a:srgbClr val="00B05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ko-KR" altLang="en-US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성과평가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9" name="오각형 38"/>
          <p:cNvSpPr/>
          <p:nvPr/>
        </p:nvSpPr>
        <p:spPr>
          <a:xfrm>
            <a:off x="3479518" y="4470952"/>
            <a:ext cx="1086345" cy="326200"/>
          </a:xfrm>
          <a:prstGeom prst="homePlate">
            <a:avLst/>
          </a:prstGeom>
          <a:solidFill>
            <a:srgbClr val="00B05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03. Compliance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0" name="오각형 39"/>
          <p:cNvSpPr/>
          <p:nvPr/>
        </p:nvSpPr>
        <p:spPr>
          <a:xfrm>
            <a:off x="4655872" y="4470952"/>
            <a:ext cx="1086345" cy="326200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04. Reporting</a:t>
            </a:r>
            <a:endParaRPr lang="ko-KR" altLang="en-US" sz="9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1" name="오각형 40"/>
          <p:cNvSpPr/>
          <p:nvPr/>
        </p:nvSpPr>
        <p:spPr>
          <a:xfrm>
            <a:off x="1126809" y="4057988"/>
            <a:ext cx="4615407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 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Control </a:t>
            </a:r>
            <a:r>
              <a:rPr lang="en-US" altLang="ko-KR" sz="900" b="1" dirty="0" err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Managemen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2" name="오각형 41"/>
          <p:cNvSpPr/>
          <p:nvPr/>
        </p:nvSpPr>
        <p:spPr>
          <a:xfrm>
            <a:off x="5832226" y="4470952"/>
            <a:ext cx="1086345" cy="326200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 </a:t>
            </a:r>
            <a:r>
              <a:rPr lang="ko-KR" altLang="en-US" sz="900" b="1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계약심사</a:t>
            </a:r>
          </a:p>
        </p:txBody>
      </p:sp>
      <p:sp>
        <p:nvSpPr>
          <p:cNvPr id="43" name="오각형 42"/>
          <p:cNvSpPr/>
          <p:nvPr/>
        </p:nvSpPr>
        <p:spPr>
          <a:xfrm>
            <a:off x="7008581" y="4470952"/>
            <a:ext cx="1086345" cy="326200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ko-KR" altLang="en-US" sz="900" b="1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담보관리</a:t>
            </a:r>
          </a:p>
        </p:txBody>
      </p:sp>
      <p:sp>
        <p:nvSpPr>
          <p:cNvPr id="44" name="오각형 43"/>
          <p:cNvSpPr/>
          <p:nvPr/>
        </p:nvSpPr>
        <p:spPr>
          <a:xfrm>
            <a:off x="5832226" y="4057988"/>
            <a:ext cx="2260964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Legal &amp; Compliance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126810" y="5089624"/>
            <a:ext cx="8650726" cy="32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운용지원</a:t>
            </a:r>
            <a:r>
              <a:rPr lang="en-US" altLang="ko-KR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Back Office)</a:t>
            </a:r>
            <a:endParaRPr lang="ko-KR" altLang="en-US" sz="9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6" name="오각형 45"/>
          <p:cNvSpPr/>
          <p:nvPr/>
        </p:nvSpPr>
        <p:spPr>
          <a:xfrm>
            <a:off x="1126810" y="5915552"/>
            <a:ext cx="801853" cy="465776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indent="0" algn="ctr"/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 Trade Booking 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0" name="오각형 49"/>
          <p:cNvSpPr/>
          <p:nvPr/>
        </p:nvSpPr>
        <p:spPr>
          <a:xfrm>
            <a:off x="1126809" y="5502588"/>
            <a:ext cx="1504623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indent="0"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 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Booking / Confirm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4" name="오각형 53"/>
          <p:cNvSpPr/>
          <p:nvPr/>
        </p:nvSpPr>
        <p:spPr>
          <a:xfrm>
            <a:off x="1930134" y="5915552"/>
            <a:ext cx="718610" cy="465776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</a:t>
            </a:r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.</a:t>
            </a:r>
          </a:p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C &amp; M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5" name="오각형 54"/>
          <p:cNvSpPr/>
          <p:nvPr/>
        </p:nvSpPr>
        <p:spPr>
          <a:xfrm>
            <a:off x="2698833" y="5915552"/>
            <a:ext cx="742000" cy="465776"/>
          </a:xfrm>
          <a:prstGeom prst="homePlat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 </a:t>
            </a:r>
            <a:r>
              <a:rPr lang="ko-KR" altLang="en-US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자금 결제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6" name="오각형 55"/>
          <p:cNvSpPr/>
          <p:nvPr/>
        </p:nvSpPr>
        <p:spPr>
          <a:xfrm>
            <a:off x="3514310" y="5915552"/>
            <a:ext cx="718610" cy="465776"/>
          </a:xfrm>
          <a:prstGeom prst="homePlat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ko-KR" altLang="en-US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실물인수도</a:t>
            </a:r>
          </a:p>
        </p:txBody>
      </p:sp>
      <p:sp>
        <p:nvSpPr>
          <p:cNvPr id="57" name="오각형 56"/>
          <p:cNvSpPr/>
          <p:nvPr/>
        </p:nvSpPr>
        <p:spPr>
          <a:xfrm>
            <a:off x="4270855" y="5915552"/>
            <a:ext cx="718610" cy="465776"/>
          </a:xfrm>
          <a:prstGeom prst="homePlat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 </a:t>
            </a:r>
            <a:r>
              <a:rPr lang="ko-KR" altLang="en-US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회계</a:t>
            </a:r>
            <a:endParaRPr lang="en-US" altLang="ko-KR" sz="9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  <a:p>
            <a:pPr algn="ctr"/>
            <a:r>
              <a:rPr lang="ko-KR" altLang="en-US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처리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8" name="오각형 57"/>
          <p:cNvSpPr/>
          <p:nvPr/>
        </p:nvSpPr>
        <p:spPr>
          <a:xfrm>
            <a:off x="5056866" y="5915552"/>
            <a:ext cx="718610" cy="465776"/>
          </a:xfrm>
          <a:prstGeom prst="homePlat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ko-KR" altLang="en-US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세금 관리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9" name="오각형 58"/>
          <p:cNvSpPr/>
          <p:nvPr/>
        </p:nvSpPr>
        <p:spPr>
          <a:xfrm>
            <a:off x="5842877" y="5915552"/>
            <a:ext cx="718610" cy="465776"/>
          </a:xfrm>
          <a:prstGeom prst="homePlate">
            <a:avLst/>
          </a:prstGeom>
          <a:solidFill>
            <a:srgbClr val="00206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03</a:t>
            </a:r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.</a:t>
            </a:r>
          </a:p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평가</a:t>
            </a:r>
          </a:p>
        </p:txBody>
      </p:sp>
      <p:sp>
        <p:nvSpPr>
          <p:cNvPr id="60" name="오각형 59"/>
          <p:cNvSpPr/>
          <p:nvPr/>
        </p:nvSpPr>
        <p:spPr>
          <a:xfrm>
            <a:off x="6628888" y="5915552"/>
            <a:ext cx="772384" cy="465776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</a:t>
            </a:r>
            <a:r>
              <a:rPr lang="ko-KR" altLang="en-US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일반  </a:t>
            </a:r>
            <a:endParaRPr lang="en-US" altLang="ko-KR" sz="9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  <a:p>
            <a:pPr algn="ctr"/>
            <a:r>
              <a:rPr lang="ko-KR" altLang="en-US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대사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1" name="오각형 60"/>
          <p:cNvSpPr/>
          <p:nvPr/>
        </p:nvSpPr>
        <p:spPr>
          <a:xfrm>
            <a:off x="7414898" y="5915552"/>
            <a:ext cx="778461" cy="46577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indent="0" algn="ctr"/>
            <a:r>
              <a:rPr lang="en-US" altLang="ko-KR" sz="900" b="1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ko-KR" altLang="en-US" sz="900" b="1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실물대사</a:t>
            </a:r>
          </a:p>
        </p:txBody>
      </p:sp>
      <p:sp>
        <p:nvSpPr>
          <p:cNvPr id="62" name="오각형 61"/>
          <p:cNvSpPr/>
          <p:nvPr/>
        </p:nvSpPr>
        <p:spPr>
          <a:xfrm>
            <a:off x="8265368" y="5915552"/>
            <a:ext cx="792088" cy="609792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01. Life Cycle Event</a:t>
            </a:r>
            <a:r>
              <a:rPr lang="ko-KR" altLang="en-US" sz="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처리</a:t>
            </a:r>
          </a:p>
        </p:txBody>
      </p:sp>
      <p:sp>
        <p:nvSpPr>
          <p:cNvPr id="63" name="오각형 62"/>
          <p:cNvSpPr/>
          <p:nvPr/>
        </p:nvSpPr>
        <p:spPr>
          <a:xfrm>
            <a:off x="9130934" y="5915552"/>
            <a:ext cx="718610" cy="465776"/>
          </a:xfrm>
          <a:prstGeom prst="homePlate">
            <a:avLst/>
          </a:prstGeom>
          <a:solidFill>
            <a:srgbClr val="EE6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ko-KR" altLang="en-US" sz="9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보고서제공</a:t>
            </a:r>
          </a:p>
        </p:txBody>
      </p:sp>
      <p:sp>
        <p:nvSpPr>
          <p:cNvPr id="64" name="오각형 63"/>
          <p:cNvSpPr/>
          <p:nvPr/>
        </p:nvSpPr>
        <p:spPr>
          <a:xfrm>
            <a:off x="2698833" y="5502588"/>
            <a:ext cx="1504623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02. 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Settlement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5" name="오각형 64"/>
          <p:cNvSpPr/>
          <p:nvPr/>
        </p:nvSpPr>
        <p:spPr>
          <a:xfrm>
            <a:off x="4270855" y="5502588"/>
            <a:ext cx="2290632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03. 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Accounting 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7" name="오각형 66"/>
          <p:cNvSpPr/>
          <p:nvPr/>
        </p:nvSpPr>
        <p:spPr>
          <a:xfrm>
            <a:off x="6628886" y="5502588"/>
            <a:ext cx="1564474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indent="0"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04. </a:t>
            </a:r>
            <a:r>
              <a:rPr lang="en-US" altLang="ko-KR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Reconciliation</a:t>
            </a:r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8" name="오각형 67"/>
          <p:cNvSpPr/>
          <p:nvPr/>
        </p:nvSpPr>
        <p:spPr>
          <a:xfrm>
            <a:off x="8265368" y="5502588"/>
            <a:ext cx="1504623" cy="32620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indent="0" algn="ctr"/>
            <a:r>
              <a:rPr lang="en-US" altLang="ko-KR" sz="9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05. </a:t>
            </a:r>
            <a:r>
              <a:rPr lang="ko-KR" altLang="en-US" sz="9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 Unicode MS" panose="020B0604020202020204" pitchFamily="50" charset="-127"/>
              </a:rPr>
              <a:t>사후관리</a:t>
            </a:r>
          </a:p>
        </p:txBody>
      </p:sp>
      <p:grpSp>
        <p:nvGrpSpPr>
          <p:cNvPr id="76" name="그룹 75"/>
          <p:cNvGrpSpPr/>
          <p:nvPr/>
        </p:nvGrpSpPr>
        <p:grpSpPr>
          <a:xfrm>
            <a:off x="8256984" y="764704"/>
            <a:ext cx="1496616" cy="2102988"/>
            <a:chOff x="8409384" y="927804"/>
            <a:chExt cx="1496616" cy="2102988"/>
          </a:xfrm>
        </p:grpSpPr>
        <p:sp>
          <p:nvSpPr>
            <p:cNvPr id="74" name="직사각형 73"/>
            <p:cNvSpPr/>
            <p:nvPr/>
          </p:nvSpPr>
          <p:spPr>
            <a:xfrm>
              <a:off x="8409384" y="927804"/>
              <a:ext cx="1496616" cy="2102988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0"/>
              <a:endPara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75" name="그룹 74"/>
            <p:cNvGrpSpPr/>
            <p:nvPr/>
          </p:nvGrpSpPr>
          <p:grpSpPr>
            <a:xfrm>
              <a:off x="8593535" y="1186144"/>
              <a:ext cx="1128315" cy="1586308"/>
              <a:chOff x="8636565" y="1016900"/>
              <a:chExt cx="1128315" cy="1586308"/>
            </a:xfrm>
          </p:grpSpPr>
          <p:sp>
            <p:nvSpPr>
              <p:cNvPr id="69" name="오각형 68"/>
              <p:cNvSpPr/>
              <p:nvPr/>
            </p:nvSpPr>
            <p:spPr>
              <a:xfrm>
                <a:off x="8636565" y="1016900"/>
                <a:ext cx="1128315" cy="326200"/>
              </a:xfrm>
              <a:prstGeom prst="homePlate">
                <a:avLst/>
              </a:prstGeom>
              <a:solidFill>
                <a:srgbClr val="EE6000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 latinLnBrk="0"/>
                <a:r>
                  <a:rPr lang="ko-KR" altLang="en-US" sz="9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 Unicode MS" panose="020B0604020202020204" pitchFamily="50" charset="-127"/>
                  </a:rPr>
                  <a:t>보험자산운용과</a:t>
                </a:r>
                <a:endParaRPr lang="ko-KR" altLang="en-US" sz="9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1" name="오각형 70"/>
              <p:cNvSpPr/>
              <p:nvPr/>
            </p:nvSpPr>
            <p:spPr>
              <a:xfrm>
                <a:off x="8636565" y="1436936"/>
                <a:ext cx="1128315" cy="326200"/>
              </a:xfrm>
              <a:prstGeom prst="homePlate">
                <a:avLst/>
              </a:prstGeom>
              <a:solidFill>
                <a:srgbClr val="00B050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ko-KR" altLang="en-US" sz="9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 Unicode MS" panose="020B0604020202020204" pitchFamily="50" charset="-127"/>
                  </a:rPr>
                  <a:t>보험위험관리과</a:t>
                </a:r>
                <a:endParaRPr lang="ko-KR" altLang="en-US" sz="9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2" name="오각형 71"/>
              <p:cNvSpPr/>
              <p:nvPr/>
            </p:nvSpPr>
            <p:spPr>
              <a:xfrm>
                <a:off x="8636565" y="1856972"/>
                <a:ext cx="1128315" cy="326200"/>
              </a:xfrm>
              <a:prstGeom prst="homePlate">
                <a:avLst/>
              </a:prstGeom>
              <a:solidFill>
                <a:srgbClr val="002060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ko-KR" altLang="en-US" sz="9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 Unicode MS" panose="020B0604020202020204" pitchFamily="50" charset="-127"/>
                  </a:rPr>
                  <a:t>보험기획과</a:t>
                </a:r>
                <a:endParaRPr lang="ko-KR" altLang="en-US" sz="9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3" name="오각형 72"/>
              <p:cNvSpPr/>
              <p:nvPr/>
            </p:nvSpPr>
            <p:spPr>
              <a:xfrm>
                <a:off x="8636565" y="2277008"/>
                <a:ext cx="1128315" cy="326200"/>
              </a:xfrm>
              <a:prstGeom prst="homePlate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ko-KR" altLang="en-US" sz="900" b="1" dirty="0">
                    <a:solidFill>
                      <a:sysClr val="windowText" lastClr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 Unicode MS" panose="020B0604020202020204" pitchFamily="50" charset="-127"/>
                  </a:rPr>
                  <a:t>미 실행 프로세스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2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  <a:endParaRPr lang="ko-KR" altLang="en-US" b="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6496" y="1052736"/>
            <a:ext cx="9211887" cy="609600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동일 유형의 개별 보고서들을 한눈에 조회할 수 있는 종합보고서를 제공하며 개별 보고서 구성하는 개별 종목들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List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를 조회할 수 있는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Drill-Down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기능을 제공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또한 여러 개로 분산된 단위 리포트를 성격 별로 분석하여 통합함으로써 데이터 관리의 집중화가 가능해 졌으며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하나의 통합 리포트를 활용하여 담당자가 직접 레이아웃 변경 또는 세팅으로 다양한 리포트 구성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</a:t>
            </a:r>
            <a:endParaRPr lang="en-US" altLang="ko-KR" dirty="0">
              <a:latin typeface="나눔고딕"/>
              <a:ea typeface="나눔고딕"/>
              <a:cs typeface="나눔고딕"/>
            </a:endParaRPr>
          </a:p>
        </p:txBody>
      </p:sp>
      <p:sp>
        <p:nvSpPr>
          <p:cNvPr id="74" name="내용 개체 틀 2"/>
          <p:cNvSpPr txBox="1">
            <a:spLocks/>
          </p:cNvSpPr>
          <p:nvPr/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None/>
              <a:defRPr sz="11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ko-KR" altLang="en-US" sz="1050" kern="0" dirty="0"/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5144040" y="1884420"/>
            <a:ext cx="4465593" cy="302400"/>
          </a:xfrm>
          <a:prstGeom prst="rect">
            <a:avLst/>
          </a:prstGeom>
          <a:solidFill>
            <a:srgbClr val="FF6600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유연한 리포트 구성 체계</a:t>
            </a:r>
          </a:p>
        </p:txBody>
      </p:sp>
      <p:cxnSp>
        <p:nvCxnSpPr>
          <p:cNvPr id="59" name="구부러진 연결선 58"/>
          <p:cNvCxnSpPr>
            <a:stCxn id="71" idx="3"/>
            <a:endCxn id="96" idx="1"/>
          </p:cNvCxnSpPr>
          <p:nvPr/>
        </p:nvCxnSpPr>
        <p:spPr bwMode="auto">
          <a:xfrm>
            <a:off x="6360168" y="3113772"/>
            <a:ext cx="331589" cy="9402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60" name="구부러진 연결선 59"/>
          <p:cNvCxnSpPr>
            <a:stCxn id="67" idx="3"/>
            <a:endCxn id="97" idx="1"/>
          </p:cNvCxnSpPr>
          <p:nvPr/>
        </p:nvCxnSpPr>
        <p:spPr bwMode="auto">
          <a:xfrm>
            <a:off x="6402297" y="2496482"/>
            <a:ext cx="284248" cy="6497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61" name="Rectangle 16"/>
          <p:cNvSpPr>
            <a:spLocks noChangeArrowheads="1"/>
          </p:cNvSpPr>
          <p:nvPr/>
        </p:nvSpPr>
        <p:spPr bwMode="auto">
          <a:xfrm>
            <a:off x="5144041" y="2186820"/>
            <a:ext cx="4461696" cy="3222739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ko-KR" sz="110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62" name="그룹 84"/>
          <p:cNvGrpSpPr/>
          <p:nvPr/>
        </p:nvGrpSpPr>
        <p:grpSpPr>
          <a:xfrm>
            <a:off x="5324616" y="3537802"/>
            <a:ext cx="1035553" cy="517238"/>
            <a:chOff x="5336409" y="3074882"/>
            <a:chExt cx="1035553" cy="517238"/>
          </a:xfrm>
        </p:grpSpPr>
        <p:sp>
          <p:nvSpPr>
            <p:cNvPr id="63" name="AutoShape 138"/>
            <p:cNvSpPr>
              <a:spLocks noChangeArrowheads="1"/>
            </p:cNvSpPr>
            <p:nvPr/>
          </p:nvSpPr>
          <p:spPr bwMode="auto">
            <a:xfrm>
              <a:off x="5463307" y="307488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64" name="AutoShape 138"/>
            <p:cNvSpPr>
              <a:spLocks noChangeArrowheads="1"/>
            </p:cNvSpPr>
            <p:nvPr/>
          </p:nvSpPr>
          <p:spPr bwMode="auto">
            <a:xfrm>
              <a:off x="5391241" y="315519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65" name="AutoShape 138"/>
            <p:cNvSpPr>
              <a:spLocks noChangeArrowheads="1"/>
            </p:cNvSpPr>
            <p:nvPr/>
          </p:nvSpPr>
          <p:spPr bwMode="auto">
            <a:xfrm>
              <a:off x="5336409" y="3237263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itchFamily="50" charset="-127"/>
                  <a:ea typeface="나눔고딕"/>
                </a:rPr>
                <a:t>단위 리포트</a:t>
              </a: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</p:grpSp>
      <p:grpSp>
        <p:nvGrpSpPr>
          <p:cNvPr id="66" name="그룹 80"/>
          <p:cNvGrpSpPr/>
          <p:nvPr/>
        </p:nvGrpSpPr>
        <p:grpSpPr>
          <a:xfrm>
            <a:off x="5366744" y="2319053"/>
            <a:ext cx="1035553" cy="496356"/>
            <a:chOff x="5378537" y="1856133"/>
            <a:chExt cx="1035553" cy="496356"/>
          </a:xfrm>
        </p:grpSpPr>
        <p:sp>
          <p:nvSpPr>
            <p:cNvPr id="67" name="AutoShape 138"/>
            <p:cNvSpPr>
              <a:spLocks noChangeArrowheads="1"/>
            </p:cNvSpPr>
            <p:nvPr/>
          </p:nvSpPr>
          <p:spPr bwMode="auto">
            <a:xfrm>
              <a:off x="5505435" y="1856133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68" name="AutoShape 138"/>
            <p:cNvSpPr>
              <a:spLocks noChangeArrowheads="1"/>
            </p:cNvSpPr>
            <p:nvPr/>
          </p:nvSpPr>
          <p:spPr bwMode="auto">
            <a:xfrm>
              <a:off x="5433369" y="1936443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69" name="AutoShape 138"/>
            <p:cNvSpPr>
              <a:spLocks noChangeArrowheads="1"/>
            </p:cNvSpPr>
            <p:nvPr/>
          </p:nvSpPr>
          <p:spPr bwMode="auto">
            <a:xfrm>
              <a:off x="5378537" y="199763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itchFamily="50" charset="-127"/>
                  <a:ea typeface="나눔고딕"/>
                </a:rPr>
                <a:t>통합 리포트</a:t>
              </a: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</p:grpSp>
      <p:grpSp>
        <p:nvGrpSpPr>
          <p:cNvPr id="70" name="그룹 83"/>
          <p:cNvGrpSpPr/>
          <p:nvPr/>
        </p:nvGrpSpPr>
        <p:grpSpPr>
          <a:xfrm>
            <a:off x="5324616" y="2936344"/>
            <a:ext cx="1035553" cy="517238"/>
            <a:chOff x="5336409" y="2473424"/>
            <a:chExt cx="1035553" cy="517238"/>
          </a:xfrm>
        </p:grpSpPr>
        <p:sp>
          <p:nvSpPr>
            <p:cNvPr id="71" name="AutoShape 138"/>
            <p:cNvSpPr>
              <a:spLocks noChangeArrowheads="1"/>
            </p:cNvSpPr>
            <p:nvPr/>
          </p:nvSpPr>
          <p:spPr bwMode="auto">
            <a:xfrm>
              <a:off x="5463307" y="2473424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72" name="AutoShape 138"/>
            <p:cNvSpPr>
              <a:spLocks noChangeArrowheads="1"/>
            </p:cNvSpPr>
            <p:nvPr/>
          </p:nvSpPr>
          <p:spPr bwMode="auto">
            <a:xfrm>
              <a:off x="5391241" y="2553734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73" name="AutoShape 138"/>
            <p:cNvSpPr>
              <a:spLocks noChangeArrowheads="1"/>
            </p:cNvSpPr>
            <p:nvPr/>
          </p:nvSpPr>
          <p:spPr bwMode="auto">
            <a:xfrm>
              <a:off x="5336409" y="2635805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itchFamily="50" charset="-127"/>
                  <a:ea typeface="나눔고딕"/>
                </a:rPr>
                <a:t>세팅 리포트</a:t>
              </a: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</p:grpSp>
      <p:pic>
        <p:nvPicPr>
          <p:cNvPr id="75" name="Picture 1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0" y="3537802"/>
            <a:ext cx="363462" cy="35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95" name="구부러진 연결선 94"/>
          <p:cNvCxnSpPr>
            <a:stCxn id="63" idx="3"/>
            <a:endCxn id="75" idx="1"/>
          </p:cNvCxnSpPr>
          <p:nvPr/>
        </p:nvCxnSpPr>
        <p:spPr bwMode="auto">
          <a:xfrm>
            <a:off x="6360168" y="3715230"/>
            <a:ext cx="812062" cy="1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96" name="Rectangle 112"/>
          <p:cNvSpPr>
            <a:spLocks noChangeArrowheads="1"/>
          </p:cNvSpPr>
          <p:nvPr/>
        </p:nvSpPr>
        <p:spPr bwMode="auto">
          <a:xfrm>
            <a:off x="6691758" y="2881652"/>
            <a:ext cx="1092150" cy="483045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리포트 세팅</a:t>
            </a:r>
          </a:p>
        </p:txBody>
      </p:sp>
      <p:sp>
        <p:nvSpPr>
          <p:cNvPr id="97" name="Rectangle 112"/>
          <p:cNvSpPr>
            <a:spLocks noChangeArrowheads="1"/>
          </p:cNvSpPr>
          <p:nvPr/>
        </p:nvSpPr>
        <p:spPr bwMode="auto">
          <a:xfrm>
            <a:off x="6686545" y="2261457"/>
            <a:ext cx="1092150" cy="483045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리포트 </a:t>
            </a:r>
            <a:endParaRPr kumimoji="1" lang="en-US" altLang="ko-KR" sz="10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/>
            </a:endParaRPr>
          </a:p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레이아웃 변경</a:t>
            </a:r>
          </a:p>
        </p:txBody>
      </p:sp>
      <p:sp>
        <p:nvSpPr>
          <p:cNvPr id="98" name="Rectangle 112"/>
          <p:cNvSpPr>
            <a:spLocks noChangeArrowheads="1"/>
          </p:cNvSpPr>
          <p:nvPr/>
        </p:nvSpPr>
        <p:spPr bwMode="auto">
          <a:xfrm>
            <a:off x="8036725" y="2256747"/>
            <a:ext cx="1092150" cy="483045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개인별 </a:t>
            </a:r>
            <a:endParaRPr kumimoji="1" lang="en-US" altLang="ko-KR" sz="10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/>
            </a:endParaRPr>
          </a:p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레이아웃 관리</a:t>
            </a:r>
            <a:endParaRPr kumimoji="1" lang="en-US" altLang="ko-KR" sz="10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/>
            </a:endParaRPr>
          </a:p>
        </p:txBody>
      </p:sp>
      <p:cxnSp>
        <p:nvCxnSpPr>
          <p:cNvPr id="99" name="구부러진 연결선 98"/>
          <p:cNvCxnSpPr>
            <a:stCxn id="97" idx="3"/>
            <a:endCxn id="98" idx="1"/>
          </p:cNvCxnSpPr>
          <p:nvPr/>
        </p:nvCxnSpPr>
        <p:spPr bwMode="auto">
          <a:xfrm flipV="1">
            <a:off x="7778695" y="2498270"/>
            <a:ext cx="258030" cy="4710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01" name="구부러진 연결선 100"/>
          <p:cNvCxnSpPr>
            <a:stCxn id="98" idx="3"/>
            <a:endCxn id="75" idx="3"/>
          </p:cNvCxnSpPr>
          <p:nvPr/>
        </p:nvCxnSpPr>
        <p:spPr bwMode="auto">
          <a:xfrm flipH="1">
            <a:off x="7535692" y="2498270"/>
            <a:ext cx="1593183" cy="1216961"/>
          </a:xfrm>
          <a:prstGeom prst="curvedConnector3">
            <a:avLst>
              <a:gd name="adj1" fmla="val -14349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102" name="Rectangle 112"/>
          <p:cNvSpPr>
            <a:spLocks noChangeArrowheads="1"/>
          </p:cNvSpPr>
          <p:nvPr/>
        </p:nvSpPr>
        <p:spPr bwMode="auto">
          <a:xfrm>
            <a:off x="8036725" y="2883808"/>
            <a:ext cx="1092150" cy="483045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세팅 리포트 생성</a:t>
            </a:r>
          </a:p>
        </p:txBody>
      </p:sp>
      <p:cxnSp>
        <p:nvCxnSpPr>
          <p:cNvPr id="103" name="구부러진 연결선 102"/>
          <p:cNvCxnSpPr>
            <a:stCxn id="96" idx="3"/>
            <a:endCxn id="102" idx="1"/>
          </p:cNvCxnSpPr>
          <p:nvPr/>
        </p:nvCxnSpPr>
        <p:spPr bwMode="auto">
          <a:xfrm>
            <a:off x="7783908" y="3123175"/>
            <a:ext cx="252817" cy="2156"/>
          </a:xfrm>
          <a:prstGeom prst="curvedConnector3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07" name="구부러진 연결선 106"/>
          <p:cNvCxnSpPr>
            <a:stCxn id="102" idx="3"/>
            <a:endCxn id="75" idx="3"/>
          </p:cNvCxnSpPr>
          <p:nvPr/>
        </p:nvCxnSpPr>
        <p:spPr bwMode="auto">
          <a:xfrm flipH="1">
            <a:off x="7535692" y="3125331"/>
            <a:ext cx="1593183" cy="589900"/>
          </a:xfrm>
          <a:prstGeom prst="curvedConnector3">
            <a:avLst>
              <a:gd name="adj1" fmla="val -14349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108" name="Rectangle 112"/>
          <p:cNvSpPr>
            <a:spLocks noChangeArrowheads="1"/>
          </p:cNvSpPr>
          <p:nvPr/>
        </p:nvSpPr>
        <p:spPr bwMode="auto">
          <a:xfrm>
            <a:off x="6816919" y="4030074"/>
            <a:ext cx="1092150" cy="417370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필요 리포트 발생</a:t>
            </a:r>
          </a:p>
        </p:txBody>
      </p:sp>
      <p:pic>
        <p:nvPicPr>
          <p:cNvPr id="109" name="Picture 1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06" y="4672331"/>
            <a:ext cx="363462" cy="35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9" name="Text Box 92"/>
          <p:cNvSpPr txBox="1">
            <a:spLocks noChangeArrowheads="1"/>
          </p:cNvSpPr>
          <p:nvPr/>
        </p:nvSpPr>
        <p:spPr bwMode="gray">
          <a:xfrm>
            <a:off x="6385504" y="4955963"/>
            <a:ext cx="92885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171450" indent="-171450" latinLnBrk="1">
              <a:buFont typeface="Arial" pitchFamily="34" charset="0"/>
              <a:buChar char="•"/>
            </a:pPr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IT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운영부 개발요청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30" name="Rectangle 112"/>
          <p:cNvSpPr>
            <a:spLocks noChangeArrowheads="1"/>
          </p:cNvSpPr>
          <p:nvPr/>
        </p:nvSpPr>
        <p:spPr bwMode="auto">
          <a:xfrm>
            <a:off x="5298397" y="4601423"/>
            <a:ext cx="1061772" cy="483045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IT</a:t>
            </a: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운영부 개발</a:t>
            </a:r>
          </a:p>
        </p:txBody>
      </p:sp>
      <p:cxnSp>
        <p:nvCxnSpPr>
          <p:cNvPr id="131" name="구부러진 연결선 130"/>
          <p:cNvCxnSpPr>
            <a:stCxn id="109" idx="1"/>
            <a:endCxn id="130" idx="3"/>
          </p:cNvCxnSpPr>
          <p:nvPr/>
        </p:nvCxnSpPr>
        <p:spPr bwMode="auto">
          <a:xfrm rot="10800000">
            <a:off x="6360169" y="4842946"/>
            <a:ext cx="377538" cy="6815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132" name="다이아몬드 131"/>
          <p:cNvSpPr/>
          <p:nvPr/>
        </p:nvSpPr>
        <p:spPr bwMode="auto">
          <a:xfrm>
            <a:off x="8148559" y="4028296"/>
            <a:ext cx="980316" cy="417370"/>
          </a:xfrm>
          <a:prstGeom prst="diamond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통합</a:t>
            </a:r>
            <a:r>
              <a: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/</a:t>
            </a: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세팅</a:t>
            </a:r>
          </a:p>
        </p:txBody>
      </p:sp>
      <p:cxnSp>
        <p:nvCxnSpPr>
          <p:cNvPr id="133" name="구부러진 연결선 132"/>
          <p:cNvCxnSpPr>
            <a:stCxn id="75" idx="2"/>
            <a:endCxn id="108" idx="0"/>
          </p:cNvCxnSpPr>
          <p:nvPr/>
        </p:nvCxnSpPr>
        <p:spPr bwMode="auto">
          <a:xfrm rot="16200000" flipH="1">
            <a:off x="7289770" y="3956850"/>
            <a:ext cx="137414" cy="9033"/>
          </a:xfrm>
          <a:prstGeom prst="curvedConnector3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134" name="TextBox 133"/>
          <p:cNvSpPr txBox="1"/>
          <p:nvPr/>
        </p:nvSpPr>
        <p:spPr>
          <a:xfrm>
            <a:off x="7141851" y="4601423"/>
            <a:ext cx="456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kumimoji="1" lang="en-US" altLang="ko-KR" sz="12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NO</a:t>
            </a:r>
            <a:endParaRPr kumimoji="1" lang="ko-KR" altLang="en-US" sz="12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135" name="Rectangle 112"/>
          <p:cNvSpPr>
            <a:spLocks noChangeArrowheads="1"/>
          </p:cNvSpPr>
          <p:nvPr/>
        </p:nvSpPr>
        <p:spPr bwMode="auto">
          <a:xfrm>
            <a:off x="8515995" y="4885055"/>
            <a:ext cx="930222" cy="483045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레이아웃 조정</a:t>
            </a:r>
            <a:endParaRPr kumimoji="1" lang="en-US" altLang="ko-KR" sz="10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/>
            </a:endParaRPr>
          </a:p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/ </a:t>
            </a: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세팅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989466" y="4605781"/>
            <a:ext cx="616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kumimoji="1" lang="en-US" altLang="ko-KR" sz="12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YES</a:t>
            </a:r>
            <a:endParaRPr kumimoji="1" lang="ko-KR" altLang="en-US" sz="12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cxnSp>
        <p:nvCxnSpPr>
          <p:cNvPr id="137" name="꺾인 연결선 136"/>
          <p:cNvCxnSpPr>
            <a:stCxn id="108" idx="3"/>
            <a:endCxn id="132" idx="1"/>
          </p:cNvCxnSpPr>
          <p:nvPr/>
        </p:nvCxnSpPr>
        <p:spPr bwMode="auto">
          <a:xfrm flipV="1">
            <a:off x="7909069" y="4236981"/>
            <a:ext cx="239490" cy="1778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38" name="꺾인 연결선 137"/>
          <p:cNvCxnSpPr>
            <a:stCxn id="132" idx="2"/>
            <a:endCxn id="135" idx="0"/>
          </p:cNvCxnSpPr>
          <p:nvPr/>
        </p:nvCxnSpPr>
        <p:spPr bwMode="auto">
          <a:xfrm rot="16200000" flipH="1">
            <a:off x="8590217" y="4494165"/>
            <a:ext cx="439389" cy="342389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39" name="꺾인 연결선 88"/>
          <p:cNvCxnSpPr>
            <a:stCxn id="132" idx="2"/>
            <a:endCxn id="109" idx="3"/>
          </p:cNvCxnSpPr>
          <p:nvPr/>
        </p:nvCxnSpPr>
        <p:spPr bwMode="auto">
          <a:xfrm rot="5400000">
            <a:off x="7667896" y="3878939"/>
            <a:ext cx="404094" cy="1537549"/>
          </a:xfrm>
          <a:prstGeom prst="bentConnector2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140" name="Rectangle 24"/>
          <p:cNvSpPr>
            <a:spLocks noChangeArrowheads="1"/>
          </p:cNvSpPr>
          <p:nvPr/>
        </p:nvSpPr>
        <p:spPr bwMode="auto">
          <a:xfrm>
            <a:off x="438882" y="1884419"/>
            <a:ext cx="4461695" cy="323991"/>
          </a:xfrm>
          <a:prstGeom prst="rect">
            <a:avLst/>
          </a:prstGeom>
          <a:solidFill>
            <a:srgbClr val="FF6600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종합 보고서 및 종목 상세 조회 기능</a:t>
            </a:r>
          </a:p>
        </p:txBody>
      </p:sp>
      <p:sp>
        <p:nvSpPr>
          <p:cNvPr id="141" name="Rectangle 16"/>
          <p:cNvSpPr>
            <a:spLocks noChangeArrowheads="1"/>
          </p:cNvSpPr>
          <p:nvPr/>
        </p:nvSpPr>
        <p:spPr bwMode="auto">
          <a:xfrm>
            <a:off x="438883" y="2208412"/>
            <a:ext cx="4461696" cy="3201148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ko-KR" sz="110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42" name="그룹 94"/>
          <p:cNvGrpSpPr/>
          <p:nvPr/>
        </p:nvGrpSpPr>
        <p:grpSpPr>
          <a:xfrm>
            <a:off x="1986578" y="2606036"/>
            <a:ext cx="1035553" cy="496356"/>
            <a:chOff x="5378537" y="1856133"/>
            <a:chExt cx="1035553" cy="496356"/>
          </a:xfrm>
        </p:grpSpPr>
        <p:sp>
          <p:nvSpPr>
            <p:cNvPr id="143" name="AutoShape 138"/>
            <p:cNvSpPr>
              <a:spLocks noChangeArrowheads="1"/>
            </p:cNvSpPr>
            <p:nvPr/>
          </p:nvSpPr>
          <p:spPr bwMode="auto">
            <a:xfrm>
              <a:off x="5505435" y="1856133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144" name="AutoShape 138"/>
            <p:cNvSpPr>
              <a:spLocks noChangeArrowheads="1"/>
            </p:cNvSpPr>
            <p:nvPr/>
          </p:nvSpPr>
          <p:spPr bwMode="auto">
            <a:xfrm>
              <a:off x="5433369" y="1936443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145" name="AutoShape 138"/>
            <p:cNvSpPr>
              <a:spLocks noChangeArrowheads="1"/>
            </p:cNvSpPr>
            <p:nvPr/>
          </p:nvSpPr>
          <p:spPr bwMode="auto">
            <a:xfrm>
              <a:off x="5378537" y="199763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itchFamily="50" charset="-127"/>
                  <a:ea typeface="나눔고딕"/>
                </a:rPr>
                <a:t>통합 리포트</a:t>
              </a: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</p:grpSp>
      <p:sp>
        <p:nvSpPr>
          <p:cNvPr id="146" name="Rectangle 100"/>
          <p:cNvSpPr>
            <a:spLocks noChangeArrowheads="1"/>
          </p:cNvSpPr>
          <p:nvPr/>
        </p:nvSpPr>
        <p:spPr bwMode="auto">
          <a:xfrm>
            <a:off x="686241" y="2534598"/>
            <a:ext cx="835691" cy="274985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대내보고서</a:t>
            </a:r>
          </a:p>
        </p:txBody>
      </p:sp>
      <p:sp>
        <p:nvSpPr>
          <p:cNvPr id="147" name="Rectangle 100"/>
          <p:cNvSpPr>
            <a:spLocks noChangeArrowheads="1"/>
          </p:cNvSpPr>
          <p:nvPr/>
        </p:nvSpPr>
        <p:spPr bwMode="auto">
          <a:xfrm>
            <a:off x="686241" y="2879468"/>
            <a:ext cx="835691" cy="274986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marL="0" marR="0" lvl="0" indent="0" algn="ctr" defTabSz="91440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rPr>
              <a:t>대외보고서</a:t>
            </a:r>
          </a:p>
        </p:txBody>
      </p:sp>
      <p:cxnSp>
        <p:nvCxnSpPr>
          <p:cNvPr id="148" name="구부러진 연결선 147"/>
          <p:cNvCxnSpPr>
            <a:stCxn id="146" idx="3"/>
            <a:endCxn id="145" idx="1"/>
          </p:cNvCxnSpPr>
          <p:nvPr/>
        </p:nvCxnSpPr>
        <p:spPr bwMode="auto">
          <a:xfrm>
            <a:off x="1521932" y="2672091"/>
            <a:ext cx="464646" cy="252873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49" name="구부러진 연결선 148"/>
          <p:cNvCxnSpPr>
            <a:stCxn id="147" idx="3"/>
            <a:endCxn id="145" idx="1"/>
          </p:cNvCxnSpPr>
          <p:nvPr/>
        </p:nvCxnSpPr>
        <p:spPr bwMode="auto">
          <a:xfrm flipV="1">
            <a:off x="1521932" y="2924964"/>
            <a:ext cx="464646" cy="91997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150" name="Text Box 92"/>
          <p:cNvSpPr txBox="1">
            <a:spLocks noChangeArrowheads="1"/>
          </p:cNvSpPr>
          <p:nvPr/>
        </p:nvSpPr>
        <p:spPr bwMode="gray">
          <a:xfrm>
            <a:off x="3093569" y="2606036"/>
            <a:ext cx="171451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171450" indent="-171450" latinLnBrk="1">
              <a:buFont typeface="Arial" pitchFamily="34" charset="0"/>
              <a:buChar char="•"/>
            </a:pP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통합 리포트를 통한 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  <a:p>
            <a:pPr marL="171450" indent="-171450" latinLnBrk="1"/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    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종합현황 조회 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grpSp>
        <p:nvGrpSpPr>
          <p:cNvPr id="151" name="그룹 131"/>
          <p:cNvGrpSpPr/>
          <p:nvPr/>
        </p:nvGrpSpPr>
        <p:grpSpPr>
          <a:xfrm>
            <a:off x="1859468" y="3406214"/>
            <a:ext cx="1035553" cy="517238"/>
            <a:chOff x="5336409" y="3074882"/>
            <a:chExt cx="1035553" cy="517238"/>
          </a:xfrm>
        </p:grpSpPr>
        <p:sp>
          <p:nvSpPr>
            <p:cNvPr id="152" name="AutoShape 138"/>
            <p:cNvSpPr>
              <a:spLocks noChangeArrowheads="1"/>
            </p:cNvSpPr>
            <p:nvPr/>
          </p:nvSpPr>
          <p:spPr bwMode="auto">
            <a:xfrm>
              <a:off x="5463307" y="307488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153" name="AutoShape 138"/>
            <p:cNvSpPr>
              <a:spLocks noChangeArrowheads="1"/>
            </p:cNvSpPr>
            <p:nvPr/>
          </p:nvSpPr>
          <p:spPr bwMode="auto">
            <a:xfrm>
              <a:off x="5391241" y="315519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155" name="AutoShape 138"/>
            <p:cNvSpPr>
              <a:spLocks noChangeArrowheads="1"/>
            </p:cNvSpPr>
            <p:nvPr/>
          </p:nvSpPr>
          <p:spPr bwMode="auto">
            <a:xfrm>
              <a:off x="5336409" y="3237263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itchFamily="50" charset="-127"/>
                  <a:ea typeface="나눔고딕"/>
                </a:rPr>
                <a:t>단위 리포트</a:t>
              </a: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</p:grpSp>
      <p:cxnSp>
        <p:nvCxnSpPr>
          <p:cNvPr id="156" name="AutoShape 140"/>
          <p:cNvCxnSpPr>
            <a:cxnSpLocks noChangeShapeType="1"/>
            <a:stCxn id="145" idx="2"/>
            <a:endCxn id="152" idx="0"/>
          </p:cNvCxnSpPr>
          <p:nvPr/>
        </p:nvCxnSpPr>
        <p:spPr bwMode="auto">
          <a:xfrm rot="5400000">
            <a:off x="2277159" y="3242467"/>
            <a:ext cx="327282" cy="21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157" name="그룹 140"/>
          <p:cNvGrpSpPr/>
          <p:nvPr/>
        </p:nvGrpSpPr>
        <p:grpSpPr>
          <a:xfrm>
            <a:off x="1728364" y="4589128"/>
            <a:ext cx="1035553" cy="517238"/>
            <a:chOff x="5336409" y="3074882"/>
            <a:chExt cx="1035553" cy="517238"/>
          </a:xfrm>
        </p:grpSpPr>
        <p:sp>
          <p:nvSpPr>
            <p:cNvPr id="158" name="AutoShape 138"/>
            <p:cNvSpPr>
              <a:spLocks noChangeArrowheads="1"/>
            </p:cNvSpPr>
            <p:nvPr/>
          </p:nvSpPr>
          <p:spPr bwMode="auto">
            <a:xfrm>
              <a:off x="5463307" y="307488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159" name="AutoShape 138"/>
            <p:cNvSpPr>
              <a:spLocks noChangeArrowheads="1"/>
            </p:cNvSpPr>
            <p:nvPr/>
          </p:nvSpPr>
          <p:spPr bwMode="auto">
            <a:xfrm>
              <a:off x="5391241" y="3155192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160" name="AutoShape 138"/>
            <p:cNvSpPr>
              <a:spLocks noChangeArrowheads="1"/>
            </p:cNvSpPr>
            <p:nvPr/>
          </p:nvSpPr>
          <p:spPr bwMode="auto">
            <a:xfrm>
              <a:off x="5336409" y="3237263"/>
              <a:ext cx="908655" cy="354857"/>
            </a:xfrm>
            <a:prstGeom prst="flowChartDocument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itchFamily="50" charset="-127"/>
                  <a:ea typeface="나눔고딕"/>
                </a:rPr>
                <a:t>종목상세 분석 </a:t>
              </a: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itchFamily="50" charset="-127"/>
                  <a:ea typeface="나눔고딕"/>
                </a:rPr>
                <a:t>리포터</a:t>
              </a:r>
              <a:endParaRPr kumimoji="1" lang="en-US" altLang="ko-K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</a:endParaRPr>
            </a:p>
          </p:txBody>
        </p:sp>
      </p:grpSp>
      <p:sp>
        <p:nvSpPr>
          <p:cNvPr id="161" name="Text Box 92"/>
          <p:cNvSpPr txBox="1">
            <a:spLocks noChangeArrowheads="1"/>
          </p:cNvSpPr>
          <p:nvPr/>
        </p:nvSpPr>
        <p:spPr bwMode="gray">
          <a:xfrm>
            <a:off x="3093569" y="3414714"/>
            <a:ext cx="1849003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171450" indent="-171450" latinLnBrk="1">
              <a:buFont typeface="Arial" pitchFamily="34" charset="0"/>
              <a:buChar char="•"/>
            </a:pP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통합 리포트에서 단위 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  <a:p>
            <a:pPr marL="171450" indent="-171450" latinLnBrk="1"/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    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리포트 </a:t>
            </a:r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link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기능으로 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  <a:p>
            <a:pPr marL="171450" indent="-171450" latinLnBrk="1"/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    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단위 리포트 직접 조회 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379189" y="3098219"/>
            <a:ext cx="616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kumimoji="1" lang="en-US" altLang="ko-KR" sz="12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Link</a:t>
            </a:r>
            <a:endParaRPr kumimoji="1" lang="ko-KR" altLang="en-US" sz="12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262985" y="3891920"/>
            <a:ext cx="616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kumimoji="1" lang="en-US" altLang="ko-KR" sz="12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Link</a:t>
            </a:r>
            <a:endParaRPr kumimoji="1" lang="ko-KR" altLang="en-US" sz="12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164" name="Text Box 92"/>
          <p:cNvSpPr txBox="1">
            <a:spLocks noChangeArrowheads="1"/>
          </p:cNvSpPr>
          <p:nvPr/>
        </p:nvSpPr>
        <p:spPr bwMode="gray">
          <a:xfrm>
            <a:off x="3093569" y="4503330"/>
            <a:ext cx="1849003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171450" indent="-171450" latinLnBrk="1">
              <a:buFont typeface="Arial" pitchFamily="34" charset="0"/>
              <a:buChar char="•"/>
            </a:pP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단위 리포트 값을 구성하는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  <a:p>
            <a:pPr marL="171450" indent="-171450" latinLnBrk="1"/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    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개별 종목 조회를 통한 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  <a:p>
            <a:pPr marL="171450" indent="-171450" latinLnBrk="1"/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    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데이터 상세 분석 기능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65" name="AutoShape 20"/>
          <p:cNvSpPr>
            <a:spLocks noChangeArrowheads="1"/>
          </p:cNvSpPr>
          <p:nvPr/>
        </p:nvSpPr>
        <p:spPr bwMode="auto">
          <a:xfrm>
            <a:off x="691114" y="3556140"/>
            <a:ext cx="811925" cy="383078"/>
          </a:xfrm>
          <a:prstGeom prst="can">
            <a:avLst>
              <a:gd name="adj" fmla="val 39153"/>
            </a:avLst>
          </a:prstGeom>
          <a:solidFill>
            <a:srgbClr val="808080">
              <a:lumMod val="20000"/>
              <a:lumOff val="80000"/>
            </a:srgbClr>
          </a:solidFill>
          <a:ln w="1905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lIns="36000" tIns="36000" rIns="36000" bIns="360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7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/>
                <a:cs typeface="Arial" pitchFamily="34" charset="0"/>
              </a:rPr>
              <a:t>동일 집계 데이터</a:t>
            </a:r>
          </a:p>
        </p:txBody>
      </p:sp>
      <p:cxnSp>
        <p:nvCxnSpPr>
          <p:cNvPr id="166" name="구부러진 연결선 165"/>
          <p:cNvCxnSpPr>
            <a:stCxn id="165" idx="4"/>
            <a:endCxn id="155" idx="1"/>
          </p:cNvCxnSpPr>
          <p:nvPr/>
        </p:nvCxnSpPr>
        <p:spPr bwMode="auto">
          <a:xfrm flipV="1">
            <a:off x="1503039" y="3746024"/>
            <a:ext cx="356429" cy="1655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167" name="Text Box 92"/>
          <p:cNvSpPr txBox="1">
            <a:spLocks noChangeArrowheads="1"/>
          </p:cNvSpPr>
          <p:nvPr/>
        </p:nvSpPr>
        <p:spPr bwMode="gray">
          <a:xfrm>
            <a:off x="445324" y="3981018"/>
            <a:ext cx="170612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171450" indent="-171450" latinLnBrk="1">
              <a:buFont typeface="Arial" pitchFamily="34" charset="0"/>
              <a:buChar char="•"/>
            </a:pP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동일 데이터를 여러 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  <a:p>
            <a:pPr marL="171450" indent="-171450" latinLnBrk="1"/>
            <a:r>
              <a:rPr kumimoji="1" lang="en-US" altLang="ko-KR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    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유사 단위 리포트에 적용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cxnSp>
        <p:nvCxnSpPr>
          <p:cNvPr id="168" name="AutoShape 140"/>
          <p:cNvCxnSpPr>
            <a:cxnSpLocks noChangeShapeType="1"/>
            <a:stCxn id="155" idx="2"/>
          </p:cNvCxnSpPr>
          <p:nvPr/>
        </p:nvCxnSpPr>
        <p:spPr bwMode="auto">
          <a:xfrm rot="5400000">
            <a:off x="1972574" y="4235170"/>
            <a:ext cx="676400" cy="6045"/>
          </a:xfrm>
          <a:prstGeom prst="bentConnector3">
            <a:avLst>
              <a:gd name="adj1" fmla="val 98441"/>
            </a:avLst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9" name="Rectangle 25"/>
          <p:cNvSpPr>
            <a:spLocks noChangeArrowheads="1"/>
          </p:cNvSpPr>
          <p:nvPr/>
        </p:nvSpPr>
        <p:spPr bwMode="auto">
          <a:xfrm>
            <a:off x="5144041" y="5697536"/>
            <a:ext cx="4465594" cy="664791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lIns="46800" tIns="18000" rIns="46800" bIns="18000" anchor="ctr"/>
          <a:lstStyle/>
          <a:p>
            <a:pPr marL="108000" marR="0" lvl="0" indent="-108000" defTabSz="9144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여러 개의 리포트를 통합</a:t>
            </a: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함으로써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데이터 관리가 용이</a:t>
            </a: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하고</a:t>
            </a:r>
            <a:r>
              <a:rPr kumimoji="1" lang="en-US" altLang="ko-KR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,</a:t>
            </a: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단위 리포트들의 </a:t>
            </a:r>
            <a:r>
              <a:rPr kumimoji="1" lang="ko-KR" altLang="en-US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데이터 불일치를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제거함  </a:t>
            </a:r>
          </a:p>
          <a:p>
            <a:pPr marL="108000" marR="0" lvl="0" indent="-108000" defTabSz="9144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자산 유형별 통합 리포트이거나 </a:t>
            </a:r>
            <a:r>
              <a:rPr kumimoji="1" lang="en-US" altLang="ko-KR" sz="900" kern="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MO</a:t>
            </a:r>
            <a:r>
              <a:rPr kumimoji="1"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세팅 리포트일 경우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레이아웃의 조정 또는 세팅으로 새로운 리포트를</a:t>
            </a:r>
            <a:r>
              <a:rPr kumimoji="1" lang="en-US" altLang="ko-KR" sz="900" b="1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생성</a:t>
            </a: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할 수 있음</a:t>
            </a:r>
          </a:p>
        </p:txBody>
      </p:sp>
      <p:sp>
        <p:nvSpPr>
          <p:cNvPr id="170" name="Rectangle 38"/>
          <p:cNvSpPr>
            <a:spLocks noChangeArrowheads="1"/>
          </p:cNvSpPr>
          <p:nvPr/>
        </p:nvSpPr>
        <p:spPr bwMode="auto">
          <a:xfrm>
            <a:off x="5144040" y="5477721"/>
            <a:ext cx="4465593" cy="219816"/>
          </a:xfrm>
          <a:prstGeom prst="rect">
            <a:avLst/>
          </a:prstGeom>
          <a:solidFill>
            <a:srgbClr val="C00000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marL="85725" indent="-85725" algn="ctr" fontAlgn="ctr" latinLnBrk="1">
              <a:spcBef>
                <a:spcPts val="600"/>
              </a:spcBef>
              <a:buFont typeface="Wingdings" pitchFamily="2" charset="2"/>
              <a:buNone/>
            </a:pPr>
            <a:r>
              <a:rPr kumimoji="1" lang="ko-KR" altLang="en-US" sz="10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기대효과</a:t>
            </a:r>
            <a:endParaRPr kumimoji="1" lang="ko-KR" altLang="en-US" sz="10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1" name="Rectangle 25"/>
          <p:cNvSpPr>
            <a:spLocks noChangeArrowheads="1"/>
          </p:cNvSpPr>
          <p:nvPr/>
        </p:nvSpPr>
        <p:spPr bwMode="auto">
          <a:xfrm>
            <a:off x="440450" y="5697536"/>
            <a:ext cx="4460130" cy="664791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lIns="46800" tIns="18000" rIns="46800" bIns="18000" anchor="ctr"/>
          <a:lstStyle/>
          <a:p>
            <a:pPr marL="108000" marR="0" lvl="0" indent="-108000" defTabSz="9144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유사 단위 리포트에서 동일 데이터를 사용함으로써 데이터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변경을 여러 단위 리포트에 일괄 적용함</a:t>
            </a:r>
            <a:r>
              <a:rPr kumimoji="1" lang="en-US" altLang="ko-KR" sz="900" b="1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</a:p>
          <a:p>
            <a:pPr marL="108000" marR="0" lvl="0" indent="-108000" defTabSz="914400" eaLnBrk="1" fontAlgn="auto" hangingPunct="1">
              <a:lnSpc>
                <a:spcPct val="3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900" b="1" kern="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marL="108000" marR="0" lvl="0" indent="-108000" defTabSz="9144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통합 리포트부터</a:t>
            </a:r>
            <a:r>
              <a:rPr kumimoji="1" lang="ko-KR" altLang="en-US" sz="900" b="1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종목 상세 분석 기능 제공</a:t>
            </a: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으로</a:t>
            </a:r>
            <a:r>
              <a:rPr kumimoji="1" lang="ko-KR" altLang="en-US" sz="900" b="1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데이터 정합성 체크 기능 강화</a:t>
            </a:r>
            <a:r>
              <a:rPr kumimoji="1" lang="ko-KR" altLang="en-US" sz="900" b="1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r>
              <a:rPr kumimoji="1"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및</a:t>
            </a:r>
            <a:r>
              <a:rPr kumimoji="1" lang="ko-KR" altLang="en-US" sz="900" b="1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r>
              <a:rPr kumimoji="1"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업무 효율성 증대</a:t>
            </a:r>
            <a:endParaRPr kumimoji="1" lang="en-US" altLang="ko-KR" sz="900" b="1" u="sng" kern="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172" name="Rectangle 38"/>
          <p:cNvSpPr>
            <a:spLocks noChangeArrowheads="1"/>
          </p:cNvSpPr>
          <p:nvPr/>
        </p:nvSpPr>
        <p:spPr bwMode="auto">
          <a:xfrm>
            <a:off x="440449" y="5477721"/>
            <a:ext cx="4460129" cy="219816"/>
          </a:xfrm>
          <a:prstGeom prst="rect">
            <a:avLst/>
          </a:prstGeom>
          <a:solidFill>
            <a:srgbClr val="C00000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marL="85725" indent="-85725" algn="ctr" fontAlgn="ctr" latinLnBrk="1">
              <a:spcBef>
                <a:spcPts val="600"/>
              </a:spcBef>
              <a:buFont typeface="Wingdings" pitchFamily="2" charset="2"/>
              <a:buNone/>
            </a:pPr>
            <a:r>
              <a:rPr kumimoji="1" lang="ko-KR" altLang="en-US" sz="10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기대효과</a:t>
            </a:r>
            <a:endParaRPr kumimoji="1" lang="ko-KR" altLang="en-US" sz="10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24493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요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23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6496" y="1268760"/>
            <a:ext cx="9211887" cy="609600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보고서는 대외기관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(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국회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err="1" smtClean="0">
                <a:latin typeface="나눔고딕"/>
                <a:ea typeface="나눔고딕"/>
                <a:cs typeface="나눔고딕"/>
              </a:rPr>
              <a:t>감사원등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)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에 제출하는 정형 보고서와 대내 보고용인 비정형 보고서로 구분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앞장에서 설명한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Compliance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보고서는 성격에 따라 정형 보고서와 비정형 보고서에 포함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 Compliance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관련 보고서는 모든 항목을 한번에 조회 가능한 종합 보고서로 구성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그리고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보유원장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손익원장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거래원장을 이용한 원장 보고서가 기본으로 제공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</a:t>
            </a:r>
            <a:endParaRPr lang="en-US" altLang="ko-KR" dirty="0">
              <a:latin typeface="나눔고딕"/>
              <a:ea typeface="나눔고딕"/>
              <a:cs typeface="나눔고딕"/>
            </a:endParaRPr>
          </a:p>
        </p:txBody>
      </p:sp>
      <p:sp>
        <p:nvSpPr>
          <p:cNvPr id="74" name="내용 개체 틀 2"/>
          <p:cNvSpPr txBox="1">
            <a:spLocks/>
          </p:cNvSpPr>
          <p:nvPr/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None/>
              <a:defRPr sz="11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ko-KR" altLang="en-US" sz="1050" kern="0" dirty="0"/>
          </a:p>
        </p:txBody>
      </p:sp>
      <p:sp>
        <p:nvSpPr>
          <p:cNvPr id="77" name="한쪽 모서리가 둥근 사각형 11"/>
          <p:cNvSpPr>
            <a:spLocks noChangeArrowheads="1"/>
          </p:cNvSpPr>
          <p:nvPr/>
        </p:nvSpPr>
        <p:spPr bwMode="auto">
          <a:xfrm>
            <a:off x="2057399" y="4228800"/>
            <a:ext cx="7229475" cy="800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대내외 규정을 한 화면에서 볼 수 있는 종합 보고서</a:t>
            </a:r>
            <a:endParaRPr lang="en-US" altLang="ko-KR" sz="900" dirty="0" smtClean="0">
              <a:latin typeface="나눔고딕" pitchFamily="50" charset="-127"/>
              <a:ea typeface="나눔고딕" panose="020D0604000000000000"/>
            </a:endParaRP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종합보고서 상에서 특정 보고서 명을 더블 클릭하여 상세보고서를 조회할 수 있는 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Drill-down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기능 제공</a:t>
            </a:r>
            <a:endParaRPr lang="en-US" altLang="ko-KR" sz="900" dirty="0" smtClean="0">
              <a:latin typeface="나눔고딕" pitchFamily="50" charset="-127"/>
              <a:ea typeface="나눔고딕" panose="020D0604000000000000"/>
            </a:endParaRP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단계 별 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Drill-down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기능을 통해  운용 현황 상세 분석 기능 강화 및 데이터 추적성 강화</a:t>
            </a:r>
            <a:endParaRPr lang="ko-KR" altLang="en-US" sz="900" dirty="0">
              <a:latin typeface="나눔고딕" pitchFamily="50" charset="-127"/>
              <a:ea typeface="나눔고딕" panose="020D0604000000000000"/>
            </a:endParaRPr>
          </a:p>
        </p:txBody>
      </p:sp>
      <p:sp>
        <p:nvSpPr>
          <p:cNvPr id="78" name="한쪽 모서리가 둥근 사각형 11"/>
          <p:cNvSpPr>
            <a:spLocks noChangeArrowheads="1"/>
          </p:cNvSpPr>
          <p:nvPr/>
        </p:nvSpPr>
        <p:spPr bwMode="auto">
          <a:xfrm>
            <a:off x="533400" y="4228800"/>
            <a:ext cx="1440000" cy="800400"/>
          </a:xfrm>
          <a:prstGeom prst="rect">
            <a:avLst/>
          </a:prstGeom>
          <a:solidFill>
            <a:schemeClr val="accent4"/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indent="-55563" algn="ctr" defTabSz="925513"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11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 indent="-55563" algn="ctr" defTabSz="925513">
              <a:spcBef>
                <a:spcPct val="40000"/>
              </a:spcBef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종합 보고서</a:t>
            </a:r>
          </a:p>
        </p:txBody>
      </p:sp>
      <p:sp>
        <p:nvSpPr>
          <p:cNvPr id="79" name="한쪽 모서리가 둥근 사각형 11"/>
          <p:cNvSpPr>
            <a:spLocks noChangeArrowheads="1"/>
          </p:cNvSpPr>
          <p:nvPr/>
        </p:nvSpPr>
        <p:spPr bwMode="auto">
          <a:xfrm>
            <a:off x="2057399" y="2057400"/>
            <a:ext cx="7229475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국회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감사원 보고서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: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유가증권 손익현황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외화증권 세부내역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위험가중자산 보고서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파생상품 거래 손실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등</a:t>
            </a:r>
            <a:endParaRPr lang="en-US" altLang="ko-KR" sz="900" dirty="0" smtClean="0">
              <a:latin typeface="나눔고딕" pitchFamily="50" charset="-127"/>
              <a:ea typeface="나눔고딕" panose="020D0604000000000000"/>
            </a:endParaRP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대외 기관에 보고하는 각종 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Compliance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보고서</a:t>
            </a:r>
            <a:endParaRPr lang="en-US" altLang="ko-KR" sz="900" dirty="0" smtClean="0">
              <a:latin typeface="나눔고딕" pitchFamily="50" charset="-127"/>
              <a:ea typeface="나눔고딕" panose="020D0604000000000000"/>
            </a:endParaRP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금감원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한국은행 보고서는 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Drill-Down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기능을 통해 종목단위까지 상세 조회화면을 제공</a:t>
            </a:r>
            <a:endParaRPr lang="ko-KR" altLang="en-US" sz="900" dirty="0">
              <a:latin typeface="나눔고딕" pitchFamily="50" charset="-127"/>
              <a:ea typeface="나눔고딕" panose="020D0604000000000000"/>
            </a:endParaRPr>
          </a:p>
        </p:txBody>
      </p:sp>
      <p:sp>
        <p:nvSpPr>
          <p:cNvPr id="80" name="한쪽 모서리가 둥근 사각형 11"/>
          <p:cNvSpPr>
            <a:spLocks noChangeArrowheads="1"/>
          </p:cNvSpPr>
          <p:nvPr/>
        </p:nvSpPr>
        <p:spPr bwMode="auto">
          <a:xfrm>
            <a:off x="533400" y="2057400"/>
            <a:ext cx="1440000" cy="1143000"/>
          </a:xfrm>
          <a:prstGeom prst="rect">
            <a:avLst/>
          </a:prstGeom>
          <a:solidFill>
            <a:schemeClr val="accent4"/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indent="-55563" algn="ctr" defTabSz="925513">
              <a:spcBef>
                <a:spcPct val="40000"/>
              </a:spcBef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정형 보고서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국회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감사원등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100" b="1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1" name="한쪽 모서리가 둥근 사각형 11"/>
          <p:cNvSpPr>
            <a:spLocks noChangeArrowheads="1"/>
          </p:cNvSpPr>
          <p:nvPr/>
        </p:nvSpPr>
        <p:spPr bwMode="auto">
          <a:xfrm>
            <a:off x="2057399" y="3307800"/>
            <a:ext cx="7229475" cy="80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내부 보고용으로 사용되는 각종 </a:t>
            </a:r>
            <a:r>
              <a:rPr lang="en-US" altLang="ko-KR" sz="9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 </a:t>
            </a:r>
            <a:r>
              <a:rPr lang="ko-KR" altLang="en-US" sz="9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보고서  </a:t>
            </a: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데이터 검증 또는 보고서 기초자료로 사용하기 위한 데이터 추출용 보고서</a:t>
            </a:r>
            <a:endParaRPr lang="en-US" altLang="ko-KR" sz="90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대내 보고서는 고객사별로 </a:t>
            </a:r>
            <a:r>
              <a:rPr lang="en-US" altLang="ko-KR" sz="9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Needs</a:t>
            </a:r>
            <a:r>
              <a:rPr lang="ko-KR" altLang="en-US" sz="9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가 다르기 때문에 업무 협의를 통해 보고서 포맷을 재 조정하여 결정</a:t>
            </a:r>
          </a:p>
        </p:txBody>
      </p:sp>
      <p:sp>
        <p:nvSpPr>
          <p:cNvPr id="82" name="한쪽 모서리가 둥근 사각형 11"/>
          <p:cNvSpPr>
            <a:spLocks noChangeArrowheads="1"/>
          </p:cNvSpPr>
          <p:nvPr/>
        </p:nvSpPr>
        <p:spPr bwMode="auto">
          <a:xfrm>
            <a:off x="533400" y="3307800"/>
            <a:ext cx="1440000" cy="807000"/>
          </a:xfrm>
          <a:prstGeom prst="rect">
            <a:avLst/>
          </a:prstGeom>
          <a:solidFill>
            <a:schemeClr val="accent4"/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indent="-55563" algn="ctr" defTabSz="925513">
              <a:spcBef>
                <a:spcPct val="40000"/>
              </a:spcBef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비정형 보고서</a:t>
            </a:r>
          </a:p>
        </p:txBody>
      </p:sp>
      <p:sp>
        <p:nvSpPr>
          <p:cNvPr id="83" name="한쪽 모서리가 둥근 사각형 11"/>
          <p:cNvSpPr>
            <a:spLocks noChangeArrowheads="1"/>
          </p:cNvSpPr>
          <p:nvPr/>
        </p:nvSpPr>
        <p:spPr bwMode="auto">
          <a:xfrm>
            <a:off x="2057399" y="5143200"/>
            <a:ext cx="7229475" cy="800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보유원장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손익원장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거래원장을 이용한 상세 종목별 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Position,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각종 손익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거래현황 보고서 제공</a:t>
            </a:r>
            <a:endParaRPr lang="en-US" altLang="ko-KR" sz="900" dirty="0" smtClean="0">
              <a:latin typeface="나눔고딕" pitchFamily="50" charset="-127"/>
              <a:ea typeface="나눔고딕" panose="020D0604000000000000"/>
            </a:endParaRP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각각의 원장 보고서는 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Layout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변경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소계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합계 세팅을 이용한 다양한 </a:t>
            </a:r>
            <a:r>
              <a:rPr lang="en-US" altLang="ko-KR" sz="900" dirty="0" smtClean="0">
                <a:latin typeface="나눔고딕" pitchFamily="50" charset="-127"/>
                <a:ea typeface="나눔고딕" panose="020D0604000000000000"/>
              </a:rPr>
              <a:t>View </a:t>
            </a: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제공</a:t>
            </a:r>
            <a:endParaRPr lang="en-US" altLang="ko-KR" sz="900" dirty="0" smtClean="0">
              <a:latin typeface="나눔고딕" pitchFamily="50" charset="-127"/>
              <a:ea typeface="나눔고딕" panose="020D0604000000000000"/>
            </a:endParaRPr>
          </a:p>
          <a:p>
            <a:pPr marL="180975" indent="-171450" defTabSz="925513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</a:pPr>
            <a:r>
              <a:rPr lang="ko-KR" altLang="en-US" sz="900" dirty="0" smtClean="0">
                <a:latin typeface="나눔고딕" pitchFamily="50" charset="-127"/>
                <a:ea typeface="나눔고딕" panose="020D0604000000000000"/>
              </a:rPr>
              <a:t>원장 보고서는 데이터 검증 및 수기 보고서 사용시 기초정보로 사용</a:t>
            </a:r>
            <a:endParaRPr lang="ko-KR" altLang="en-US" sz="900" dirty="0">
              <a:latin typeface="나눔고딕" pitchFamily="50" charset="-127"/>
              <a:ea typeface="나눔고딕" panose="020D0604000000000000"/>
            </a:endParaRPr>
          </a:p>
        </p:txBody>
      </p:sp>
      <p:sp>
        <p:nvSpPr>
          <p:cNvPr id="84" name="한쪽 모서리가 둥근 사각형 11"/>
          <p:cNvSpPr>
            <a:spLocks noChangeArrowheads="1"/>
          </p:cNvSpPr>
          <p:nvPr/>
        </p:nvSpPr>
        <p:spPr bwMode="auto">
          <a:xfrm>
            <a:off x="533400" y="5143200"/>
            <a:ext cx="1440000" cy="800400"/>
          </a:xfrm>
          <a:prstGeom prst="rect">
            <a:avLst/>
          </a:prstGeom>
          <a:solidFill>
            <a:schemeClr val="accent4"/>
          </a:solidFill>
          <a:ln w="3175">
            <a:noFill/>
            <a:round/>
            <a:headEnd/>
            <a:tailEnd/>
          </a:ln>
          <a:effectLst/>
        </p:spPr>
        <p:txBody>
          <a:bodyPr lIns="72000" tIns="72000" rIns="72000" bIns="72000" anchor="ctr" anchorCtr="0">
            <a:noAutofit/>
          </a:bodyPr>
          <a:lstStyle/>
          <a:p>
            <a:pPr indent="-55563" algn="ctr" defTabSz="925513">
              <a:spcBef>
                <a:spcPct val="40000"/>
              </a:spcBef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원장 보고서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4493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요 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63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89313" y="1124744"/>
            <a:ext cx="9211887" cy="609600"/>
          </a:xfrm>
        </p:spPr>
        <p:txBody>
          <a:bodyPr/>
          <a:lstStyle/>
          <a:p>
            <a:r>
              <a:rPr lang="ko-KR" altLang="en-US" dirty="0" smtClean="0"/>
              <a:t>비정형 </a:t>
            </a:r>
            <a:r>
              <a:rPr lang="ko-KR" altLang="en-US" dirty="0"/>
              <a:t>보고서는 전체 현황을 구성하는 항목에 대한 세부 항목</a:t>
            </a:r>
            <a:r>
              <a:rPr lang="en-US" altLang="ko-KR" dirty="0"/>
              <a:t>, </a:t>
            </a:r>
            <a:r>
              <a:rPr lang="ko-KR" altLang="en-US" dirty="0"/>
              <a:t>즉 종목 내역 까지 조회할 수 있는 </a:t>
            </a:r>
            <a:r>
              <a:rPr lang="en-US" altLang="ko-KR" dirty="0"/>
              <a:t>Drill-Down </a:t>
            </a:r>
            <a:r>
              <a:rPr lang="ko-KR" altLang="en-US" dirty="0"/>
              <a:t>기능을 </a:t>
            </a:r>
            <a:r>
              <a:rPr lang="ko-KR" altLang="en-US" dirty="0" smtClean="0"/>
              <a:t>제공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4493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 보고서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등급별 현황보고서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1700808"/>
            <a:ext cx="878509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 보고서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잔존만기 현황보고서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3" y="1462869"/>
            <a:ext cx="9211854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 보고서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기간별 자산보유 현황보고서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1340768"/>
            <a:ext cx="9382557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6496" y="1290108"/>
            <a:ext cx="9211887" cy="609600"/>
          </a:xfrm>
        </p:spPr>
        <p:txBody>
          <a:bodyPr/>
          <a:lstStyle/>
          <a:p>
            <a:r>
              <a:rPr lang="ko-KR" altLang="en-US" dirty="0" smtClean="0"/>
              <a:t>분석 보고서에서 </a:t>
            </a:r>
            <a:r>
              <a:rPr lang="ko-KR" altLang="en-US" dirty="0"/>
              <a:t>조회된 데이터를 더블클릭 하면 해당 값의 상세 데이터 화면이 </a:t>
            </a:r>
            <a:r>
              <a:rPr lang="ko-KR" altLang="en-US" dirty="0" smtClean="0"/>
              <a:t>조회</a:t>
            </a:r>
            <a:endParaRPr lang="en-US" altLang="ko-KR" dirty="0" smtClean="0"/>
          </a:p>
          <a:p>
            <a:r>
              <a:rPr lang="ko-KR" altLang="en-US" dirty="0" smtClean="0"/>
              <a:t>해당 기능은 실무자가 데이터의 정합성을 체크하기 위해 값 검증을 원활하게 하기 위함으로 분석 데이터가 어떤 종목들로 구성되어 있는지 상세하게 조회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88975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한도 보고서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_ Compliance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1916832"/>
            <a:ext cx="8559526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88975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손익 보고서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_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총괄재산이용명세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1268760"/>
            <a:ext cx="8571719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손익 보고서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_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유가증권손익현황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1412776"/>
            <a:ext cx="8571719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6"/>
          <p:cNvSpPr>
            <a:spLocks noChangeArrowheads="1"/>
          </p:cNvSpPr>
          <p:nvPr/>
        </p:nvSpPr>
        <p:spPr bwMode="auto">
          <a:xfrm>
            <a:off x="438924" y="2156727"/>
            <a:ext cx="4020014" cy="2875688"/>
          </a:xfrm>
          <a:prstGeom prst="rect">
            <a:avLst/>
          </a:prstGeom>
          <a:solidFill>
            <a:schemeClr val="bg1"/>
          </a:solidFill>
          <a:ln w="3175">
            <a:solidFill>
              <a:srgbClr val="51515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ko-KR" sz="110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9313" y="1163216"/>
            <a:ext cx="9211887" cy="609600"/>
          </a:xfrm>
        </p:spPr>
        <p:txBody>
          <a:bodyPr/>
          <a:lstStyle/>
          <a:p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백오피스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미들오피스 시스템은 시스템 사용자 위주의 화면으로 구성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따라서 관리자가 한눈에 자산운용 전반에 대한 파악에 대한 제약이 존재하므로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Dashboard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구축을 통해  자산운용 현황을 빠르고 쉽게 파악하여 정확한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data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를 기반으로 한 신속한 의사 결정 지원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</a:t>
            </a:r>
          </a:p>
          <a:p>
            <a:endParaRPr lang="ko-KR" altLang="en-US" dirty="0"/>
          </a:p>
        </p:txBody>
      </p:sp>
      <p:sp>
        <p:nvSpPr>
          <p:cNvPr id="74" name="내용 개체 틀 2"/>
          <p:cNvSpPr txBox="1">
            <a:spLocks/>
          </p:cNvSpPr>
          <p:nvPr/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None/>
              <a:defRPr sz="11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ko-KR" altLang="en-US" sz="1050" kern="0" dirty="0"/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4699705" y="2156726"/>
            <a:ext cx="4901495" cy="2875688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ko-KR" sz="110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Rectangle 24"/>
          <p:cNvSpPr>
            <a:spLocks noChangeArrowheads="1"/>
          </p:cNvSpPr>
          <p:nvPr/>
        </p:nvSpPr>
        <p:spPr bwMode="auto">
          <a:xfrm>
            <a:off x="4699705" y="1829105"/>
            <a:ext cx="4901495" cy="330590"/>
          </a:xfrm>
          <a:prstGeom prst="rect">
            <a:avLst/>
          </a:prstGeom>
          <a:solidFill>
            <a:srgbClr val="FF6600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To-Be : Dashboard </a:t>
            </a: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구축 시 운용 현황을 신속 정확하게 파악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Rectangle 5"/>
          <p:cNvSpPr>
            <a:spLocks noChangeArrowheads="1"/>
          </p:cNvSpPr>
          <p:nvPr/>
        </p:nvSpPr>
        <p:spPr bwMode="auto">
          <a:xfrm>
            <a:off x="438924" y="1828800"/>
            <a:ext cx="4020014" cy="331200"/>
          </a:xfrm>
          <a:prstGeom prst="rect">
            <a:avLst/>
          </a:prstGeom>
          <a:solidFill>
            <a:srgbClr val="515151"/>
          </a:solidFill>
          <a:ln w="3175">
            <a:solidFill>
              <a:srgbClr val="51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As-Is : </a:t>
            </a:r>
            <a:r>
              <a:rPr lang="ko-KR" altLang="en-US" sz="1100" b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현황 </a:t>
            </a: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파악에 많은 시간 소요와 데이터의 부정합성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" name="Rectangle 25"/>
          <p:cNvSpPr>
            <a:spLocks noChangeArrowheads="1"/>
          </p:cNvSpPr>
          <p:nvPr/>
        </p:nvSpPr>
        <p:spPr bwMode="auto">
          <a:xfrm>
            <a:off x="438924" y="5486400"/>
            <a:ext cx="4020015" cy="914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-85725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자산 현황을 확인하기 위해 산재되어 있는 </a:t>
            </a:r>
            <a:r>
              <a:rPr lang="ko-KR" altLang="en-US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시스템 및 수기 데이터 취합</a:t>
            </a:r>
            <a:endParaRPr lang="en-US" altLang="ko-KR" sz="900" b="1" u="sng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85725" indent="-85725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최종 확인자인 임원의 </a:t>
            </a:r>
            <a:r>
              <a:rPr lang="ko-KR" altLang="en-US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현황 파악까지의 많은 시간 소요</a:t>
            </a:r>
            <a:endParaRPr lang="en-US" altLang="ko-KR" sz="900" b="1" u="sng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85725" indent="-85725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보고자들이 제출한 보고서의 </a:t>
            </a:r>
            <a:r>
              <a:rPr lang="ko-KR" altLang="en-US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데이터가 부정합</a:t>
            </a: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하여 관리자는 운용 방향을 정하는데 어려움이 있음</a:t>
            </a:r>
            <a:endParaRPr lang="en-US" altLang="ko-KR" sz="900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" name="Rectangle 38"/>
          <p:cNvSpPr>
            <a:spLocks noChangeArrowheads="1"/>
          </p:cNvSpPr>
          <p:nvPr/>
        </p:nvSpPr>
        <p:spPr bwMode="auto">
          <a:xfrm>
            <a:off x="431933" y="5181600"/>
            <a:ext cx="4027005" cy="304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000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도입 필요성</a:t>
            </a:r>
            <a:endParaRPr lang="ko-KR" altLang="en-US" sz="10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1" name="Rectangle 25"/>
          <p:cNvSpPr>
            <a:spLocks noChangeArrowheads="1"/>
          </p:cNvSpPr>
          <p:nvPr/>
        </p:nvSpPr>
        <p:spPr bwMode="auto">
          <a:xfrm>
            <a:off x="4701954" y="5486400"/>
            <a:ext cx="4907682" cy="914400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lIns="46800" tIns="18000" rIns="46800" bIns="18000" anchor="ctr"/>
          <a:lstStyle/>
          <a:p>
            <a:pPr marL="85725" indent="-85725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전일 운용 현황까지의 데이터로 구성된 </a:t>
            </a:r>
            <a:r>
              <a:rPr lang="en-US" altLang="ko-KR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Dashboard </a:t>
            </a: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를 조회하여</a:t>
            </a:r>
            <a:r>
              <a:rPr lang="en-US" altLang="ko-KR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관리자가 직접 확인 가능</a:t>
            </a:r>
            <a:endParaRPr lang="en-US" altLang="ko-KR" sz="900" b="1" u="sng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85725" indent="-85725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각종 종합 자산현황 및 수익현황</a:t>
            </a:r>
            <a:r>
              <a:rPr lang="en-US" altLang="ko-KR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수익률 변동 추이 등의 </a:t>
            </a:r>
            <a:r>
              <a:rPr lang="ko-KR" altLang="en-US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데이터를 한곳에서 확인</a:t>
            </a:r>
            <a:endParaRPr lang="en-US" altLang="ko-KR" sz="900" b="1" u="sng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85725" indent="-85725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통합 </a:t>
            </a:r>
            <a:r>
              <a:rPr lang="en-US" altLang="ko-KR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Data Mart </a:t>
            </a:r>
            <a:r>
              <a:rPr lang="ko-KR" altLang="en-US" sz="9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에서 산출된 데이터를 조회하여 </a:t>
            </a:r>
            <a:r>
              <a:rPr lang="ko-KR" altLang="en-US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데이터 정합성 확보</a:t>
            </a:r>
            <a:endParaRPr lang="en-US" altLang="ko-KR" sz="900" b="1" u="sng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lang="en-US" altLang="ko-KR" sz="900" kern="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  (</a:t>
            </a:r>
            <a:r>
              <a:rPr lang="en-US" altLang="ko-KR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Dashboard Tool </a:t>
            </a:r>
            <a:r>
              <a:rPr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구매 유무에 따라 범위가 변경될 수 있음</a:t>
            </a:r>
            <a:r>
              <a:rPr lang="en-US" altLang="ko-KR" sz="900" kern="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)</a:t>
            </a:r>
            <a:endParaRPr lang="ko-KR" altLang="en-US" sz="900" b="1" u="sng" kern="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Rectangle 38"/>
          <p:cNvSpPr>
            <a:spLocks noChangeArrowheads="1"/>
          </p:cNvSpPr>
          <p:nvPr/>
        </p:nvSpPr>
        <p:spPr bwMode="auto">
          <a:xfrm>
            <a:off x="4701953" y="5181600"/>
            <a:ext cx="4907681" cy="304801"/>
          </a:xfrm>
          <a:prstGeom prst="rect">
            <a:avLst/>
          </a:prstGeom>
          <a:solidFill>
            <a:srgbClr val="C00000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marL="85725" indent="-85725" algn="ctr" fontAlgn="ctr" latinLnBrk="1">
              <a:spcBef>
                <a:spcPts val="600"/>
              </a:spcBef>
              <a:buFont typeface="Wingdings" pitchFamily="2" charset="2"/>
              <a:buNone/>
            </a:pPr>
            <a:r>
              <a:rPr kumimoji="1" lang="ko-KR" altLang="en-US" sz="10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기대효과</a:t>
            </a:r>
            <a:endParaRPr kumimoji="1" lang="ko-KR" altLang="en-US" sz="10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73" name="AutoShape 43"/>
          <p:cNvCxnSpPr>
            <a:cxnSpLocks noChangeShapeType="1"/>
            <a:stCxn id="188" idx="1"/>
            <a:endCxn id="137" idx="3"/>
          </p:cNvCxnSpPr>
          <p:nvPr/>
        </p:nvCxnSpPr>
        <p:spPr bwMode="auto">
          <a:xfrm rot="10800000" flipV="1">
            <a:off x="2509708" y="2787247"/>
            <a:ext cx="902406" cy="451254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5" name="AutoShape 43"/>
          <p:cNvCxnSpPr>
            <a:cxnSpLocks noChangeShapeType="1"/>
            <a:stCxn id="192" idx="1"/>
            <a:endCxn id="137" idx="3"/>
          </p:cNvCxnSpPr>
          <p:nvPr/>
        </p:nvCxnSpPr>
        <p:spPr bwMode="auto">
          <a:xfrm rot="10800000">
            <a:off x="2509709" y="3238501"/>
            <a:ext cx="896451" cy="491370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136" name="Text Box 92"/>
          <p:cNvSpPr txBox="1">
            <a:spLocks noChangeArrowheads="1"/>
          </p:cNvSpPr>
          <p:nvPr/>
        </p:nvSpPr>
        <p:spPr bwMode="gray">
          <a:xfrm>
            <a:off x="1900108" y="2438400"/>
            <a:ext cx="7327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보고자</a:t>
            </a:r>
            <a:r>
              <a:rPr kumimoji="1" lang="en-US" altLang="ko-KR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1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37" name="Rectangle 100"/>
          <p:cNvSpPr>
            <a:spLocks noChangeArrowheads="1"/>
          </p:cNvSpPr>
          <p:nvPr/>
        </p:nvSpPr>
        <p:spPr bwMode="auto">
          <a:xfrm>
            <a:off x="1976308" y="3048001"/>
            <a:ext cx="533400" cy="381000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72000" tIns="72000" rIns="72000" bIns="72000" anchor="ctr"/>
          <a:lstStyle/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보고서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작성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pic>
        <p:nvPicPr>
          <p:cNvPr id="138" name="Picture 1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56564"/>
            <a:ext cx="602975" cy="55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" name="Picture 1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08" y="2703129"/>
            <a:ext cx="375741" cy="34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" name="Text Box 92"/>
          <p:cNvSpPr txBox="1">
            <a:spLocks noChangeArrowheads="1"/>
          </p:cNvSpPr>
          <p:nvPr/>
        </p:nvSpPr>
        <p:spPr bwMode="gray">
          <a:xfrm>
            <a:off x="609600" y="2999882"/>
            <a:ext cx="7327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관리자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cxnSp>
        <p:nvCxnSpPr>
          <p:cNvPr id="141" name="AutoShape 43"/>
          <p:cNvCxnSpPr>
            <a:cxnSpLocks noChangeShapeType="1"/>
            <a:stCxn id="137" idx="1"/>
            <a:endCxn id="138" idx="3"/>
          </p:cNvCxnSpPr>
          <p:nvPr/>
        </p:nvCxnSpPr>
        <p:spPr bwMode="auto">
          <a:xfrm rot="10800000" flipV="1">
            <a:off x="1288776" y="3238500"/>
            <a:ext cx="687533" cy="294781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pic>
        <p:nvPicPr>
          <p:cNvPr id="142" name="Picture 1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37" y="3304682"/>
            <a:ext cx="602975" cy="55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" name="Text Box 92"/>
          <p:cNvSpPr txBox="1">
            <a:spLocks noChangeArrowheads="1"/>
          </p:cNvSpPr>
          <p:nvPr/>
        </p:nvSpPr>
        <p:spPr bwMode="gray">
          <a:xfrm>
            <a:off x="4942537" y="3048000"/>
            <a:ext cx="7327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관리자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44" name="Rectangle 100"/>
          <p:cNvSpPr>
            <a:spLocks noChangeArrowheads="1"/>
          </p:cNvSpPr>
          <p:nvPr/>
        </p:nvSpPr>
        <p:spPr bwMode="auto">
          <a:xfrm>
            <a:off x="7688386" y="2240519"/>
            <a:ext cx="1836614" cy="2670766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72000" tIns="72000" rIns="72000" bIns="72000" anchor="t"/>
          <a:lstStyle/>
          <a:p>
            <a:pPr algn="ctr" eaLnBrk="0" hangingPunct="0"/>
            <a:r>
              <a:rPr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통합 </a:t>
            </a:r>
            <a:r>
              <a:rPr lang="en-US" altLang="ko-KR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Data Mart</a:t>
            </a:r>
            <a:r>
              <a:rPr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 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145" name="Rectangle 100"/>
          <p:cNvSpPr>
            <a:spLocks noChangeArrowheads="1"/>
          </p:cNvSpPr>
          <p:nvPr/>
        </p:nvSpPr>
        <p:spPr bwMode="auto">
          <a:xfrm>
            <a:off x="7763223" y="2596046"/>
            <a:ext cx="1688499" cy="2207530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72000" tIns="72000" rIns="72000" bIns="72000" anchor="ctr"/>
          <a:lstStyle/>
          <a:p>
            <a:pPr algn="ctr" eaLnBrk="0" hangingPunct="0"/>
            <a:r>
              <a: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자산 통합 </a:t>
            </a:r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원장</a:t>
            </a:r>
          </a:p>
          <a:p>
            <a:pPr algn="ctr" eaLnBrk="0" hangingPunct="0"/>
            <a:endParaRPr kumimoji="1" lang="ko-KR" altLang="en-US" sz="1000" dirty="0" smtClean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en-US" altLang="ko-KR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en-US" altLang="ko-KR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en-US" altLang="ko-KR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en-US" altLang="ko-KR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pic>
        <p:nvPicPr>
          <p:cNvPr id="146" name="Picture 43" descr="A kdb5"/>
          <p:cNvPicPr preferRelativeResize="0">
            <a:picLocks noChangeArrowheads="1"/>
          </p:cNvPicPr>
          <p:nvPr/>
        </p:nvPicPr>
        <p:blipFill>
          <a:blip r:embed="rId4" cstate="print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18" y="2951552"/>
            <a:ext cx="807611" cy="3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Rectangle 56"/>
          <p:cNvSpPr>
            <a:spLocks noChangeArrowheads="1"/>
          </p:cNvSpPr>
          <p:nvPr/>
        </p:nvSpPr>
        <p:spPr bwMode="auto">
          <a:xfrm>
            <a:off x="8057146" y="3016856"/>
            <a:ext cx="50975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39800" eaLnBrk="0" fontAlgn="b" hangingPunct="0"/>
            <a:r>
              <a:rPr lang="ko-KR" altLang="en-US" sz="8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국내외</a:t>
            </a:r>
            <a:r>
              <a:rPr lang="en-US" altLang="ko-KR" sz="8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 </a:t>
            </a:r>
            <a:r>
              <a:rPr lang="ko-KR" altLang="en-US" sz="8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자산</a:t>
            </a:r>
            <a:endParaRPr lang="ko-KR" altLang="en-US" sz="8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pic>
        <p:nvPicPr>
          <p:cNvPr id="148" name="Picture 43" descr="A kdb5"/>
          <p:cNvPicPr preferRelativeResize="0">
            <a:picLocks noChangeArrowheads="1"/>
          </p:cNvPicPr>
          <p:nvPr/>
        </p:nvPicPr>
        <p:blipFill>
          <a:blip r:embed="rId4" cstate="print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18" y="3226538"/>
            <a:ext cx="807611" cy="3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Rectangle 56"/>
          <p:cNvSpPr>
            <a:spLocks noChangeArrowheads="1"/>
          </p:cNvSpPr>
          <p:nvPr/>
        </p:nvSpPr>
        <p:spPr bwMode="auto">
          <a:xfrm>
            <a:off x="8274352" y="3292259"/>
            <a:ext cx="7534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39800" eaLnBrk="0" fontAlgn="b" hangingPunct="0"/>
            <a:r>
              <a:rPr lang="en-US" altLang="ko-KR" sz="8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FI</a:t>
            </a:r>
            <a:endParaRPr lang="ko-KR" altLang="en-US" sz="8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pic>
        <p:nvPicPr>
          <p:cNvPr id="150" name="Picture 43" descr="A kdb5"/>
          <p:cNvPicPr preferRelativeResize="0">
            <a:picLocks noChangeArrowheads="1"/>
          </p:cNvPicPr>
          <p:nvPr/>
        </p:nvPicPr>
        <p:blipFill>
          <a:blip r:embed="rId4" cstate="print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18" y="3503043"/>
            <a:ext cx="807611" cy="3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Rectangle 56"/>
          <p:cNvSpPr>
            <a:spLocks noChangeArrowheads="1"/>
          </p:cNvSpPr>
          <p:nvPr/>
        </p:nvSpPr>
        <p:spPr bwMode="auto">
          <a:xfrm>
            <a:off x="8167752" y="3568764"/>
            <a:ext cx="28854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39800" eaLnBrk="0" fontAlgn="b" hangingPunct="0"/>
            <a:r>
              <a:rPr lang="ko-KR" altLang="en-US" sz="8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편입물</a:t>
            </a:r>
            <a:endParaRPr lang="en-US" altLang="ko-KR" sz="8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pic>
        <p:nvPicPr>
          <p:cNvPr id="152" name="Picture 43" descr="A kdb5"/>
          <p:cNvPicPr preferRelativeResize="0">
            <a:picLocks noChangeArrowheads="1"/>
          </p:cNvPicPr>
          <p:nvPr/>
        </p:nvPicPr>
        <p:blipFill>
          <a:blip r:embed="rId4" cstate="print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18" y="3738527"/>
            <a:ext cx="807611" cy="3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Rectangle 56"/>
          <p:cNvSpPr>
            <a:spLocks noChangeArrowheads="1"/>
          </p:cNvSpPr>
          <p:nvPr/>
        </p:nvSpPr>
        <p:spPr bwMode="auto">
          <a:xfrm>
            <a:off x="8071573" y="3804248"/>
            <a:ext cx="48090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39800" eaLnBrk="0" fontAlgn="b" hangingPunct="0"/>
            <a:r>
              <a:rPr lang="ko-KR" altLang="en-US" sz="8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시장데이터</a:t>
            </a:r>
            <a:endParaRPr lang="en-US" altLang="ko-KR" sz="8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grpSp>
        <p:nvGrpSpPr>
          <p:cNvPr id="154" name="Group 145"/>
          <p:cNvGrpSpPr>
            <a:grpSpLocks/>
          </p:cNvGrpSpPr>
          <p:nvPr/>
        </p:nvGrpSpPr>
        <p:grpSpPr bwMode="auto">
          <a:xfrm>
            <a:off x="7908218" y="4013513"/>
            <a:ext cx="807611" cy="373737"/>
            <a:chOff x="4345" y="1888"/>
            <a:chExt cx="499" cy="246"/>
          </a:xfrm>
        </p:grpSpPr>
        <p:pic>
          <p:nvPicPr>
            <p:cNvPr id="155" name="Picture 43" descr="A kdb5"/>
            <p:cNvPicPr preferRelativeResize="0">
              <a:picLocks noChangeArrowheads="1"/>
            </p:cNvPicPr>
            <p:nvPr/>
          </p:nvPicPr>
          <p:blipFill>
            <a:blip r:embed="rId4" cstate="print">
              <a:lum brigh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" y="1888"/>
              <a:ext cx="49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Rectangle 56"/>
            <p:cNvSpPr>
              <a:spLocks noChangeArrowheads="1"/>
            </p:cNvSpPr>
            <p:nvPr/>
          </p:nvSpPr>
          <p:spPr bwMode="auto">
            <a:xfrm>
              <a:off x="4393" y="1931"/>
              <a:ext cx="43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39800" eaLnBrk="0" fontAlgn="b" hangingPunct="0"/>
              <a:r>
                <a:rPr lang="ko-KR" altLang="en-US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신용공여 데이터</a:t>
              </a:r>
              <a:endParaRPr lang="ko-KR" altLang="en-US" sz="800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</p:grpSp>
      <p:pic>
        <p:nvPicPr>
          <p:cNvPr id="157" name="Picture 43" descr="A kdb5"/>
          <p:cNvPicPr preferRelativeResize="0">
            <a:picLocks noChangeArrowheads="1"/>
          </p:cNvPicPr>
          <p:nvPr/>
        </p:nvPicPr>
        <p:blipFill>
          <a:blip r:embed="rId4" cstate="print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18" y="4290017"/>
            <a:ext cx="807611" cy="3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Rectangle 56"/>
          <p:cNvSpPr>
            <a:spLocks noChangeArrowheads="1"/>
          </p:cNvSpPr>
          <p:nvPr/>
        </p:nvSpPr>
        <p:spPr bwMode="auto">
          <a:xfrm>
            <a:off x="8009057" y="4417293"/>
            <a:ext cx="60593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39800" eaLnBrk="0" fontAlgn="b" hangingPunct="0"/>
            <a:r>
              <a:rPr lang="ko-KR" altLang="en-US" sz="800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리스크 데이터</a:t>
            </a:r>
            <a:endParaRPr lang="ko-KR" altLang="en-US" sz="800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pic>
        <p:nvPicPr>
          <p:cNvPr id="159" name="Picture 75" descr="Unbenannt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939" y="3077651"/>
            <a:ext cx="296228" cy="3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75" descr="Unbenannt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939" y="3490889"/>
            <a:ext cx="296228" cy="3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75" descr="Unbenannt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939" y="3904126"/>
            <a:ext cx="296228" cy="3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75" descr="Unbenannt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939" y="4317364"/>
            <a:ext cx="296228" cy="3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" name="AutoShape 166"/>
          <p:cNvCxnSpPr>
            <a:cxnSpLocks noChangeShapeType="1"/>
            <a:endCxn id="159" idx="1"/>
          </p:cNvCxnSpPr>
          <p:nvPr/>
        </p:nvCxnSpPr>
        <p:spPr bwMode="auto">
          <a:xfrm>
            <a:off x="8715829" y="3138421"/>
            <a:ext cx="293110" cy="129136"/>
          </a:xfrm>
          <a:prstGeom prst="curvedConnector3">
            <a:avLst>
              <a:gd name="adj1" fmla="val 49722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4" name="AutoShape 167"/>
          <p:cNvCxnSpPr>
            <a:cxnSpLocks noChangeShapeType="1"/>
            <a:endCxn id="159" idx="1"/>
          </p:cNvCxnSpPr>
          <p:nvPr/>
        </p:nvCxnSpPr>
        <p:spPr bwMode="auto">
          <a:xfrm flipV="1">
            <a:off x="8715829" y="3267558"/>
            <a:ext cx="293110" cy="145849"/>
          </a:xfrm>
          <a:prstGeom prst="curvedConnector3">
            <a:avLst>
              <a:gd name="adj1" fmla="val 49722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5" name="AutoShape 168"/>
          <p:cNvCxnSpPr>
            <a:cxnSpLocks noChangeShapeType="1"/>
            <a:endCxn id="159" idx="1"/>
          </p:cNvCxnSpPr>
          <p:nvPr/>
        </p:nvCxnSpPr>
        <p:spPr bwMode="auto">
          <a:xfrm flipV="1">
            <a:off x="8715829" y="3267558"/>
            <a:ext cx="293110" cy="422353"/>
          </a:xfrm>
          <a:prstGeom prst="curvedConnector3">
            <a:avLst>
              <a:gd name="adj1" fmla="val 49722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6" name="AutoShape 169"/>
          <p:cNvCxnSpPr>
            <a:cxnSpLocks noChangeShapeType="1"/>
            <a:endCxn id="162" idx="1"/>
          </p:cNvCxnSpPr>
          <p:nvPr/>
        </p:nvCxnSpPr>
        <p:spPr bwMode="auto">
          <a:xfrm>
            <a:off x="8715829" y="4476886"/>
            <a:ext cx="293110" cy="29626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7" name="AutoShape 170"/>
          <p:cNvCxnSpPr>
            <a:cxnSpLocks noChangeShapeType="1"/>
            <a:endCxn id="160" idx="1"/>
          </p:cNvCxnSpPr>
          <p:nvPr/>
        </p:nvCxnSpPr>
        <p:spPr bwMode="auto">
          <a:xfrm flipV="1">
            <a:off x="8715829" y="3680036"/>
            <a:ext cx="293110" cy="245360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8" name="AutoShape 171"/>
          <p:cNvCxnSpPr>
            <a:cxnSpLocks noChangeShapeType="1"/>
            <a:endCxn id="161" idx="1"/>
          </p:cNvCxnSpPr>
          <p:nvPr/>
        </p:nvCxnSpPr>
        <p:spPr bwMode="auto">
          <a:xfrm flipV="1">
            <a:off x="8715829" y="4093274"/>
            <a:ext cx="293110" cy="107108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1" name="AutoShape 43"/>
          <p:cNvCxnSpPr>
            <a:cxnSpLocks noChangeShapeType="1"/>
            <a:stCxn id="144" idx="1"/>
            <a:endCxn id="215" idx="3"/>
          </p:cNvCxnSpPr>
          <p:nvPr/>
        </p:nvCxnSpPr>
        <p:spPr bwMode="auto">
          <a:xfrm rot="10800000">
            <a:off x="7343776" y="3345330"/>
            <a:ext cx="344610" cy="230572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72" name="AutoShape 43"/>
          <p:cNvCxnSpPr>
            <a:cxnSpLocks noChangeShapeType="1"/>
            <a:stCxn id="142" idx="3"/>
            <a:endCxn id="215" idx="1"/>
          </p:cNvCxnSpPr>
          <p:nvPr/>
        </p:nvCxnSpPr>
        <p:spPr bwMode="auto">
          <a:xfrm flipV="1">
            <a:off x="5621712" y="3345330"/>
            <a:ext cx="511616" cy="236070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173" name="Text Box 92"/>
          <p:cNvSpPr txBox="1">
            <a:spLocks noChangeArrowheads="1"/>
          </p:cNvSpPr>
          <p:nvPr/>
        </p:nvSpPr>
        <p:spPr bwMode="gray">
          <a:xfrm>
            <a:off x="4953000" y="4114800"/>
            <a:ext cx="2362200" cy="400110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자산현황</a:t>
            </a:r>
            <a:r>
              <a:rPr kumimoji="1" lang="en-US" altLang="ko-KR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, </a:t>
            </a:r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수익률</a:t>
            </a:r>
            <a:r>
              <a:rPr kumimoji="1" lang="en-US" altLang="ko-KR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, </a:t>
            </a:r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시장 데이터 등 임원이 직접 조회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75" name="Text Box 92"/>
          <p:cNvSpPr txBox="1">
            <a:spLocks noChangeArrowheads="1"/>
          </p:cNvSpPr>
          <p:nvPr/>
        </p:nvSpPr>
        <p:spPr bwMode="gray">
          <a:xfrm>
            <a:off x="1905000" y="3581399"/>
            <a:ext cx="7327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보고자</a:t>
            </a:r>
            <a:r>
              <a:rPr kumimoji="1" lang="en-US" altLang="ko-KR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2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76" name="Rectangle 100"/>
          <p:cNvSpPr>
            <a:spLocks noChangeArrowheads="1"/>
          </p:cNvSpPr>
          <p:nvPr/>
        </p:nvSpPr>
        <p:spPr bwMode="auto">
          <a:xfrm>
            <a:off x="1981200" y="4191000"/>
            <a:ext cx="533400" cy="381000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72000" tIns="72000" rIns="72000" bIns="72000" anchor="ctr"/>
          <a:lstStyle/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보고서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작성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pic>
        <p:nvPicPr>
          <p:cNvPr id="177" name="Picture 1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46128"/>
            <a:ext cx="375741" cy="34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78" name="AutoShape 43"/>
          <p:cNvCxnSpPr>
            <a:cxnSpLocks noChangeShapeType="1"/>
            <a:stCxn id="191" idx="1"/>
            <a:endCxn id="176" idx="3"/>
          </p:cNvCxnSpPr>
          <p:nvPr/>
        </p:nvCxnSpPr>
        <p:spPr bwMode="auto">
          <a:xfrm rot="10800000">
            <a:off x="2514600" y="4381500"/>
            <a:ext cx="785866" cy="297606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81" name="AutoShape 43"/>
          <p:cNvCxnSpPr>
            <a:cxnSpLocks noChangeShapeType="1"/>
            <a:stCxn id="192" idx="1"/>
            <a:endCxn id="176" idx="3"/>
          </p:cNvCxnSpPr>
          <p:nvPr/>
        </p:nvCxnSpPr>
        <p:spPr bwMode="auto">
          <a:xfrm rot="10800000" flipV="1">
            <a:off x="2514601" y="3729870"/>
            <a:ext cx="891559" cy="651629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pic>
        <p:nvPicPr>
          <p:cNvPr id="188" name="Picture 1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14" y="2486376"/>
            <a:ext cx="510019" cy="6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" name="Text Box 92"/>
          <p:cNvSpPr txBox="1">
            <a:spLocks noChangeArrowheads="1"/>
          </p:cNvSpPr>
          <p:nvPr/>
        </p:nvSpPr>
        <p:spPr bwMode="gray">
          <a:xfrm>
            <a:off x="3200400" y="3245063"/>
            <a:ext cx="96106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대출 시스템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90" name="Text Box 92"/>
          <p:cNvSpPr txBox="1">
            <a:spLocks noChangeArrowheads="1"/>
          </p:cNvSpPr>
          <p:nvPr/>
        </p:nvSpPr>
        <p:spPr bwMode="gray">
          <a:xfrm>
            <a:off x="3255267" y="4267200"/>
            <a:ext cx="108919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l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담당자 엑셀 관리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91" name="모서리가 둥근 직사각형 3"/>
          <p:cNvSpPr>
            <a:spLocks noChangeArrowheads="1"/>
          </p:cNvSpPr>
          <p:nvPr/>
        </p:nvSpPr>
        <p:spPr bwMode="auto">
          <a:xfrm>
            <a:off x="3300466" y="4492615"/>
            <a:ext cx="791625" cy="372981"/>
          </a:xfrm>
          <a:prstGeom prst="flowChartMultidocument">
            <a:avLst/>
          </a:prstGeom>
          <a:solidFill>
            <a:schemeClr val="bg1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0" tIns="18000" rIns="0" anchor="ctr"/>
          <a:lstStyle/>
          <a:p>
            <a:pPr algn="ctr">
              <a:buFont typeface="Wingdings" pitchFamily="2" charset="2"/>
              <a:buNone/>
            </a:pPr>
            <a:r>
              <a:rPr lang="ko-KR" altLang="en-US" sz="800" b="1" i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기 제출 보고서</a:t>
            </a:r>
            <a:endParaRPr lang="ko-KR" altLang="en-US" sz="800" b="1" i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pic>
        <p:nvPicPr>
          <p:cNvPr id="192" name="Picture 1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59" y="3429000"/>
            <a:ext cx="510019" cy="6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" name="Text Box 92"/>
          <p:cNvSpPr txBox="1">
            <a:spLocks noChangeArrowheads="1"/>
          </p:cNvSpPr>
          <p:nvPr/>
        </p:nvSpPr>
        <p:spPr bwMode="gray">
          <a:xfrm>
            <a:off x="3094664" y="2265979"/>
            <a:ext cx="117253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자산운용 시스템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cxnSp>
        <p:nvCxnSpPr>
          <p:cNvPr id="206" name="AutoShape 43"/>
          <p:cNvCxnSpPr>
            <a:cxnSpLocks noChangeShapeType="1"/>
            <a:stCxn id="176" idx="1"/>
            <a:endCxn id="138" idx="3"/>
          </p:cNvCxnSpPr>
          <p:nvPr/>
        </p:nvCxnSpPr>
        <p:spPr bwMode="auto">
          <a:xfrm rot="10800000">
            <a:off x="1288776" y="3533282"/>
            <a:ext cx="692425" cy="848218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213" name="Question Sign Icon"/>
          <p:cNvSpPr>
            <a:spLocks noChangeAspect="1" noEditPoints="1"/>
          </p:cNvSpPr>
          <p:nvPr/>
        </p:nvSpPr>
        <p:spPr bwMode="auto">
          <a:xfrm>
            <a:off x="1190625" y="3133725"/>
            <a:ext cx="268288" cy="268288"/>
          </a:xfrm>
          <a:custGeom>
            <a:avLst/>
            <a:gdLst>
              <a:gd name="T0" fmla="*/ 722 w 1237"/>
              <a:gd name="T1" fmla="*/ 851 h 1237"/>
              <a:gd name="T2" fmla="*/ 696 w 1237"/>
              <a:gd name="T3" fmla="*/ 825 h 1237"/>
              <a:gd name="T4" fmla="*/ 523 w 1237"/>
              <a:gd name="T5" fmla="*/ 832 h 1237"/>
              <a:gd name="T6" fmla="*/ 516 w 1237"/>
              <a:gd name="T7" fmla="*/ 1005 h 1237"/>
              <a:gd name="T8" fmla="*/ 541 w 1237"/>
              <a:gd name="T9" fmla="*/ 1031 h 1237"/>
              <a:gd name="T10" fmla="*/ 714 w 1237"/>
              <a:gd name="T11" fmla="*/ 1023 h 1237"/>
              <a:gd name="T12" fmla="*/ 928 w 1237"/>
              <a:gd name="T13" fmla="*/ 464 h 1237"/>
              <a:gd name="T14" fmla="*/ 764 w 1237"/>
              <a:gd name="T15" fmla="*/ 236 h 1237"/>
              <a:gd name="T16" fmla="*/ 473 w 1237"/>
              <a:gd name="T17" fmla="*/ 236 h 1237"/>
              <a:gd name="T18" fmla="*/ 309 w 1237"/>
              <a:gd name="T19" fmla="*/ 464 h 1237"/>
              <a:gd name="T20" fmla="*/ 309 w 1237"/>
              <a:gd name="T21" fmla="*/ 483 h 1237"/>
              <a:gd name="T22" fmla="*/ 313 w 1237"/>
              <a:gd name="T23" fmla="*/ 502 h 1237"/>
              <a:gd name="T24" fmla="*/ 324 w 1237"/>
              <a:gd name="T25" fmla="*/ 514 h 1237"/>
              <a:gd name="T26" fmla="*/ 490 w 1237"/>
              <a:gd name="T27" fmla="*/ 516 h 1237"/>
              <a:gd name="T28" fmla="*/ 515 w 1237"/>
              <a:gd name="T29" fmla="*/ 490 h 1237"/>
              <a:gd name="T30" fmla="*/ 565 w 1237"/>
              <a:gd name="T31" fmla="*/ 428 h 1237"/>
              <a:gd name="T32" fmla="*/ 685 w 1237"/>
              <a:gd name="T33" fmla="*/ 430 h 1237"/>
              <a:gd name="T34" fmla="*/ 699 w 1237"/>
              <a:gd name="T35" fmla="*/ 523 h 1237"/>
              <a:gd name="T36" fmla="*/ 588 w 1237"/>
              <a:gd name="T37" fmla="*/ 592 h 1237"/>
              <a:gd name="T38" fmla="*/ 515 w 1237"/>
              <a:gd name="T39" fmla="*/ 722 h 1237"/>
              <a:gd name="T40" fmla="*/ 515 w 1237"/>
              <a:gd name="T41" fmla="*/ 741 h 1237"/>
              <a:gd name="T42" fmla="*/ 519 w 1237"/>
              <a:gd name="T43" fmla="*/ 760 h 1237"/>
              <a:gd name="T44" fmla="*/ 531 w 1237"/>
              <a:gd name="T45" fmla="*/ 772 h 1237"/>
              <a:gd name="T46" fmla="*/ 696 w 1237"/>
              <a:gd name="T47" fmla="*/ 774 h 1237"/>
              <a:gd name="T48" fmla="*/ 722 w 1237"/>
              <a:gd name="T49" fmla="*/ 745 h 1237"/>
              <a:gd name="T50" fmla="*/ 763 w 1237"/>
              <a:gd name="T51" fmla="*/ 693 h 1237"/>
              <a:gd name="T52" fmla="*/ 898 w 1237"/>
              <a:gd name="T53" fmla="*/ 575 h 1237"/>
              <a:gd name="T54" fmla="*/ 1237 w 1237"/>
              <a:gd name="T55" fmla="*/ 619 h 1237"/>
              <a:gd name="T56" fmla="*/ 929 w 1237"/>
              <a:gd name="T57" fmla="*/ 1154 h 1237"/>
              <a:gd name="T58" fmla="*/ 308 w 1237"/>
              <a:gd name="T59" fmla="*/ 1154 h 1237"/>
              <a:gd name="T60" fmla="*/ 0 w 1237"/>
              <a:gd name="T61" fmla="*/ 619 h 1237"/>
              <a:gd name="T62" fmla="*/ 308 w 1237"/>
              <a:gd name="T63" fmla="*/ 83 h 1237"/>
              <a:gd name="T64" fmla="*/ 929 w 1237"/>
              <a:gd name="T65" fmla="*/ 83 h 1237"/>
              <a:gd name="T66" fmla="*/ 1237 w 1237"/>
              <a:gd name="T67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37" h="1237">
                <a:moveTo>
                  <a:pt x="722" y="1005"/>
                </a:moveTo>
                <a:lnTo>
                  <a:pt x="722" y="851"/>
                </a:lnTo>
                <a:cubicBezTo>
                  <a:pt x="722" y="844"/>
                  <a:pt x="719" y="838"/>
                  <a:pt x="714" y="832"/>
                </a:cubicBezTo>
                <a:cubicBezTo>
                  <a:pt x="709" y="827"/>
                  <a:pt x="703" y="825"/>
                  <a:pt x="696" y="825"/>
                </a:cubicBezTo>
                <a:lnTo>
                  <a:pt x="541" y="825"/>
                </a:lnTo>
                <a:cubicBezTo>
                  <a:pt x="534" y="825"/>
                  <a:pt x="528" y="827"/>
                  <a:pt x="523" y="832"/>
                </a:cubicBezTo>
                <a:cubicBezTo>
                  <a:pt x="518" y="838"/>
                  <a:pt x="516" y="844"/>
                  <a:pt x="516" y="851"/>
                </a:cubicBezTo>
                <a:lnTo>
                  <a:pt x="516" y="1005"/>
                </a:lnTo>
                <a:cubicBezTo>
                  <a:pt x="516" y="1012"/>
                  <a:pt x="518" y="1018"/>
                  <a:pt x="523" y="1023"/>
                </a:cubicBezTo>
                <a:cubicBezTo>
                  <a:pt x="528" y="1028"/>
                  <a:pt x="534" y="1031"/>
                  <a:pt x="541" y="1031"/>
                </a:cubicBezTo>
                <a:lnTo>
                  <a:pt x="696" y="1031"/>
                </a:lnTo>
                <a:cubicBezTo>
                  <a:pt x="703" y="1031"/>
                  <a:pt x="709" y="1028"/>
                  <a:pt x="714" y="1023"/>
                </a:cubicBezTo>
                <a:cubicBezTo>
                  <a:pt x="719" y="1018"/>
                  <a:pt x="722" y="1012"/>
                  <a:pt x="722" y="1005"/>
                </a:cubicBezTo>
                <a:close/>
                <a:moveTo>
                  <a:pt x="928" y="464"/>
                </a:moveTo>
                <a:cubicBezTo>
                  <a:pt x="928" y="412"/>
                  <a:pt x="912" y="366"/>
                  <a:pt x="881" y="326"/>
                </a:cubicBezTo>
                <a:cubicBezTo>
                  <a:pt x="849" y="285"/>
                  <a:pt x="810" y="256"/>
                  <a:pt x="764" y="236"/>
                </a:cubicBezTo>
                <a:cubicBezTo>
                  <a:pt x="718" y="216"/>
                  <a:pt x="670" y="207"/>
                  <a:pt x="619" y="207"/>
                </a:cubicBezTo>
                <a:cubicBezTo>
                  <a:pt x="568" y="207"/>
                  <a:pt x="519" y="216"/>
                  <a:pt x="473" y="236"/>
                </a:cubicBezTo>
                <a:cubicBezTo>
                  <a:pt x="427" y="256"/>
                  <a:pt x="388" y="285"/>
                  <a:pt x="357" y="326"/>
                </a:cubicBezTo>
                <a:cubicBezTo>
                  <a:pt x="325" y="366"/>
                  <a:pt x="309" y="412"/>
                  <a:pt x="309" y="464"/>
                </a:cubicBezTo>
                <a:lnTo>
                  <a:pt x="309" y="473"/>
                </a:lnTo>
                <a:lnTo>
                  <a:pt x="309" y="483"/>
                </a:lnTo>
                <a:lnTo>
                  <a:pt x="310" y="493"/>
                </a:lnTo>
                <a:cubicBezTo>
                  <a:pt x="311" y="499"/>
                  <a:pt x="312" y="502"/>
                  <a:pt x="313" y="502"/>
                </a:cubicBezTo>
                <a:cubicBezTo>
                  <a:pt x="314" y="502"/>
                  <a:pt x="315" y="504"/>
                  <a:pt x="317" y="508"/>
                </a:cubicBezTo>
                <a:cubicBezTo>
                  <a:pt x="319" y="513"/>
                  <a:pt x="321" y="515"/>
                  <a:pt x="324" y="514"/>
                </a:cubicBezTo>
                <a:cubicBezTo>
                  <a:pt x="327" y="514"/>
                  <a:pt x="331" y="514"/>
                  <a:pt x="335" y="516"/>
                </a:cubicBezTo>
                <a:lnTo>
                  <a:pt x="490" y="516"/>
                </a:lnTo>
                <a:cubicBezTo>
                  <a:pt x="497" y="516"/>
                  <a:pt x="503" y="513"/>
                  <a:pt x="508" y="509"/>
                </a:cubicBezTo>
                <a:cubicBezTo>
                  <a:pt x="513" y="504"/>
                  <a:pt x="515" y="498"/>
                  <a:pt x="515" y="490"/>
                </a:cubicBezTo>
                <a:cubicBezTo>
                  <a:pt x="515" y="484"/>
                  <a:pt x="518" y="476"/>
                  <a:pt x="524" y="468"/>
                </a:cubicBezTo>
                <a:cubicBezTo>
                  <a:pt x="535" y="452"/>
                  <a:pt x="548" y="438"/>
                  <a:pt x="565" y="428"/>
                </a:cubicBezTo>
                <a:cubicBezTo>
                  <a:pt x="582" y="418"/>
                  <a:pt x="600" y="413"/>
                  <a:pt x="618" y="413"/>
                </a:cubicBezTo>
                <a:cubicBezTo>
                  <a:pt x="639" y="413"/>
                  <a:pt x="662" y="419"/>
                  <a:pt x="685" y="430"/>
                </a:cubicBezTo>
                <a:cubicBezTo>
                  <a:pt x="709" y="442"/>
                  <a:pt x="721" y="457"/>
                  <a:pt x="721" y="476"/>
                </a:cubicBezTo>
                <a:cubicBezTo>
                  <a:pt x="721" y="494"/>
                  <a:pt x="714" y="510"/>
                  <a:pt x="699" y="523"/>
                </a:cubicBezTo>
                <a:cubicBezTo>
                  <a:pt x="685" y="536"/>
                  <a:pt x="668" y="548"/>
                  <a:pt x="648" y="558"/>
                </a:cubicBezTo>
                <a:cubicBezTo>
                  <a:pt x="628" y="569"/>
                  <a:pt x="608" y="580"/>
                  <a:pt x="588" y="592"/>
                </a:cubicBezTo>
                <a:cubicBezTo>
                  <a:pt x="568" y="604"/>
                  <a:pt x="551" y="621"/>
                  <a:pt x="537" y="643"/>
                </a:cubicBezTo>
                <a:cubicBezTo>
                  <a:pt x="523" y="665"/>
                  <a:pt x="515" y="691"/>
                  <a:pt x="515" y="722"/>
                </a:cubicBezTo>
                <a:lnTo>
                  <a:pt x="515" y="731"/>
                </a:lnTo>
                <a:lnTo>
                  <a:pt x="515" y="741"/>
                </a:lnTo>
                <a:lnTo>
                  <a:pt x="516" y="750"/>
                </a:lnTo>
                <a:cubicBezTo>
                  <a:pt x="517" y="757"/>
                  <a:pt x="518" y="760"/>
                  <a:pt x="519" y="760"/>
                </a:cubicBezTo>
                <a:cubicBezTo>
                  <a:pt x="520" y="760"/>
                  <a:pt x="521" y="762"/>
                  <a:pt x="523" y="766"/>
                </a:cubicBezTo>
                <a:cubicBezTo>
                  <a:pt x="525" y="770"/>
                  <a:pt x="528" y="772"/>
                  <a:pt x="531" y="772"/>
                </a:cubicBezTo>
                <a:cubicBezTo>
                  <a:pt x="533" y="771"/>
                  <a:pt x="537" y="772"/>
                  <a:pt x="541" y="774"/>
                </a:cubicBezTo>
                <a:lnTo>
                  <a:pt x="696" y="774"/>
                </a:lnTo>
                <a:cubicBezTo>
                  <a:pt x="705" y="774"/>
                  <a:pt x="712" y="771"/>
                  <a:pt x="715" y="765"/>
                </a:cubicBezTo>
                <a:cubicBezTo>
                  <a:pt x="719" y="759"/>
                  <a:pt x="721" y="753"/>
                  <a:pt x="722" y="745"/>
                </a:cubicBezTo>
                <a:cubicBezTo>
                  <a:pt x="722" y="738"/>
                  <a:pt x="726" y="729"/>
                  <a:pt x="733" y="719"/>
                </a:cubicBezTo>
                <a:cubicBezTo>
                  <a:pt x="739" y="709"/>
                  <a:pt x="749" y="700"/>
                  <a:pt x="763" y="693"/>
                </a:cubicBezTo>
                <a:cubicBezTo>
                  <a:pt x="795" y="675"/>
                  <a:pt x="814" y="665"/>
                  <a:pt x="819" y="662"/>
                </a:cubicBezTo>
                <a:cubicBezTo>
                  <a:pt x="852" y="638"/>
                  <a:pt x="879" y="609"/>
                  <a:pt x="898" y="575"/>
                </a:cubicBezTo>
                <a:cubicBezTo>
                  <a:pt x="918" y="540"/>
                  <a:pt x="928" y="504"/>
                  <a:pt x="928" y="464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9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4" y="1099"/>
                  <a:pt x="139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9" y="214"/>
                  <a:pt x="214" y="139"/>
                  <a:pt x="308" y="83"/>
                </a:cubicBezTo>
                <a:cubicBezTo>
                  <a:pt x="403" y="28"/>
                  <a:pt x="506" y="0"/>
                  <a:pt x="619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Exclamation Sign Icon"/>
          <p:cNvSpPr>
            <a:spLocks noChangeAspect="1" noEditPoints="1"/>
          </p:cNvSpPr>
          <p:nvPr/>
        </p:nvSpPr>
        <p:spPr bwMode="auto">
          <a:xfrm>
            <a:off x="5522912" y="3162300"/>
            <a:ext cx="268288" cy="266700"/>
          </a:xfrm>
          <a:custGeom>
            <a:avLst/>
            <a:gdLst>
              <a:gd name="T0" fmla="*/ 619 w 1237"/>
              <a:gd name="T1" fmla="*/ 0 h 1237"/>
              <a:gd name="T2" fmla="*/ 929 w 1237"/>
              <a:gd name="T3" fmla="*/ 83 h 1237"/>
              <a:gd name="T4" fmla="*/ 1154 w 1237"/>
              <a:gd name="T5" fmla="*/ 308 h 1237"/>
              <a:gd name="T6" fmla="*/ 1237 w 1237"/>
              <a:gd name="T7" fmla="*/ 619 h 1237"/>
              <a:gd name="T8" fmla="*/ 1154 w 1237"/>
              <a:gd name="T9" fmla="*/ 929 h 1237"/>
              <a:gd name="T10" fmla="*/ 929 w 1237"/>
              <a:gd name="T11" fmla="*/ 1154 h 1237"/>
              <a:gd name="T12" fmla="*/ 619 w 1237"/>
              <a:gd name="T13" fmla="*/ 1237 h 1237"/>
              <a:gd name="T14" fmla="*/ 308 w 1237"/>
              <a:gd name="T15" fmla="*/ 1154 h 1237"/>
              <a:gd name="T16" fmla="*/ 83 w 1237"/>
              <a:gd name="T17" fmla="*/ 929 h 1237"/>
              <a:gd name="T18" fmla="*/ 0 w 1237"/>
              <a:gd name="T19" fmla="*/ 619 h 1237"/>
              <a:gd name="T20" fmla="*/ 83 w 1237"/>
              <a:gd name="T21" fmla="*/ 308 h 1237"/>
              <a:gd name="T22" fmla="*/ 308 w 1237"/>
              <a:gd name="T23" fmla="*/ 83 h 1237"/>
              <a:gd name="T24" fmla="*/ 619 w 1237"/>
              <a:gd name="T25" fmla="*/ 0 h 1237"/>
              <a:gd name="T26" fmla="*/ 722 w 1237"/>
              <a:gd name="T27" fmla="*/ 1004 h 1237"/>
              <a:gd name="T28" fmla="*/ 722 w 1237"/>
              <a:gd name="T29" fmla="*/ 851 h 1237"/>
              <a:gd name="T30" fmla="*/ 714 w 1237"/>
              <a:gd name="T31" fmla="*/ 833 h 1237"/>
              <a:gd name="T32" fmla="*/ 697 w 1237"/>
              <a:gd name="T33" fmla="*/ 825 h 1237"/>
              <a:gd name="T34" fmla="*/ 542 w 1237"/>
              <a:gd name="T35" fmla="*/ 825 h 1237"/>
              <a:gd name="T36" fmla="*/ 524 w 1237"/>
              <a:gd name="T37" fmla="*/ 833 h 1237"/>
              <a:gd name="T38" fmla="*/ 516 w 1237"/>
              <a:gd name="T39" fmla="*/ 851 h 1237"/>
              <a:gd name="T40" fmla="*/ 516 w 1237"/>
              <a:gd name="T41" fmla="*/ 1004 h 1237"/>
              <a:gd name="T42" fmla="*/ 524 w 1237"/>
              <a:gd name="T43" fmla="*/ 1023 h 1237"/>
              <a:gd name="T44" fmla="*/ 542 w 1237"/>
              <a:gd name="T45" fmla="*/ 1031 h 1237"/>
              <a:gd name="T46" fmla="*/ 697 w 1237"/>
              <a:gd name="T47" fmla="*/ 1031 h 1237"/>
              <a:gd name="T48" fmla="*/ 714 w 1237"/>
              <a:gd name="T49" fmla="*/ 1023 h 1237"/>
              <a:gd name="T50" fmla="*/ 722 w 1237"/>
              <a:gd name="T51" fmla="*/ 1004 h 1237"/>
              <a:gd name="T52" fmla="*/ 720 w 1237"/>
              <a:gd name="T53" fmla="*/ 727 h 1237"/>
              <a:gd name="T54" fmla="*/ 734 w 1237"/>
              <a:gd name="T55" fmla="*/ 228 h 1237"/>
              <a:gd name="T56" fmla="*/ 726 w 1237"/>
              <a:gd name="T57" fmla="*/ 213 h 1237"/>
              <a:gd name="T58" fmla="*/ 707 w 1237"/>
              <a:gd name="T59" fmla="*/ 207 h 1237"/>
              <a:gd name="T60" fmla="*/ 530 w 1237"/>
              <a:gd name="T61" fmla="*/ 207 h 1237"/>
              <a:gd name="T62" fmla="*/ 511 w 1237"/>
              <a:gd name="T63" fmla="*/ 213 h 1237"/>
              <a:gd name="T64" fmla="*/ 503 w 1237"/>
              <a:gd name="T65" fmla="*/ 228 h 1237"/>
              <a:gd name="T66" fmla="*/ 516 w 1237"/>
              <a:gd name="T67" fmla="*/ 727 h 1237"/>
              <a:gd name="T68" fmla="*/ 524 w 1237"/>
              <a:gd name="T69" fmla="*/ 742 h 1237"/>
              <a:gd name="T70" fmla="*/ 544 w 1237"/>
              <a:gd name="T71" fmla="*/ 748 h 1237"/>
              <a:gd name="T72" fmla="*/ 693 w 1237"/>
              <a:gd name="T73" fmla="*/ 748 h 1237"/>
              <a:gd name="T74" fmla="*/ 712 w 1237"/>
              <a:gd name="T75" fmla="*/ 742 h 1237"/>
              <a:gd name="T76" fmla="*/ 720 w 1237"/>
              <a:gd name="T77" fmla="*/ 72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7" h="1237">
                <a:moveTo>
                  <a:pt x="619" y="0"/>
                </a:move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9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4" y="1099"/>
                  <a:pt x="139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9" y="214"/>
                  <a:pt x="214" y="139"/>
                  <a:pt x="308" y="83"/>
                </a:cubicBezTo>
                <a:cubicBezTo>
                  <a:pt x="403" y="28"/>
                  <a:pt x="506" y="0"/>
                  <a:pt x="619" y="0"/>
                </a:cubicBezTo>
                <a:close/>
                <a:moveTo>
                  <a:pt x="722" y="1004"/>
                </a:moveTo>
                <a:lnTo>
                  <a:pt x="722" y="851"/>
                </a:lnTo>
                <a:cubicBezTo>
                  <a:pt x="722" y="844"/>
                  <a:pt x="719" y="838"/>
                  <a:pt x="714" y="833"/>
                </a:cubicBezTo>
                <a:cubicBezTo>
                  <a:pt x="710" y="827"/>
                  <a:pt x="704" y="825"/>
                  <a:pt x="697" y="825"/>
                </a:cubicBezTo>
                <a:lnTo>
                  <a:pt x="542" y="825"/>
                </a:lnTo>
                <a:cubicBezTo>
                  <a:pt x="535" y="825"/>
                  <a:pt x="529" y="828"/>
                  <a:pt x="524" y="833"/>
                </a:cubicBezTo>
                <a:cubicBezTo>
                  <a:pt x="518" y="838"/>
                  <a:pt x="516" y="844"/>
                  <a:pt x="516" y="851"/>
                </a:cubicBezTo>
                <a:lnTo>
                  <a:pt x="516" y="1004"/>
                </a:lnTo>
                <a:cubicBezTo>
                  <a:pt x="516" y="1011"/>
                  <a:pt x="518" y="1018"/>
                  <a:pt x="524" y="1023"/>
                </a:cubicBezTo>
                <a:cubicBezTo>
                  <a:pt x="529" y="1028"/>
                  <a:pt x="535" y="1031"/>
                  <a:pt x="542" y="1031"/>
                </a:cubicBezTo>
                <a:lnTo>
                  <a:pt x="697" y="1031"/>
                </a:lnTo>
                <a:cubicBezTo>
                  <a:pt x="704" y="1031"/>
                  <a:pt x="710" y="1028"/>
                  <a:pt x="714" y="1023"/>
                </a:cubicBezTo>
                <a:cubicBezTo>
                  <a:pt x="719" y="1018"/>
                  <a:pt x="722" y="1012"/>
                  <a:pt x="722" y="1004"/>
                </a:cubicBezTo>
                <a:close/>
                <a:moveTo>
                  <a:pt x="720" y="727"/>
                </a:moveTo>
                <a:lnTo>
                  <a:pt x="734" y="228"/>
                </a:lnTo>
                <a:cubicBezTo>
                  <a:pt x="734" y="221"/>
                  <a:pt x="732" y="216"/>
                  <a:pt x="726" y="213"/>
                </a:cubicBezTo>
                <a:cubicBezTo>
                  <a:pt x="721" y="209"/>
                  <a:pt x="715" y="207"/>
                  <a:pt x="707" y="207"/>
                </a:cubicBezTo>
                <a:lnTo>
                  <a:pt x="530" y="207"/>
                </a:lnTo>
                <a:cubicBezTo>
                  <a:pt x="522" y="207"/>
                  <a:pt x="516" y="209"/>
                  <a:pt x="511" y="213"/>
                </a:cubicBezTo>
                <a:cubicBezTo>
                  <a:pt x="505" y="216"/>
                  <a:pt x="503" y="221"/>
                  <a:pt x="503" y="228"/>
                </a:cubicBezTo>
                <a:lnTo>
                  <a:pt x="516" y="727"/>
                </a:lnTo>
                <a:cubicBezTo>
                  <a:pt x="516" y="733"/>
                  <a:pt x="519" y="738"/>
                  <a:pt x="524" y="742"/>
                </a:cubicBezTo>
                <a:cubicBezTo>
                  <a:pt x="530" y="746"/>
                  <a:pt x="536" y="748"/>
                  <a:pt x="544" y="748"/>
                </a:cubicBezTo>
                <a:lnTo>
                  <a:pt x="693" y="748"/>
                </a:lnTo>
                <a:cubicBezTo>
                  <a:pt x="700" y="748"/>
                  <a:pt x="706" y="746"/>
                  <a:pt x="712" y="742"/>
                </a:cubicBezTo>
                <a:cubicBezTo>
                  <a:pt x="717" y="738"/>
                  <a:pt x="719" y="733"/>
                  <a:pt x="720" y="72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직사각형 214"/>
          <p:cNvSpPr/>
          <p:nvPr/>
        </p:nvSpPr>
        <p:spPr>
          <a:xfrm>
            <a:off x="6133328" y="2667000"/>
            <a:ext cx="1210448" cy="1356659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 smtClean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16" name="Text Box 92"/>
          <p:cNvSpPr txBox="1">
            <a:spLocks noChangeArrowheads="1"/>
          </p:cNvSpPr>
          <p:nvPr/>
        </p:nvSpPr>
        <p:spPr bwMode="gray">
          <a:xfrm>
            <a:off x="6172200" y="2667000"/>
            <a:ext cx="1143000" cy="2539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en-US" altLang="ko-KR" sz="1000" b="1" dirty="0" smtClean="0">
                <a:latin typeface="나눔고딕" pitchFamily="50" charset="-127"/>
                <a:ea typeface="나눔고딕"/>
                <a:cs typeface="Arial" pitchFamily="34" charset="0"/>
              </a:rPr>
              <a:t>Dashboard</a:t>
            </a:r>
            <a:endParaRPr kumimoji="1" lang="ko-KR" altLang="en-US" sz="1000" b="1" dirty="0"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grpSp>
        <p:nvGrpSpPr>
          <p:cNvPr id="233" name="그룹 232"/>
          <p:cNvGrpSpPr/>
          <p:nvPr/>
        </p:nvGrpSpPr>
        <p:grpSpPr>
          <a:xfrm>
            <a:off x="6553200" y="3429000"/>
            <a:ext cx="657224" cy="423998"/>
            <a:chOff x="-2895600" y="2362200"/>
            <a:chExt cx="6033601" cy="3892479"/>
          </a:xfrm>
        </p:grpSpPr>
        <p:grpSp>
          <p:nvGrpSpPr>
            <p:cNvPr id="219" name="그룹 218"/>
            <p:cNvGrpSpPr/>
            <p:nvPr/>
          </p:nvGrpSpPr>
          <p:grpSpPr>
            <a:xfrm>
              <a:off x="-2895600" y="2362200"/>
              <a:ext cx="6033600" cy="266700"/>
              <a:chOff x="129317" y="418312"/>
              <a:chExt cx="6033600" cy="266700"/>
            </a:xfrm>
          </p:grpSpPr>
          <p:sp>
            <p:nvSpPr>
              <p:cNvPr id="220" name="직사각형 219"/>
              <p:cNvSpPr/>
              <p:nvPr/>
            </p:nvSpPr>
            <p:spPr>
              <a:xfrm>
                <a:off x="129317" y="418312"/>
                <a:ext cx="6033600" cy="2667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0000"/>
                  </a:lnSpc>
                </a:pPr>
                <a:endParaRPr lang="ko-KR" altLang="en-US" sz="1000" b="1" dirty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  <p:grpSp>
            <p:nvGrpSpPr>
              <p:cNvPr id="221" name="그룹 38"/>
              <p:cNvGrpSpPr/>
              <p:nvPr/>
            </p:nvGrpSpPr>
            <p:grpSpPr>
              <a:xfrm>
                <a:off x="5779402" y="499283"/>
                <a:ext cx="316598" cy="104757"/>
                <a:chOff x="5013325" y="3071813"/>
                <a:chExt cx="2159000" cy="71437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22" name="Freeform 34"/>
                <p:cNvSpPr>
                  <a:spLocks/>
                </p:cNvSpPr>
                <p:nvPr/>
              </p:nvSpPr>
              <p:spPr bwMode="auto">
                <a:xfrm>
                  <a:off x="5013325" y="3270251"/>
                  <a:ext cx="485775" cy="515938"/>
                </a:xfrm>
                <a:custGeom>
                  <a:avLst/>
                  <a:gdLst>
                    <a:gd name="T0" fmla="*/ 129 w 129"/>
                    <a:gd name="T1" fmla="*/ 135 h 135"/>
                    <a:gd name="T2" fmla="*/ 87 w 129"/>
                    <a:gd name="T3" fmla="*/ 135 h 135"/>
                    <a:gd name="T4" fmla="*/ 87 w 129"/>
                    <a:gd name="T5" fmla="*/ 68 h 135"/>
                    <a:gd name="T6" fmla="*/ 86 w 129"/>
                    <a:gd name="T7" fmla="*/ 52 h 135"/>
                    <a:gd name="T8" fmla="*/ 84 w 129"/>
                    <a:gd name="T9" fmla="*/ 41 h 135"/>
                    <a:gd name="T10" fmla="*/ 77 w 129"/>
                    <a:gd name="T11" fmla="*/ 35 h 135"/>
                    <a:gd name="T12" fmla="*/ 65 w 129"/>
                    <a:gd name="T13" fmla="*/ 33 h 135"/>
                    <a:gd name="T14" fmla="*/ 53 w 129"/>
                    <a:gd name="T15" fmla="*/ 35 h 135"/>
                    <a:gd name="T16" fmla="*/ 41 w 129"/>
                    <a:gd name="T17" fmla="*/ 41 h 135"/>
                    <a:gd name="T18" fmla="*/ 41 w 129"/>
                    <a:gd name="T19" fmla="*/ 135 h 135"/>
                    <a:gd name="T20" fmla="*/ 0 w 129"/>
                    <a:gd name="T21" fmla="*/ 135 h 135"/>
                    <a:gd name="T22" fmla="*/ 0 w 129"/>
                    <a:gd name="T23" fmla="*/ 0 h 135"/>
                    <a:gd name="T24" fmla="*/ 41 w 129"/>
                    <a:gd name="T25" fmla="*/ 0 h 135"/>
                    <a:gd name="T26" fmla="*/ 41 w 129"/>
                    <a:gd name="T27" fmla="*/ 17 h 135"/>
                    <a:gd name="T28" fmla="*/ 62 w 129"/>
                    <a:gd name="T29" fmla="*/ 4 h 135"/>
                    <a:gd name="T30" fmla="*/ 84 w 129"/>
                    <a:gd name="T31" fmla="*/ 0 h 135"/>
                    <a:gd name="T32" fmla="*/ 117 w 129"/>
                    <a:gd name="T33" fmla="*/ 12 h 135"/>
                    <a:gd name="T34" fmla="*/ 129 w 129"/>
                    <a:gd name="T35" fmla="*/ 48 h 135"/>
                    <a:gd name="T36" fmla="*/ 129 w 129"/>
                    <a:gd name="T37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" h="135">
                      <a:moveTo>
                        <a:pt x="129" y="135"/>
                      </a:moveTo>
                      <a:cubicBezTo>
                        <a:pt x="87" y="135"/>
                        <a:pt x="87" y="135"/>
                        <a:pt x="87" y="135"/>
                      </a:cubicBezTo>
                      <a:cubicBezTo>
                        <a:pt x="87" y="68"/>
                        <a:pt x="87" y="68"/>
                        <a:pt x="87" y="68"/>
                      </a:cubicBezTo>
                      <a:cubicBezTo>
                        <a:pt x="87" y="63"/>
                        <a:pt x="87" y="58"/>
                        <a:pt x="86" y="52"/>
                      </a:cubicBezTo>
                      <a:cubicBezTo>
                        <a:pt x="86" y="47"/>
                        <a:pt x="85" y="44"/>
                        <a:pt x="84" y="41"/>
                      </a:cubicBezTo>
                      <a:cubicBezTo>
                        <a:pt x="82" y="38"/>
                        <a:pt x="80" y="36"/>
                        <a:pt x="77" y="35"/>
                      </a:cubicBezTo>
                      <a:cubicBezTo>
                        <a:pt x="74" y="34"/>
                        <a:pt x="70" y="33"/>
                        <a:pt x="65" y="33"/>
                      </a:cubicBezTo>
                      <a:cubicBezTo>
                        <a:pt x="61" y="33"/>
                        <a:pt x="57" y="34"/>
                        <a:pt x="53" y="35"/>
                      </a:cubicBezTo>
                      <a:cubicBezTo>
                        <a:pt x="49" y="36"/>
                        <a:pt x="45" y="38"/>
                        <a:pt x="41" y="41"/>
                      </a:cubicBezTo>
                      <a:cubicBezTo>
                        <a:pt x="41" y="135"/>
                        <a:pt x="41" y="135"/>
                        <a:pt x="41" y="135"/>
                      </a:cubicBezTo>
                      <a:cubicBezTo>
                        <a:pt x="0" y="135"/>
                        <a:pt x="0" y="135"/>
                        <a:pt x="0" y="13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8" y="12"/>
                        <a:pt x="55" y="7"/>
                        <a:pt x="62" y="4"/>
                      </a:cubicBezTo>
                      <a:cubicBezTo>
                        <a:pt x="69" y="1"/>
                        <a:pt x="76" y="0"/>
                        <a:pt x="84" y="0"/>
                      </a:cubicBezTo>
                      <a:cubicBezTo>
                        <a:pt x="98" y="0"/>
                        <a:pt x="109" y="4"/>
                        <a:pt x="117" y="12"/>
                      </a:cubicBezTo>
                      <a:cubicBezTo>
                        <a:pt x="125" y="20"/>
                        <a:pt x="129" y="32"/>
                        <a:pt x="129" y="48"/>
                      </a:cubicBezTo>
                      <a:lnTo>
                        <a:pt x="129" y="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223" name="Freeform 35"/>
                <p:cNvSpPr>
                  <a:spLocks noEditPoints="1"/>
                </p:cNvSpPr>
                <p:nvPr/>
              </p:nvSpPr>
              <p:spPr bwMode="auto">
                <a:xfrm>
                  <a:off x="5438775" y="3270251"/>
                  <a:ext cx="508000" cy="515938"/>
                </a:xfrm>
                <a:custGeom>
                  <a:avLst/>
                  <a:gdLst>
                    <a:gd name="T0" fmla="*/ 114 w 135"/>
                    <a:gd name="T1" fmla="*/ 21 h 135"/>
                    <a:gd name="T2" fmla="*/ 135 w 135"/>
                    <a:gd name="T3" fmla="*/ 66 h 135"/>
                    <a:gd name="T4" fmla="*/ 112 w 135"/>
                    <a:gd name="T5" fmla="*/ 113 h 135"/>
                    <a:gd name="T6" fmla="*/ 66 w 135"/>
                    <a:gd name="T7" fmla="*/ 135 h 135"/>
                    <a:gd name="T8" fmla="*/ 21 w 135"/>
                    <a:gd name="T9" fmla="*/ 114 h 135"/>
                    <a:gd name="T10" fmla="*/ 0 w 135"/>
                    <a:gd name="T11" fmla="*/ 69 h 135"/>
                    <a:gd name="T12" fmla="*/ 22 w 135"/>
                    <a:gd name="T13" fmla="*/ 23 h 135"/>
                    <a:gd name="T14" fmla="*/ 69 w 135"/>
                    <a:gd name="T15" fmla="*/ 0 h 135"/>
                    <a:gd name="T16" fmla="*/ 114 w 135"/>
                    <a:gd name="T17" fmla="*/ 21 h 135"/>
                    <a:gd name="T18" fmla="*/ 101 w 135"/>
                    <a:gd name="T19" fmla="*/ 75 h 135"/>
                    <a:gd name="T20" fmla="*/ 97 w 135"/>
                    <a:gd name="T21" fmla="*/ 64 h 135"/>
                    <a:gd name="T22" fmla="*/ 86 w 135"/>
                    <a:gd name="T23" fmla="*/ 50 h 135"/>
                    <a:gd name="T24" fmla="*/ 72 w 135"/>
                    <a:gd name="T25" fmla="*/ 38 h 135"/>
                    <a:gd name="T26" fmla="*/ 60 w 135"/>
                    <a:gd name="T27" fmla="*/ 34 h 135"/>
                    <a:gd name="T28" fmla="*/ 50 w 135"/>
                    <a:gd name="T29" fmla="*/ 36 h 135"/>
                    <a:gd name="T30" fmla="*/ 41 w 135"/>
                    <a:gd name="T31" fmla="*/ 42 h 135"/>
                    <a:gd name="T32" fmla="*/ 35 w 135"/>
                    <a:gd name="T33" fmla="*/ 50 h 135"/>
                    <a:gd name="T34" fmla="*/ 34 w 135"/>
                    <a:gd name="T35" fmla="*/ 60 h 135"/>
                    <a:gd name="T36" fmla="*/ 38 w 135"/>
                    <a:gd name="T37" fmla="*/ 72 h 135"/>
                    <a:gd name="T38" fmla="*/ 49 w 135"/>
                    <a:gd name="T39" fmla="*/ 86 h 135"/>
                    <a:gd name="T40" fmla="*/ 62 w 135"/>
                    <a:gd name="T41" fmla="*/ 97 h 135"/>
                    <a:gd name="T42" fmla="*/ 74 w 135"/>
                    <a:gd name="T43" fmla="*/ 101 h 135"/>
                    <a:gd name="T44" fmla="*/ 85 w 135"/>
                    <a:gd name="T45" fmla="*/ 100 h 135"/>
                    <a:gd name="T46" fmla="*/ 94 w 135"/>
                    <a:gd name="T47" fmla="*/ 94 h 135"/>
                    <a:gd name="T48" fmla="*/ 99 w 135"/>
                    <a:gd name="T49" fmla="*/ 85 h 135"/>
                    <a:gd name="T50" fmla="*/ 101 w 135"/>
                    <a:gd name="T51" fmla="*/ 7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5" h="135">
                      <a:moveTo>
                        <a:pt x="114" y="21"/>
                      </a:moveTo>
                      <a:cubicBezTo>
                        <a:pt x="128" y="35"/>
                        <a:pt x="135" y="50"/>
                        <a:pt x="135" y="66"/>
                      </a:cubicBezTo>
                      <a:cubicBezTo>
                        <a:pt x="135" y="83"/>
                        <a:pt x="127" y="98"/>
                        <a:pt x="112" y="113"/>
                      </a:cubicBezTo>
                      <a:cubicBezTo>
                        <a:pt x="98" y="128"/>
                        <a:pt x="82" y="135"/>
                        <a:pt x="66" y="135"/>
                      </a:cubicBezTo>
                      <a:cubicBezTo>
                        <a:pt x="50" y="135"/>
                        <a:pt x="35" y="128"/>
                        <a:pt x="21" y="114"/>
                      </a:cubicBezTo>
                      <a:cubicBezTo>
                        <a:pt x="7" y="100"/>
                        <a:pt x="0" y="85"/>
                        <a:pt x="0" y="69"/>
                      </a:cubicBezTo>
                      <a:cubicBezTo>
                        <a:pt x="0" y="53"/>
                        <a:pt x="7" y="37"/>
                        <a:pt x="22" y="23"/>
                      </a:cubicBezTo>
                      <a:cubicBezTo>
                        <a:pt x="37" y="8"/>
                        <a:pt x="52" y="0"/>
                        <a:pt x="69" y="0"/>
                      </a:cubicBezTo>
                      <a:cubicBezTo>
                        <a:pt x="85" y="0"/>
                        <a:pt x="100" y="7"/>
                        <a:pt x="114" y="21"/>
                      </a:cubicBezTo>
                      <a:close/>
                      <a:moveTo>
                        <a:pt x="101" y="75"/>
                      </a:moveTo>
                      <a:cubicBezTo>
                        <a:pt x="101" y="72"/>
                        <a:pt x="99" y="68"/>
                        <a:pt x="97" y="64"/>
                      </a:cubicBezTo>
                      <a:cubicBezTo>
                        <a:pt x="95" y="60"/>
                        <a:pt x="91" y="55"/>
                        <a:pt x="86" y="50"/>
                      </a:cubicBezTo>
                      <a:cubicBezTo>
                        <a:pt x="81" y="45"/>
                        <a:pt x="76" y="41"/>
                        <a:pt x="72" y="38"/>
                      </a:cubicBezTo>
                      <a:cubicBezTo>
                        <a:pt x="68" y="36"/>
                        <a:pt x="64" y="35"/>
                        <a:pt x="60" y="34"/>
                      </a:cubicBezTo>
                      <a:cubicBezTo>
                        <a:pt x="56" y="34"/>
                        <a:pt x="53" y="34"/>
                        <a:pt x="50" y="36"/>
                      </a:cubicBezTo>
                      <a:cubicBezTo>
                        <a:pt x="47" y="37"/>
                        <a:pt x="44" y="39"/>
                        <a:pt x="41" y="42"/>
                      </a:cubicBezTo>
                      <a:cubicBezTo>
                        <a:pt x="38" y="44"/>
                        <a:pt x="36" y="47"/>
                        <a:pt x="35" y="50"/>
                      </a:cubicBezTo>
                      <a:cubicBezTo>
                        <a:pt x="34" y="52"/>
                        <a:pt x="33" y="56"/>
                        <a:pt x="34" y="60"/>
                      </a:cubicBezTo>
                      <a:cubicBezTo>
                        <a:pt x="34" y="63"/>
                        <a:pt x="35" y="67"/>
                        <a:pt x="38" y="72"/>
                      </a:cubicBezTo>
                      <a:cubicBezTo>
                        <a:pt x="40" y="76"/>
                        <a:pt x="44" y="81"/>
                        <a:pt x="49" y="86"/>
                      </a:cubicBezTo>
                      <a:cubicBezTo>
                        <a:pt x="54" y="91"/>
                        <a:pt x="58" y="95"/>
                        <a:pt x="62" y="97"/>
                      </a:cubicBezTo>
                      <a:cubicBezTo>
                        <a:pt x="67" y="100"/>
                        <a:pt x="71" y="101"/>
                        <a:pt x="74" y="101"/>
                      </a:cubicBezTo>
                      <a:cubicBezTo>
                        <a:pt x="78" y="102"/>
                        <a:pt x="81" y="101"/>
                        <a:pt x="85" y="100"/>
                      </a:cubicBezTo>
                      <a:cubicBezTo>
                        <a:pt x="88" y="99"/>
                        <a:pt x="91" y="97"/>
                        <a:pt x="94" y="94"/>
                      </a:cubicBezTo>
                      <a:cubicBezTo>
                        <a:pt x="96" y="91"/>
                        <a:pt x="98" y="88"/>
                        <a:pt x="99" y="85"/>
                      </a:cubicBezTo>
                      <a:cubicBezTo>
                        <a:pt x="101" y="82"/>
                        <a:pt x="101" y="79"/>
                        <a:pt x="101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224" name="Freeform 36"/>
                <p:cNvSpPr>
                  <a:spLocks noEditPoints="1"/>
                </p:cNvSpPr>
                <p:nvPr/>
              </p:nvSpPr>
              <p:spPr bwMode="auto">
                <a:xfrm>
                  <a:off x="5864225" y="3270251"/>
                  <a:ext cx="482600" cy="515938"/>
                </a:xfrm>
                <a:custGeom>
                  <a:avLst/>
                  <a:gdLst>
                    <a:gd name="T0" fmla="*/ 88 w 128"/>
                    <a:gd name="T1" fmla="*/ 118 h 135"/>
                    <a:gd name="T2" fmla="*/ 79 w 128"/>
                    <a:gd name="T3" fmla="*/ 124 h 135"/>
                    <a:gd name="T4" fmla="*/ 70 w 128"/>
                    <a:gd name="T5" fmla="*/ 130 h 135"/>
                    <a:gd name="T6" fmla="*/ 57 w 128"/>
                    <a:gd name="T7" fmla="*/ 134 h 135"/>
                    <a:gd name="T8" fmla="*/ 43 w 128"/>
                    <a:gd name="T9" fmla="*/ 135 h 135"/>
                    <a:gd name="T10" fmla="*/ 13 w 128"/>
                    <a:gd name="T11" fmla="*/ 124 h 135"/>
                    <a:gd name="T12" fmla="*/ 0 w 128"/>
                    <a:gd name="T13" fmla="*/ 95 h 135"/>
                    <a:gd name="T14" fmla="*/ 6 w 128"/>
                    <a:gd name="T15" fmla="*/ 72 h 135"/>
                    <a:gd name="T16" fmla="*/ 24 w 128"/>
                    <a:gd name="T17" fmla="*/ 58 h 135"/>
                    <a:gd name="T18" fmla="*/ 53 w 128"/>
                    <a:gd name="T19" fmla="*/ 51 h 135"/>
                    <a:gd name="T20" fmla="*/ 88 w 128"/>
                    <a:gd name="T21" fmla="*/ 47 h 135"/>
                    <a:gd name="T22" fmla="*/ 88 w 128"/>
                    <a:gd name="T23" fmla="*/ 47 h 135"/>
                    <a:gd name="T24" fmla="*/ 79 w 128"/>
                    <a:gd name="T25" fmla="*/ 32 h 135"/>
                    <a:gd name="T26" fmla="*/ 53 w 128"/>
                    <a:gd name="T27" fmla="*/ 28 h 135"/>
                    <a:gd name="T28" fmla="*/ 32 w 128"/>
                    <a:gd name="T29" fmla="*/ 32 h 135"/>
                    <a:gd name="T30" fmla="*/ 15 w 128"/>
                    <a:gd name="T31" fmla="*/ 37 h 135"/>
                    <a:gd name="T32" fmla="*/ 11 w 128"/>
                    <a:gd name="T33" fmla="*/ 37 h 135"/>
                    <a:gd name="T34" fmla="*/ 11 w 128"/>
                    <a:gd name="T35" fmla="*/ 6 h 135"/>
                    <a:gd name="T36" fmla="*/ 33 w 128"/>
                    <a:gd name="T37" fmla="*/ 2 h 135"/>
                    <a:gd name="T38" fmla="*/ 62 w 128"/>
                    <a:gd name="T39" fmla="*/ 0 h 135"/>
                    <a:gd name="T40" fmla="*/ 113 w 128"/>
                    <a:gd name="T41" fmla="*/ 11 h 135"/>
                    <a:gd name="T42" fmla="*/ 128 w 128"/>
                    <a:gd name="T43" fmla="*/ 44 h 135"/>
                    <a:gd name="T44" fmla="*/ 128 w 128"/>
                    <a:gd name="T45" fmla="*/ 135 h 135"/>
                    <a:gd name="T46" fmla="*/ 88 w 128"/>
                    <a:gd name="T47" fmla="*/ 135 h 135"/>
                    <a:gd name="T48" fmla="*/ 88 w 128"/>
                    <a:gd name="T49" fmla="*/ 118 h 135"/>
                    <a:gd name="T50" fmla="*/ 88 w 128"/>
                    <a:gd name="T51" fmla="*/ 98 h 135"/>
                    <a:gd name="T52" fmla="*/ 88 w 128"/>
                    <a:gd name="T53" fmla="*/ 71 h 135"/>
                    <a:gd name="T54" fmla="*/ 69 w 128"/>
                    <a:gd name="T55" fmla="*/ 73 h 135"/>
                    <a:gd name="T56" fmla="*/ 55 w 128"/>
                    <a:gd name="T57" fmla="*/ 76 h 135"/>
                    <a:gd name="T58" fmla="*/ 45 w 128"/>
                    <a:gd name="T59" fmla="*/ 82 h 135"/>
                    <a:gd name="T60" fmla="*/ 42 w 128"/>
                    <a:gd name="T61" fmla="*/ 92 h 135"/>
                    <a:gd name="T62" fmla="*/ 43 w 128"/>
                    <a:gd name="T63" fmla="*/ 98 h 135"/>
                    <a:gd name="T64" fmla="*/ 46 w 128"/>
                    <a:gd name="T65" fmla="*/ 103 h 135"/>
                    <a:gd name="T66" fmla="*/ 52 w 128"/>
                    <a:gd name="T67" fmla="*/ 106 h 135"/>
                    <a:gd name="T68" fmla="*/ 64 w 128"/>
                    <a:gd name="T69" fmla="*/ 107 h 135"/>
                    <a:gd name="T70" fmla="*/ 76 w 128"/>
                    <a:gd name="T71" fmla="*/ 105 h 135"/>
                    <a:gd name="T72" fmla="*/ 88 w 128"/>
                    <a:gd name="T73" fmla="*/ 9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28" h="135">
                      <a:moveTo>
                        <a:pt x="88" y="118"/>
                      </a:moveTo>
                      <a:cubicBezTo>
                        <a:pt x="85" y="120"/>
                        <a:pt x="83" y="122"/>
                        <a:pt x="79" y="124"/>
                      </a:cubicBezTo>
                      <a:cubicBezTo>
                        <a:pt x="76" y="127"/>
                        <a:pt x="73" y="128"/>
                        <a:pt x="70" y="130"/>
                      </a:cubicBezTo>
                      <a:cubicBezTo>
                        <a:pt x="66" y="132"/>
                        <a:pt x="62" y="133"/>
                        <a:pt x="57" y="134"/>
                      </a:cubicBezTo>
                      <a:cubicBezTo>
                        <a:pt x="53" y="135"/>
                        <a:pt x="48" y="135"/>
                        <a:pt x="43" y="135"/>
                      </a:cubicBezTo>
                      <a:cubicBezTo>
                        <a:pt x="31" y="135"/>
                        <a:pt x="21" y="131"/>
                        <a:pt x="13" y="124"/>
                      </a:cubicBezTo>
                      <a:cubicBezTo>
                        <a:pt x="4" y="116"/>
                        <a:pt x="0" y="107"/>
                        <a:pt x="0" y="95"/>
                      </a:cubicBezTo>
                      <a:cubicBezTo>
                        <a:pt x="0" y="86"/>
                        <a:pt x="2" y="78"/>
                        <a:pt x="6" y="72"/>
                      </a:cubicBezTo>
                      <a:cubicBezTo>
                        <a:pt x="11" y="66"/>
                        <a:pt x="17" y="61"/>
                        <a:pt x="24" y="58"/>
                      </a:cubicBezTo>
                      <a:cubicBezTo>
                        <a:pt x="32" y="54"/>
                        <a:pt x="41" y="52"/>
                        <a:pt x="53" y="51"/>
                      </a:cubicBezTo>
                      <a:cubicBezTo>
                        <a:pt x="64" y="49"/>
                        <a:pt x="76" y="48"/>
                        <a:pt x="88" y="47"/>
                      </a:cubicBezTo>
                      <a:cubicBezTo>
                        <a:pt x="88" y="47"/>
                        <a:pt x="88" y="47"/>
                        <a:pt x="88" y="47"/>
                      </a:cubicBezTo>
                      <a:cubicBezTo>
                        <a:pt x="88" y="40"/>
                        <a:pt x="85" y="35"/>
                        <a:pt x="79" y="32"/>
                      </a:cubicBezTo>
                      <a:cubicBezTo>
                        <a:pt x="73" y="29"/>
                        <a:pt x="65" y="28"/>
                        <a:pt x="53" y="28"/>
                      </a:cubicBezTo>
                      <a:cubicBezTo>
                        <a:pt x="47" y="28"/>
                        <a:pt x="39" y="29"/>
                        <a:pt x="32" y="32"/>
                      </a:cubicBezTo>
                      <a:cubicBezTo>
                        <a:pt x="24" y="34"/>
                        <a:pt x="19" y="36"/>
                        <a:pt x="15" y="37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6" y="5"/>
                        <a:pt x="23" y="4"/>
                        <a:pt x="33" y="2"/>
                      </a:cubicBezTo>
                      <a:cubicBezTo>
                        <a:pt x="42" y="0"/>
                        <a:pt x="52" y="0"/>
                        <a:pt x="62" y="0"/>
                      </a:cubicBezTo>
                      <a:cubicBezTo>
                        <a:pt x="85" y="0"/>
                        <a:pt x="102" y="3"/>
                        <a:pt x="113" y="11"/>
                      </a:cubicBezTo>
                      <a:cubicBezTo>
                        <a:pt x="123" y="18"/>
                        <a:pt x="128" y="29"/>
                        <a:pt x="128" y="44"/>
                      </a:cubicBezTo>
                      <a:cubicBezTo>
                        <a:pt x="128" y="135"/>
                        <a:pt x="128" y="135"/>
                        <a:pt x="128" y="135"/>
                      </a:cubicBezTo>
                      <a:cubicBezTo>
                        <a:pt x="88" y="135"/>
                        <a:pt x="88" y="135"/>
                        <a:pt x="88" y="135"/>
                      </a:cubicBezTo>
                      <a:lnTo>
                        <a:pt x="88" y="118"/>
                      </a:lnTo>
                      <a:close/>
                      <a:moveTo>
                        <a:pt x="88" y="98"/>
                      </a:moveTo>
                      <a:cubicBezTo>
                        <a:pt x="88" y="71"/>
                        <a:pt x="88" y="71"/>
                        <a:pt x="88" y="71"/>
                      </a:cubicBezTo>
                      <a:cubicBezTo>
                        <a:pt x="82" y="72"/>
                        <a:pt x="76" y="73"/>
                        <a:pt x="69" y="73"/>
                      </a:cubicBezTo>
                      <a:cubicBezTo>
                        <a:pt x="63" y="74"/>
                        <a:pt x="58" y="75"/>
                        <a:pt x="55" y="76"/>
                      </a:cubicBezTo>
                      <a:cubicBezTo>
                        <a:pt x="51" y="77"/>
                        <a:pt x="47" y="79"/>
                        <a:pt x="45" y="82"/>
                      </a:cubicBezTo>
                      <a:cubicBezTo>
                        <a:pt x="43" y="84"/>
                        <a:pt x="42" y="88"/>
                        <a:pt x="42" y="92"/>
                      </a:cubicBezTo>
                      <a:cubicBezTo>
                        <a:pt x="42" y="94"/>
                        <a:pt x="42" y="96"/>
                        <a:pt x="43" y="98"/>
                      </a:cubicBezTo>
                      <a:cubicBezTo>
                        <a:pt x="43" y="100"/>
                        <a:pt x="44" y="101"/>
                        <a:pt x="46" y="103"/>
                      </a:cubicBezTo>
                      <a:cubicBezTo>
                        <a:pt x="48" y="104"/>
                        <a:pt x="50" y="105"/>
                        <a:pt x="52" y="106"/>
                      </a:cubicBezTo>
                      <a:cubicBezTo>
                        <a:pt x="55" y="107"/>
                        <a:pt x="59" y="107"/>
                        <a:pt x="64" y="107"/>
                      </a:cubicBezTo>
                      <a:cubicBezTo>
                        <a:pt x="68" y="107"/>
                        <a:pt x="72" y="106"/>
                        <a:pt x="76" y="105"/>
                      </a:cubicBezTo>
                      <a:cubicBezTo>
                        <a:pt x="81" y="103"/>
                        <a:pt x="84" y="101"/>
                        <a:pt x="8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225" name="Freeform 37"/>
                <p:cNvSpPr>
                  <a:spLocks noEditPoints="1"/>
                </p:cNvSpPr>
                <p:nvPr/>
              </p:nvSpPr>
              <p:spPr bwMode="auto">
                <a:xfrm>
                  <a:off x="6346825" y="3109913"/>
                  <a:ext cx="282575" cy="279400"/>
                </a:xfrm>
                <a:custGeom>
                  <a:avLst/>
                  <a:gdLst>
                    <a:gd name="T0" fmla="*/ 51 w 75"/>
                    <a:gd name="T1" fmla="*/ 64 h 73"/>
                    <a:gd name="T2" fmla="*/ 46 w 75"/>
                    <a:gd name="T3" fmla="*/ 67 h 73"/>
                    <a:gd name="T4" fmla="*/ 41 w 75"/>
                    <a:gd name="T5" fmla="*/ 71 h 73"/>
                    <a:gd name="T6" fmla="*/ 34 w 75"/>
                    <a:gd name="T7" fmla="*/ 73 h 73"/>
                    <a:gd name="T8" fmla="*/ 25 w 75"/>
                    <a:gd name="T9" fmla="*/ 73 h 73"/>
                    <a:gd name="T10" fmla="*/ 7 w 75"/>
                    <a:gd name="T11" fmla="*/ 67 h 73"/>
                    <a:gd name="T12" fmla="*/ 0 w 75"/>
                    <a:gd name="T13" fmla="*/ 52 h 73"/>
                    <a:gd name="T14" fmla="*/ 4 w 75"/>
                    <a:gd name="T15" fmla="*/ 39 h 73"/>
                    <a:gd name="T16" fmla="*/ 14 w 75"/>
                    <a:gd name="T17" fmla="*/ 31 h 73"/>
                    <a:gd name="T18" fmla="*/ 31 w 75"/>
                    <a:gd name="T19" fmla="*/ 27 h 73"/>
                    <a:gd name="T20" fmla="*/ 51 w 75"/>
                    <a:gd name="T21" fmla="*/ 26 h 73"/>
                    <a:gd name="T22" fmla="*/ 51 w 75"/>
                    <a:gd name="T23" fmla="*/ 25 h 73"/>
                    <a:gd name="T24" fmla="*/ 46 w 75"/>
                    <a:gd name="T25" fmla="*/ 17 h 73"/>
                    <a:gd name="T26" fmla="*/ 31 w 75"/>
                    <a:gd name="T27" fmla="*/ 15 h 73"/>
                    <a:gd name="T28" fmla="*/ 19 w 75"/>
                    <a:gd name="T29" fmla="*/ 17 h 73"/>
                    <a:gd name="T30" fmla="*/ 9 w 75"/>
                    <a:gd name="T31" fmla="*/ 20 h 73"/>
                    <a:gd name="T32" fmla="*/ 7 w 75"/>
                    <a:gd name="T33" fmla="*/ 20 h 73"/>
                    <a:gd name="T34" fmla="*/ 7 w 75"/>
                    <a:gd name="T35" fmla="*/ 3 h 73"/>
                    <a:gd name="T36" fmla="*/ 19 w 75"/>
                    <a:gd name="T37" fmla="*/ 1 h 73"/>
                    <a:gd name="T38" fmla="*/ 36 w 75"/>
                    <a:gd name="T39" fmla="*/ 0 h 73"/>
                    <a:gd name="T40" fmla="*/ 66 w 75"/>
                    <a:gd name="T41" fmla="*/ 6 h 73"/>
                    <a:gd name="T42" fmla="*/ 75 w 75"/>
                    <a:gd name="T43" fmla="*/ 24 h 73"/>
                    <a:gd name="T44" fmla="*/ 75 w 75"/>
                    <a:gd name="T45" fmla="*/ 73 h 73"/>
                    <a:gd name="T46" fmla="*/ 51 w 75"/>
                    <a:gd name="T47" fmla="*/ 73 h 73"/>
                    <a:gd name="T48" fmla="*/ 51 w 75"/>
                    <a:gd name="T49" fmla="*/ 64 h 73"/>
                    <a:gd name="T50" fmla="*/ 51 w 75"/>
                    <a:gd name="T51" fmla="*/ 53 h 73"/>
                    <a:gd name="T52" fmla="*/ 51 w 75"/>
                    <a:gd name="T53" fmla="*/ 39 h 73"/>
                    <a:gd name="T54" fmla="*/ 41 w 75"/>
                    <a:gd name="T55" fmla="*/ 40 h 73"/>
                    <a:gd name="T56" fmla="*/ 32 w 75"/>
                    <a:gd name="T57" fmla="*/ 41 h 73"/>
                    <a:gd name="T58" fmla="*/ 27 w 75"/>
                    <a:gd name="T59" fmla="*/ 44 h 73"/>
                    <a:gd name="T60" fmla="*/ 25 w 75"/>
                    <a:gd name="T61" fmla="*/ 50 h 73"/>
                    <a:gd name="T62" fmla="*/ 25 w 75"/>
                    <a:gd name="T63" fmla="*/ 53 h 73"/>
                    <a:gd name="T64" fmla="*/ 27 w 75"/>
                    <a:gd name="T65" fmla="*/ 56 h 73"/>
                    <a:gd name="T66" fmla="*/ 31 w 75"/>
                    <a:gd name="T67" fmla="*/ 58 h 73"/>
                    <a:gd name="T68" fmla="*/ 37 w 75"/>
                    <a:gd name="T69" fmla="*/ 58 h 73"/>
                    <a:gd name="T70" fmla="*/ 45 w 75"/>
                    <a:gd name="T71" fmla="*/ 57 h 73"/>
                    <a:gd name="T72" fmla="*/ 51 w 75"/>
                    <a:gd name="T73" fmla="*/ 5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5" h="73">
                      <a:moveTo>
                        <a:pt x="51" y="64"/>
                      </a:moveTo>
                      <a:cubicBezTo>
                        <a:pt x="50" y="65"/>
                        <a:pt x="48" y="66"/>
                        <a:pt x="46" y="67"/>
                      </a:cubicBezTo>
                      <a:cubicBezTo>
                        <a:pt x="44" y="69"/>
                        <a:pt x="43" y="70"/>
                        <a:pt x="41" y="71"/>
                      </a:cubicBezTo>
                      <a:cubicBezTo>
                        <a:pt x="39" y="72"/>
                        <a:pt x="36" y="72"/>
                        <a:pt x="34" y="73"/>
                      </a:cubicBezTo>
                      <a:cubicBezTo>
                        <a:pt x="31" y="73"/>
                        <a:pt x="28" y="73"/>
                        <a:pt x="25" y="73"/>
                      </a:cubicBezTo>
                      <a:cubicBezTo>
                        <a:pt x="18" y="73"/>
                        <a:pt x="12" y="71"/>
                        <a:pt x="7" y="67"/>
                      </a:cubicBezTo>
                      <a:cubicBezTo>
                        <a:pt x="3" y="63"/>
                        <a:pt x="0" y="58"/>
                        <a:pt x="0" y="52"/>
                      </a:cubicBezTo>
                      <a:cubicBezTo>
                        <a:pt x="0" y="46"/>
                        <a:pt x="1" y="42"/>
                        <a:pt x="4" y="39"/>
                      </a:cubicBezTo>
                      <a:cubicBezTo>
                        <a:pt x="6" y="36"/>
                        <a:pt x="10" y="33"/>
                        <a:pt x="14" y="31"/>
                      </a:cubicBezTo>
                      <a:cubicBezTo>
                        <a:pt x="19" y="30"/>
                        <a:pt x="24" y="28"/>
                        <a:pt x="31" y="27"/>
                      </a:cubicBezTo>
                      <a:cubicBezTo>
                        <a:pt x="37" y="27"/>
                        <a:pt x="44" y="26"/>
                        <a:pt x="51" y="26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1" y="21"/>
                        <a:pt x="50" y="19"/>
                        <a:pt x="46" y="17"/>
                      </a:cubicBezTo>
                      <a:cubicBezTo>
                        <a:pt x="43" y="16"/>
                        <a:pt x="38" y="15"/>
                        <a:pt x="31" y="15"/>
                      </a:cubicBezTo>
                      <a:cubicBezTo>
                        <a:pt x="27" y="15"/>
                        <a:pt x="23" y="16"/>
                        <a:pt x="19" y="17"/>
                      </a:cubicBezTo>
                      <a:cubicBezTo>
                        <a:pt x="14" y="18"/>
                        <a:pt x="11" y="19"/>
                        <a:pt x="9" y="20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9" y="3"/>
                        <a:pt x="13" y="2"/>
                        <a:pt x="19" y="1"/>
                      </a:cubicBezTo>
                      <a:cubicBezTo>
                        <a:pt x="25" y="0"/>
                        <a:pt x="31" y="0"/>
                        <a:pt x="36" y="0"/>
                      </a:cubicBezTo>
                      <a:cubicBezTo>
                        <a:pt x="50" y="0"/>
                        <a:pt x="60" y="2"/>
                        <a:pt x="66" y="6"/>
                      </a:cubicBezTo>
                      <a:cubicBezTo>
                        <a:pt x="72" y="10"/>
                        <a:pt x="75" y="16"/>
                        <a:pt x="75" y="24"/>
                      </a:cubicBezTo>
                      <a:cubicBezTo>
                        <a:pt x="75" y="73"/>
                        <a:pt x="75" y="73"/>
                        <a:pt x="7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lnTo>
                        <a:pt x="51" y="64"/>
                      </a:lnTo>
                      <a:close/>
                      <a:moveTo>
                        <a:pt x="51" y="53"/>
                      </a:moveTo>
                      <a:cubicBezTo>
                        <a:pt x="51" y="39"/>
                        <a:pt x="51" y="39"/>
                        <a:pt x="51" y="39"/>
                      </a:cubicBezTo>
                      <a:cubicBezTo>
                        <a:pt x="48" y="39"/>
                        <a:pt x="44" y="39"/>
                        <a:pt x="41" y="40"/>
                      </a:cubicBezTo>
                      <a:cubicBezTo>
                        <a:pt x="37" y="40"/>
                        <a:pt x="34" y="41"/>
                        <a:pt x="32" y="41"/>
                      </a:cubicBezTo>
                      <a:cubicBezTo>
                        <a:pt x="30" y="42"/>
                        <a:pt x="28" y="43"/>
                        <a:pt x="27" y="44"/>
                      </a:cubicBezTo>
                      <a:cubicBezTo>
                        <a:pt x="25" y="46"/>
                        <a:pt x="25" y="48"/>
                        <a:pt x="25" y="50"/>
                      </a:cubicBezTo>
                      <a:cubicBezTo>
                        <a:pt x="25" y="51"/>
                        <a:pt x="25" y="52"/>
                        <a:pt x="25" y="53"/>
                      </a:cubicBezTo>
                      <a:cubicBezTo>
                        <a:pt x="25" y="54"/>
                        <a:pt x="26" y="55"/>
                        <a:pt x="27" y="56"/>
                      </a:cubicBezTo>
                      <a:cubicBezTo>
                        <a:pt x="28" y="57"/>
                        <a:pt x="29" y="57"/>
                        <a:pt x="31" y="58"/>
                      </a:cubicBezTo>
                      <a:cubicBezTo>
                        <a:pt x="32" y="58"/>
                        <a:pt x="34" y="58"/>
                        <a:pt x="37" y="58"/>
                      </a:cubicBezTo>
                      <a:cubicBezTo>
                        <a:pt x="40" y="58"/>
                        <a:pt x="42" y="58"/>
                        <a:pt x="45" y="57"/>
                      </a:cubicBezTo>
                      <a:cubicBezTo>
                        <a:pt x="47" y="56"/>
                        <a:pt x="49" y="55"/>
                        <a:pt x="51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226" name="Freeform 38"/>
                <p:cNvSpPr>
                  <a:spLocks/>
                </p:cNvSpPr>
                <p:nvPr/>
              </p:nvSpPr>
              <p:spPr bwMode="auto">
                <a:xfrm>
                  <a:off x="6659563" y="3071813"/>
                  <a:ext cx="211138" cy="317500"/>
                </a:xfrm>
                <a:custGeom>
                  <a:avLst/>
                  <a:gdLst>
                    <a:gd name="T0" fmla="*/ 56 w 56"/>
                    <a:gd name="T1" fmla="*/ 82 h 83"/>
                    <a:gd name="T2" fmla="*/ 48 w 56"/>
                    <a:gd name="T3" fmla="*/ 83 h 83"/>
                    <a:gd name="T4" fmla="*/ 37 w 56"/>
                    <a:gd name="T5" fmla="*/ 83 h 83"/>
                    <a:gd name="T6" fmla="*/ 16 w 56"/>
                    <a:gd name="T7" fmla="*/ 78 h 83"/>
                    <a:gd name="T8" fmla="*/ 10 w 56"/>
                    <a:gd name="T9" fmla="*/ 61 h 83"/>
                    <a:gd name="T10" fmla="*/ 10 w 56"/>
                    <a:gd name="T11" fmla="*/ 29 h 83"/>
                    <a:gd name="T12" fmla="*/ 0 w 56"/>
                    <a:gd name="T13" fmla="*/ 29 h 83"/>
                    <a:gd name="T14" fmla="*/ 0 w 56"/>
                    <a:gd name="T15" fmla="*/ 14 h 83"/>
                    <a:gd name="T16" fmla="*/ 10 w 56"/>
                    <a:gd name="T17" fmla="*/ 14 h 83"/>
                    <a:gd name="T18" fmla="*/ 10 w 56"/>
                    <a:gd name="T19" fmla="*/ 0 h 83"/>
                    <a:gd name="T20" fmla="*/ 34 w 56"/>
                    <a:gd name="T21" fmla="*/ 0 h 83"/>
                    <a:gd name="T22" fmla="*/ 34 w 56"/>
                    <a:gd name="T23" fmla="*/ 14 h 83"/>
                    <a:gd name="T24" fmla="*/ 56 w 56"/>
                    <a:gd name="T25" fmla="*/ 14 h 83"/>
                    <a:gd name="T26" fmla="*/ 56 w 56"/>
                    <a:gd name="T27" fmla="*/ 29 h 83"/>
                    <a:gd name="T28" fmla="*/ 34 w 56"/>
                    <a:gd name="T29" fmla="*/ 29 h 83"/>
                    <a:gd name="T30" fmla="*/ 34 w 56"/>
                    <a:gd name="T31" fmla="*/ 53 h 83"/>
                    <a:gd name="T32" fmla="*/ 34 w 56"/>
                    <a:gd name="T33" fmla="*/ 59 h 83"/>
                    <a:gd name="T34" fmla="*/ 35 w 56"/>
                    <a:gd name="T35" fmla="*/ 64 h 83"/>
                    <a:gd name="T36" fmla="*/ 38 w 56"/>
                    <a:gd name="T37" fmla="*/ 67 h 83"/>
                    <a:gd name="T38" fmla="*/ 45 w 56"/>
                    <a:gd name="T39" fmla="*/ 69 h 83"/>
                    <a:gd name="T40" fmla="*/ 50 w 56"/>
                    <a:gd name="T41" fmla="*/ 68 h 83"/>
                    <a:gd name="T42" fmla="*/ 54 w 56"/>
                    <a:gd name="T43" fmla="*/ 67 h 83"/>
                    <a:gd name="T44" fmla="*/ 56 w 56"/>
                    <a:gd name="T45" fmla="*/ 67 h 83"/>
                    <a:gd name="T46" fmla="*/ 56 w 56"/>
                    <a:gd name="T47" fmla="*/ 82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6" h="83">
                      <a:moveTo>
                        <a:pt x="56" y="82"/>
                      </a:moveTo>
                      <a:cubicBezTo>
                        <a:pt x="53" y="82"/>
                        <a:pt x="51" y="83"/>
                        <a:pt x="48" y="83"/>
                      </a:cubicBezTo>
                      <a:cubicBezTo>
                        <a:pt x="45" y="83"/>
                        <a:pt x="41" y="83"/>
                        <a:pt x="37" y="83"/>
                      </a:cubicBezTo>
                      <a:cubicBezTo>
                        <a:pt x="28" y="83"/>
                        <a:pt x="21" y="82"/>
                        <a:pt x="16" y="78"/>
                      </a:cubicBezTo>
                      <a:cubicBezTo>
                        <a:pt x="12" y="75"/>
                        <a:pt x="10" y="69"/>
                        <a:pt x="10" y="61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56" y="14"/>
                        <a:pt x="56" y="14"/>
                        <a:pt x="56" y="14"/>
                      </a:cubicBezTo>
                      <a:cubicBezTo>
                        <a:pt x="56" y="29"/>
                        <a:pt x="56" y="29"/>
                        <a:pt x="56" y="29"/>
                      </a:cubicBezTo>
                      <a:cubicBezTo>
                        <a:pt x="34" y="29"/>
                        <a:pt x="34" y="29"/>
                        <a:pt x="34" y="29"/>
                      </a:cubicBezTo>
                      <a:cubicBezTo>
                        <a:pt x="34" y="53"/>
                        <a:pt x="34" y="53"/>
                        <a:pt x="34" y="53"/>
                      </a:cubicBezTo>
                      <a:cubicBezTo>
                        <a:pt x="34" y="55"/>
                        <a:pt x="34" y="57"/>
                        <a:pt x="34" y="59"/>
                      </a:cubicBezTo>
                      <a:cubicBezTo>
                        <a:pt x="34" y="61"/>
                        <a:pt x="34" y="63"/>
                        <a:pt x="35" y="64"/>
                      </a:cubicBezTo>
                      <a:cubicBezTo>
                        <a:pt x="35" y="65"/>
                        <a:pt x="36" y="67"/>
                        <a:pt x="38" y="67"/>
                      </a:cubicBezTo>
                      <a:cubicBezTo>
                        <a:pt x="40" y="68"/>
                        <a:pt x="42" y="69"/>
                        <a:pt x="45" y="69"/>
                      </a:cubicBezTo>
                      <a:cubicBezTo>
                        <a:pt x="46" y="69"/>
                        <a:pt x="48" y="68"/>
                        <a:pt x="50" y="68"/>
                      </a:cubicBezTo>
                      <a:cubicBezTo>
                        <a:pt x="52" y="67"/>
                        <a:pt x="53" y="67"/>
                        <a:pt x="54" y="67"/>
                      </a:cubicBezTo>
                      <a:cubicBezTo>
                        <a:pt x="56" y="67"/>
                        <a:pt x="56" y="67"/>
                        <a:pt x="56" y="67"/>
                      </a:cubicBezTo>
                      <a:lnTo>
                        <a:pt x="56" y="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227" name="Freeform 39"/>
                <p:cNvSpPr>
                  <a:spLocks/>
                </p:cNvSpPr>
                <p:nvPr/>
              </p:nvSpPr>
              <p:spPr bwMode="auto">
                <a:xfrm>
                  <a:off x="6908800" y="3109913"/>
                  <a:ext cx="263525" cy="279400"/>
                </a:xfrm>
                <a:custGeom>
                  <a:avLst/>
                  <a:gdLst>
                    <a:gd name="T0" fmla="*/ 70 w 70"/>
                    <a:gd name="T1" fmla="*/ 49 h 73"/>
                    <a:gd name="T2" fmla="*/ 60 w 70"/>
                    <a:gd name="T3" fmla="*/ 67 h 73"/>
                    <a:gd name="T4" fmla="*/ 31 w 70"/>
                    <a:gd name="T5" fmla="*/ 73 h 73"/>
                    <a:gd name="T6" fmla="*/ 13 w 70"/>
                    <a:gd name="T7" fmla="*/ 72 h 73"/>
                    <a:gd name="T8" fmla="*/ 0 w 70"/>
                    <a:gd name="T9" fmla="*/ 68 h 73"/>
                    <a:gd name="T10" fmla="*/ 0 w 70"/>
                    <a:gd name="T11" fmla="*/ 49 h 73"/>
                    <a:gd name="T12" fmla="*/ 2 w 70"/>
                    <a:gd name="T13" fmla="*/ 49 h 73"/>
                    <a:gd name="T14" fmla="*/ 6 w 70"/>
                    <a:gd name="T15" fmla="*/ 52 h 73"/>
                    <a:gd name="T16" fmla="*/ 13 w 70"/>
                    <a:gd name="T17" fmla="*/ 55 h 73"/>
                    <a:gd name="T18" fmla="*/ 22 w 70"/>
                    <a:gd name="T19" fmla="*/ 58 h 73"/>
                    <a:gd name="T20" fmla="*/ 32 w 70"/>
                    <a:gd name="T21" fmla="*/ 59 h 73"/>
                    <a:gd name="T22" fmla="*/ 42 w 70"/>
                    <a:gd name="T23" fmla="*/ 57 h 73"/>
                    <a:gd name="T24" fmla="*/ 46 w 70"/>
                    <a:gd name="T25" fmla="*/ 53 h 73"/>
                    <a:gd name="T26" fmla="*/ 44 w 70"/>
                    <a:gd name="T27" fmla="*/ 49 h 73"/>
                    <a:gd name="T28" fmla="*/ 36 w 70"/>
                    <a:gd name="T29" fmla="*/ 47 h 73"/>
                    <a:gd name="T30" fmla="*/ 29 w 70"/>
                    <a:gd name="T31" fmla="*/ 46 h 73"/>
                    <a:gd name="T32" fmla="*/ 20 w 70"/>
                    <a:gd name="T33" fmla="*/ 44 h 73"/>
                    <a:gd name="T34" fmla="*/ 5 w 70"/>
                    <a:gd name="T35" fmla="*/ 36 h 73"/>
                    <a:gd name="T36" fmla="*/ 0 w 70"/>
                    <a:gd name="T37" fmla="*/ 23 h 73"/>
                    <a:gd name="T38" fmla="*/ 11 w 70"/>
                    <a:gd name="T39" fmla="*/ 6 h 73"/>
                    <a:gd name="T40" fmla="*/ 39 w 70"/>
                    <a:gd name="T41" fmla="*/ 0 h 73"/>
                    <a:gd name="T42" fmla="*/ 55 w 70"/>
                    <a:gd name="T43" fmla="*/ 1 h 73"/>
                    <a:gd name="T44" fmla="*/ 67 w 70"/>
                    <a:gd name="T45" fmla="*/ 5 h 73"/>
                    <a:gd name="T46" fmla="*/ 67 w 70"/>
                    <a:gd name="T47" fmla="*/ 22 h 73"/>
                    <a:gd name="T48" fmla="*/ 65 w 70"/>
                    <a:gd name="T49" fmla="*/ 22 h 73"/>
                    <a:gd name="T50" fmla="*/ 53 w 70"/>
                    <a:gd name="T51" fmla="*/ 17 h 73"/>
                    <a:gd name="T52" fmla="*/ 39 w 70"/>
                    <a:gd name="T53" fmla="*/ 15 h 73"/>
                    <a:gd name="T54" fmla="*/ 29 w 70"/>
                    <a:gd name="T55" fmla="*/ 16 h 73"/>
                    <a:gd name="T56" fmla="*/ 25 w 70"/>
                    <a:gd name="T57" fmla="*/ 20 h 73"/>
                    <a:gd name="T58" fmla="*/ 27 w 70"/>
                    <a:gd name="T59" fmla="*/ 24 h 73"/>
                    <a:gd name="T60" fmla="*/ 35 w 70"/>
                    <a:gd name="T61" fmla="*/ 27 h 73"/>
                    <a:gd name="T62" fmla="*/ 43 w 70"/>
                    <a:gd name="T63" fmla="*/ 28 h 73"/>
                    <a:gd name="T64" fmla="*/ 52 w 70"/>
                    <a:gd name="T65" fmla="*/ 30 h 73"/>
                    <a:gd name="T66" fmla="*/ 66 w 70"/>
                    <a:gd name="T67" fmla="*/ 37 h 73"/>
                    <a:gd name="T68" fmla="*/ 70 w 70"/>
                    <a:gd name="T69" fmla="*/ 4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0" h="73">
                      <a:moveTo>
                        <a:pt x="70" y="49"/>
                      </a:moveTo>
                      <a:cubicBezTo>
                        <a:pt x="70" y="57"/>
                        <a:pt x="67" y="62"/>
                        <a:pt x="60" y="67"/>
                      </a:cubicBezTo>
                      <a:cubicBezTo>
                        <a:pt x="53" y="71"/>
                        <a:pt x="43" y="73"/>
                        <a:pt x="31" y="73"/>
                      </a:cubicBezTo>
                      <a:cubicBezTo>
                        <a:pt x="25" y="73"/>
                        <a:pt x="19" y="73"/>
                        <a:pt x="13" y="72"/>
                      </a:cubicBezTo>
                      <a:cubicBezTo>
                        <a:pt x="8" y="71"/>
                        <a:pt x="3" y="69"/>
                        <a:pt x="0" y="68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3" y="50"/>
                        <a:pt x="5" y="51"/>
                        <a:pt x="6" y="52"/>
                      </a:cubicBezTo>
                      <a:cubicBezTo>
                        <a:pt x="8" y="53"/>
                        <a:pt x="10" y="54"/>
                        <a:pt x="13" y="55"/>
                      </a:cubicBezTo>
                      <a:cubicBezTo>
                        <a:pt x="16" y="56"/>
                        <a:pt x="18" y="57"/>
                        <a:pt x="22" y="58"/>
                      </a:cubicBezTo>
                      <a:cubicBezTo>
                        <a:pt x="25" y="58"/>
                        <a:pt x="28" y="59"/>
                        <a:pt x="32" y="59"/>
                      </a:cubicBezTo>
                      <a:cubicBezTo>
                        <a:pt x="36" y="59"/>
                        <a:pt x="40" y="58"/>
                        <a:pt x="42" y="57"/>
                      </a:cubicBezTo>
                      <a:cubicBezTo>
                        <a:pt x="44" y="56"/>
                        <a:pt x="46" y="55"/>
                        <a:pt x="46" y="53"/>
                      </a:cubicBezTo>
                      <a:cubicBezTo>
                        <a:pt x="46" y="51"/>
                        <a:pt x="45" y="50"/>
                        <a:pt x="44" y="49"/>
                      </a:cubicBezTo>
                      <a:cubicBezTo>
                        <a:pt x="42" y="48"/>
                        <a:pt x="40" y="48"/>
                        <a:pt x="36" y="47"/>
                      </a:cubicBezTo>
                      <a:cubicBezTo>
                        <a:pt x="34" y="46"/>
                        <a:pt x="32" y="46"/>
                        <a:pt x="29" y="46"/>
                      </a:cubicBezTo>
                      <a:cubicBezTo>
                        <a:pt x="26" y="45"/>
                        <a:pt x="23" y="45"/>
                        <a:pt x="20" y="44"/>
                      </a:cubicBezTo>
                      <a:cubicBezTo>
                        <a:pt x="14" y="42"/>
                        <a:pt x="9" y="40"/>
                        <a:pt x="5" y="36"/>
                      </a:cubicBezTo>
                      <a:cubicBezTo>
                        <a:pt x="2" y="33"/>
                        <a:pt x="0" y="28"/>
                        <a:pt x="0" y="23"/>
                      </a:cubicBezTo>
                      <a:cubicBezTo>
                        <a:pt x="0" y="16"/>
                        <a:pt x="4" y="11"/>
                        <a:pt x="11" y="6"/>
                      </a:cubicBezTo>
                      <a:cubicBezTo>
                        <a:pt x="17" y="2"/>
                        <a:pt x="27" y="0"/>
                        <a:pt x="39" y="0"/>
                      </a:cubicBezTo>
                      <a:cubicBezTo>
                        <a:pt x="44" y="0"/>
                        <a:pt x="50" y="0"/>
                        <a:pt x="55" y="1"/>
                      </a:cubicBezTo>
                      <a:cubicBezTo>
                        <a:pt x="60" y="2"/>
                        <a:pt x="64" y="4"/>
                        <a:pt x="67" y="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65" y="22"/>
                        <a:pt x="65" y="22"/>
                        <a:pt x="65" y="22"/>
                      </a:cubicBezTo>
                      <a:cubicBezTo>
                        <a:pt x="61" y="20"/>
                        <a:pt x="57" y="18"/>
                        <a:pt x="53" y="17"/>
                      </a:cubicBezTo>
                      <a:cubicBezTo>
                        <a:pt x="48" y="15"/>
                        <a:pt x="43" y="15"/>
                        <a:pt x="39" y="15"/>
                      </a:cubicBezTo>
                      <a:cubicBezTo>
                        <a:pt x="35" y="15"/>
                        <a:pt x="32" y="15"/>
                        <a:pt x="29" y="16"/>
                      </a:cubicBezTo>
                      <a:cubicBezTo>
                        <a:pt x="26" y="17"/>
                        <a:pt x="25" y="19"/>
                        <a:pt x="25" y="20"/>
                      </a:cubicBezTo>
                      <a:cubicBezTo>
                        <a:pt x="25" y="22"/>
                        <a:pt x="26" y="23"/>
                        <a:pt x="27" y="24"/>
                      </a:cubicBezTo>
                      <a:cubicBezTo>
                        <a:pt x="28" y="25"/>
                        <a:pt x="31" y="26"/>
                        <a:pt x="35" y="27"/>
                      </a:cubicBezTo>
                      <a:cubicBezTo>
                        <a:pt x="38" y="27"/>
                        <a:pt x="40" y="28"/>
                        <a:pt x="43" y="28"/>
                      </a:cubicBezTo>
                      <a:cubicBezTo>
                        <a:pt x="46" y="29"/>
                        <a:pt x="49" y="29"/>
                        <a:pt x="52" y="30"/>
                      </a:cubicBezTo>
                      <a:cubicBezTo>
                        <a:pt x="58" y="31"/>
                        <a:pt x="63" y="34"/>
                        <a:pt x="66" y="37"/>
                      </a:cubicBezTo>
                      <a:cubicBezTo>
                        <a:pt x="69" y="40"/>
                        <a:pt x="70" y="44"/>
                        <a:pt x="70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</p:grpSp>
        </p:grpSp>
        <p:pic>
          <p:nvPicPr>
            <p:cNvPr id="22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5599" y="2628901"/>
              <a:ext cx="6033600" cy="3625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9" name="모서리가 둥근 직사각형 228"/>
            <p:cNvSpPr/>
            <p:nvPr/>
          </p:nvSpPr>
          <p:spPr>
            <a:xfrm>
              <a:off x="-1041659" y="2645378"/>
              <a:ext cx="679622" cy="171722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0" name="Freeform 191"/>
            <p:cNvSpPr>
              <a:spLocks/>
            </p:cNvSpPr>
            <p:nvPr/>
          </p:nvSpPr>
          <p:spPr bwMode="auto">
            <a:xfrm>
              <a:off x="-660659" y="2705888"/>
              <a:ext cx="338138" cy="465138"/>
            </a:xfrm>
            <a:custGeom>
              <a:avLst/>
              <a:gdLst>
                <a:gd name="T0" fmla="*/ 87 w 90"/>
                <a:gd name="T1" fmla="*/ 76 h 124"/>
                <a:gd name="T2" fmla="*/ 74 w 90"/>
                <a:gd name="T3" fmla="*/ 62 h 124"/>
                <a:gd name="T4" fmla="*/ 59 w 90"/>
                <a:gd name="T5" fmla="*/ 56 h 124"/>
                <a:gd name="T6" fmla="*/ 44 w 90"/>
                <a:gd name="T7" fmla="*/ 53 h 124"/>
                <a:gd name="T8" fmla="*/ 39 w 90"/>
                <a:gd name="T9" fmla="*/ 12 h 124"/>
                <a:gd name="T10" fmla="*/ 28 w 90"/>
                <a:gd name="T11" fmla="*/ 15 h 124"/>
                <a:gd name="T12" fmla="*/ 29 w 90"/>
                <a:gd name="T13" fmla="*/ 59 h 124"/>
                <a:gd name="T14" fmla="*/ 25 w 90"/>
                <a:gd name="T15" fmla="*/ 86 h 124"/>
                <a:gd name="T16" fmla="*/ 19 w 90"/>
                <a:gd name="T17" fmla="*/ 75 h 124"/>
                <a:gd name="T18" fmla="*/ 14 w 90"/>
                <a:gd name="T19" fmla="*/ 66 h 124"/>
                <a:gd name="T20" fmla="*/ 5 w 90"/>
                <a:gd name="T21" fmla="*/ 74 h 124"/>
                <a:gd name="T22" fmla="*/ 8 w 90"/>
                <a:gd name="T23" fmla="*/ 87 h 124"/>
                <a:gd name="T24" fmla="*/ 15 w 90"/>
                <a:gd name="T25" fmla="*/ 97 h 124"/>
                <a:gd name="T26" fmla="*/ 35 w 90"/>
                <a:gd name="T27" fmla="*/ 116 h 124"/>
                <a:gd name="T28" fmla="*/ 38 w 90"/>
                <a:gd name="T29" fmla="*/ 124 h 124"/>
                <a:gd name="T30" fmla="*/ 79 w 90"/>
                <a:gd name="T31" fmla="*/ 124 h 124"/>
                <a:gd name="T32" fmla="*/ 81 w 90"/>
                <a:gd name="T33" fmla="*/ 117 h 124"/>
                <a:gd name="T34" fmla="*/ 87 w 90"/>
                <a:gd name="T35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24">
                  <a:moveTo>
                    <a:pt x="87" y="76"/>
                  </a:moveTo>
                  <a:cubicBezTo>
                    <a:pt x="88" y="63"/>
                    <a:pt x="74" y="62"/>
                    <a:pt x="74" y="62"/>
                  </a:cubicBezTo>
                  <a:cubicBezTo>
                    <a:pt x="70" y="50"/>
                    <a:pt x="59" y="56"/>
                    <a:pt x="59" y="56"/>
                  </a:cubicBezTo>
                  <a:cubicBezTo>
                    <a:pt x="54" y="45"/>
                    <a:pt x="44" y="53"/>
                    <a:pt x="44" y="53"/>
                  </a:cubicBezTo>
                  <a:cubicBezTo>
                    <a:pt x="42" y="52"/>
                    <a:pt x="40" y="13"/>
                    <a:pt x="39" y="12"/>
                  </a:cubicBezTo>
                  <a:cubicBezTo>
                    <a:pt x="38" y="8"/>
                    <a:pt x="30" y="0"/>
                    <a:pt x="28" y="15"/>
                  </a:cubicBezTo>
                  <a:cubicBezTo>
                    <a:pt x="28" y="44"/>
                    <a:pt x="29" y="59"/>
                    <a:pt x="29" y="59"/>
                  </a:cubicBezTo>
                  <a:cubicBezTo>
                    <a:pt x="28" y="61"/>
                    <a:pt x="31" y="85"/>
                    <a:pt x="25" y="86"/>
                  </a:cubicBezTo>
                  <a:cubicBezTo>
                    <a:pt x="22" y="84"/>
                    <a:pt x="19" y="75"/>
                    <a:pt x="19" y="75"/>
                  </a:cubicBezTo>
                  <a:cubicBezTo>
                    <a:pt x="19" y="76"/>
                    <a:pt x="14" y="66"/>
                    <a:pt x="14" y="66"/>
                  </a:cubicBezTo>
                  <a:cubicBezTo>
                    <a:pt x="6" y="54"/>
                    <a:pt x="0" y="68"/>
                    <a:pt x="5" y="74"/>
                  </a:cubicBezTo>
                  <a:cubicBezTo>
                    <a:pt x="4" y="75"/>
                    <a:pt x="6" y="75"/>
                    <a:pt x="8" y="87"/>
                  </a:cubicBezTo>
                  <a:cubicBezTo>
                    <a:pt x="8" y="89"/>
                    <a:pt x="15" y="97"/>
                    <a:pt x="15" y="97"/>
                  </a:cubicBezTo>
                  <a:cubicBezTo>
                    <a:pt x="24" y="111"/>
                    <a:pt x="35" y="116"/>
                    <a:pt x="35" y="116"/>
                  </a:cubicBezTo>
                  <a:cubicBezTo>
                    <a:pt x="41" y="121"/>
                    <a:pt x="38" y="124"/>
                    <a:pt x="38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81" y="117"/>
                    <a:pt x="81" y="117"/>
                    <a:pt x="81" y="117"/>
                  </a:cubicBezTo>
                  <a:cubicBezTo>
                    <a:pt x="90" y="100"/>
                    <a:pt x="87" y="76"/>
                    <a:pt x="87" y="7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32" name="직사각형 231"/>
            <p:cNvSpPr/>
            <p:nvPr/>
          </p:nvSpPr>
          <p:spPr>
            <a:xfrm>
              <a:off x="-2895599" y="4293753"/>
              <a:ext cx="6033600" cy="196092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51" y="3110174"/>
            <a:ext cx="677400" cy="4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51905" y="6343104"/>
            <a:ext cx="2660236" cy="30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dirty="0" smtClean="0">
                <a:latin typeface="나눔고딕" pitchFamily="50" charset="-127"/>
                <a:ea typeface="나눔고딕" pitchFamily="50" charset="-127"/>
              </a:rPr>
              <a:t>* </a:t>
            </a:r>
            <a:r>
              <a:rPr lang="ko-KR" altLang="en-US" sz="1100" dirty="0" smtClean="0">
                <a:latin typeface="나눔고딕" pitchFamily="50" charset="-127"/>
                <a:ea typeface="나눔고딕" pitchFamily="50" charset="-127"/>
              </a:rPr>
              <a:t>최종 제안 범위가 변경 될  수 있음</a:t>
            </a:r>
            <a:endParaRPr lang="en-US" altLang="ko-KR" sz="1100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0" y="744959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1400" dirty="0"/>
              <a:t>Dashboard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58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표 19"/>
          <p:cNvGraphicFramePr>
            <a:graphicFrameLocks noGrp="1"/>
          </p:cNvGraphicFramePr>
          <p:nvPr>
            <p:extLst/>
          </p:nvPr>
        </p:nvGraphicFramePr>
        <p:xfrm>
          <a:off x="6576284" y="1266486"/>
          <a:ext cx="3101116" cy="5173200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3101116"/>
              </a:tblGrid>
              <a:tr h="4829513">
                <a:tc>
                  <a:txBody>
                    <a:bodyPr/>
                    <a:lstStyle/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altLang="ko-KR" sz="1000" b="1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Daily</a:t>
                      </a:r>
                      <a:r>
                        <a:rPr lang="en-US" altLang="ko-KR" sz="1000" b="1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 Brief</a:t>
                      </a:r>
                      <a:endParaRPr lang="en-US" altLang="ko-KR" sz="1000" b="1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의사결정자가 회사의 자산운용 현황을 한 눈에 알 수 있도록 대표적인 지표를 선정하여 한 화면에 제공</a:t>
                      </a:r>
                      <a:endParaRPr lang="en-US" altLang="ko-KR" sz="10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각 항목을 클릭하면 해당 지표의 상세 페이지로 이동</a:t>
                      </a:r>
                      <a:endParaRPr lang="en-US" altLang="ko-KR" sz="10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</a:endParaRPr>
                    </a:p>
                    <a:p>
                      <a:pPr marL="0" indent="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US" altLang="ko-KR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* </a:t>
                      </a:r>
                      <a:r>
                        <a:rPr lang="ko-KR" altLang="en-US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이하 </a:t>
                      </a:r>
                      <a:r>
                        <a:rPr lang="en-US" altLang="ko-KR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Dashboard</a:t>
                      </a:r>
                      <a:r>
                        <a:rPr lang="ko-KR" altLang="en-US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는 </a:t>
                      </a:r>
                      <a:r>
                        <a:rPr lang="en-US" altLang="ko-KR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 Tool </a:t>
                      </a:r>
                      <a:r>
                        <a:rPr lang="ko-KR" altLang="en-US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구매 유무에 따라 범위가 변경 될 수 있으며</a:t>
                      </a:r>
                      <a:r>
                        <a:rPr lang="en-US" altLang="ko-KR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 </a:t>
                      </a:r>
                      <a:r>
                        <a:rPr lang="ko-KR" altLang="en-US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각 항목에 대한 정의도 협의를 통해 변경 될 수 있음</a:t>
                      </a:r>
                      <a:endParaRPr lang="en-US" altLang="ko-KR" sz="1000" b="0" u="sng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</a:endParaRPr>
                    </a:p>
                  </a:txBody>
                  <a:tcPr marL="106601" marR="106601" marT="72000" marB="72000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A0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29" name="제목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5478087" cy="321061"/>
          </a:xfrm>
        </p:spPr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⑤ 보고서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92696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1400" dirty="0" smtClean="0"/>
              <a:t>Dashboard(</a:t>
            </a:r>
            <a:r>
              <a:rPr lang="ko-KR" altLang="en-US" sz="1400" dirty="0" smtClean="0"/>
              <a:t>계속</a:t>
            </a:r>
            <a:r>
              <a:rPr lang="en-US" altLang="ko-KR" sz="1400" dirty="0" smtClean="0"/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1196752"/>
            <a:ext cx="6084335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"/>
          <p:cNvSpPr>
            <a:spLocks noChangeArrowheads="1"/>
          </p:cNvSpPr>
          <p:nvPr/>
        </p:nvSpPr>
        <p:spPr bwMode="auto">
          <a:xfrm>
            <a:off x="6891366" y="1117314"/>
            <a:ext cx="2697217" cy="2777046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C2D8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As-Is </a:t>
            </a:r>
            <a:r>
              <a:rPr lang="ko-KR" altLang="en-US" dirty="0"/>
              <a:t>프로세스 체계 정의</a:t>
            </a:r>
          </a:p>
        </p:txBody>
      </p:sp>
      <p:sp>
        <p:nvSpPr>
          <p:cNvPr id="66" name="내용 개체 틀 1"/>
          <p:cNvSpPr>
            <a:spLocks noGrp="1"/>
          </p:cNvSpPr>
          <p:nvPr>
            <p:ph idx="1"/>
          </p:nvPr>
        </p:nvSpPr>
        <p:spPr>
          <a:xfrm>
            <a:off x="389313" y="609600"/>
            <a:ext cx="9211887" cy="609600"/>
          </a:xfrm>
        </p:spPr>
        <p:txBody>
          <a:bodyPr/>
          <a:lstStyle/>
          <a:p>
            <a:r>
              <a:rPr lang="ko-KR" altLang="en-US" sz="1200" b="1" dirty="0" smtClean="0"/>
              <a:t>우정사업본부의 자산운용 관련 현행 업무 프로세스는 </a:t>
            </a:r>
            <a:r>
              <a:rPr lang="en-US" altLang="ko-KR" sz="1200" b="1" dirty="0" smtClean="0"/>
              <a:t>14</a:t>
            </a:r>
            <a:r>
              <a:rPr lang="ko-KR" altLang="en-US" sz="1200" b="1" dirty="0" smtClean="0"/>
              <a:t>개의 </a:t>
            </a:r>
            <a:r>
              <a:rPr lang="en-US" altLang="ko-KR" sz="1200" b="1" dirty="0" smtClean="0">
                <a:cs typeface="Arial" panose="020B0604020202020204" pitchFamily="34" charset="0"/>
              </a:rPr>
              <a:t>Mega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/ </a:t>
            </a:r>
            <a:r>
              <a:rPr lang="en-US" altLang="ko-KR" sz="1200" b="1" dirty="0" smtClean="0">
                <a:cs typeface="Arial" panose="020B0604020202020204" pitchFamily="34" charset="0"/>
              </a:rPr>
              <a:t>Major Process</a:t>
            </a:r>
            <a:r>
              <a:rPr lang="ko-KR" altLang="en-US" sz="1200" b="1" dirty="0" smtClean="0">
                <a:cs typeface="Arial" panose="020B0604020202020204" pitchFamily="34" charset="0"/>
              </a:rPr>
              <a:t>와  </a:t>
            </a:r>
            <a:r>
              <a:rPr lang="en-US" altLang="ko-KR" sz="1200" b="1" dirty="0" smtClean="0">
                <a:cs typeface="Arial" panose="020B0604020202020204" pitchFamily="34" charset="0"/>
              </a:rPr>
              <a:t>26</a:t>
            </a:r>
            <a:r>
              <a:rPr lang="ko-KR" altLang="en-US" sz="1200" b="1" dirty="0" smtClean="0">
                <a:cs typeface="Arial" panose="020B0604020202020204" pitchFamily="34" charset="0"/>
              </a:rPr>
              <a:t>개의 </a:t>
            </a:r>
            <a:r>
              <a:rPr lang="en-US" altLang="ko-KR" sz="1200" b="1" dirty="0" smtClean="0">
                <a:cs typeface="Arial" panose="020B0604020202020204" pitchFamily="34" charset="0"/>
              </a:rPr>
              <a:t>Sub Process</a:t>
            </a:r>
            <a:r>
              <a:rPr lang="ko-KR" altLang="en-US" sz="1200" b="1" dirty="0" smtClean="0">
                <a:cs typeface="Arial" panose="020B0604020202020204" pitchFamily="34" charset="0"/>
              </a:rPr>
              <a:t>로 정의함</a:t>
            </a:r>
            <a:endParaRPr lang="en-US" altLang="ko-KR" sz="1200" b="1" dirty="0">
              <a:cs typeface="Arial" panose="020B0604020202020204" pitchFamily="34" charset="0"/>
            </a:endParaRPr>
          </a:p>
          <a:p>
            <a:endParaRPr lang="en-US" altLang="ko-KR" sz="1200" b="1" dirty="0">
              <a:cs typeface="Arial" panose="020B0604020202020204" pitchFamily="34" charset="0"/>
            </a:endParaRPr>
          </a:p>
          <a:p>
            <a:endParaRPr lang="ko-KR" altLang="en-US" sz="1200" b="1" dirty="0"/>
          </a:p>
        </p:txBody>
      </p:sp>
      <p:sp>
        <p:nvSpPr>
          <p:cNvPr id="128" name="Rectangle 2"/>
          <p:cNvSpPr>
            <a:spLocks noChangeArrowheads="1"/>
          </p:cNvSpPr>
          <p:nvPr/>
        </p:nvSpPr>
        <p:spPr bwMode="auto">
          <a:xfrm>
            <a:off x="990600" y="1124744"/>
            <a:ext cx="5789468" cy="2777046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C2D8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9" name="Rectangle 5"/>
          <p:cNvSpPr>
            <a:spLocks noChangeArrowheads="1"/>
          </p:cNvSpPr>
          <p:nvPr/>
        </p:nvSpPr>
        <p:spPr bwMode="auto">
          <a:xfrm>
            <a:off x="304800" y="1124744"/>
            <a:ext cx="685800" cy="27770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/>
            <a:r>
              <a:rPr lang="en-US" altLang="ko-KR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Core</a:t>
            </a:r>
          </a:p>
        </p:txBody>
      </p:sp>
      <p:sp>
        <p:nvSpPr>
          <p:cNvPr id="130" name="Rectangle 6"/>
          <p:cNvSpPr>
            <a:spLocks noChangeArrowheads="1"/>
          </p:cNvSpPr>
          <p:nvPr/>
        </p:nvSpPr>
        <p:spPr bwMode="auto">
          <a:xfrm>
            <a:off x="304800" y="4010726"/>
            <a:ext cx="685800" cy="24684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/>
            <a:r>
              <a:rPr lang="en-US" altLang="ko-KR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Support</a:t>
            </a:r>
            <a:endParaRPr lang="en-US" altLang="ko-KR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1" name="Rectangle 7"/>
          <p:cNvSpPr>
            <a:spLocks noChangeArrowheads="1"/>
          </p:cNvSpPr>
          <p:nvPr/>
        </p:nvSpPr>
        <p:spPr bwMode="auto">
          <a:xfrm>
            <a:off x="990600" y="4010726"/>
            <a:ext cx="8610600" cy="2468488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C2D8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2" name="Rectangle 8"/>
          <p:cNvSpPr>
            <a:spLocks noChangeArrowheads="1"/>
          </p:cNvSpPr>
          <p:nvPr/>
        </p:nvSpPr>
        <p:spPr bwMode="gray">
          <a:xfrm>
            <a:off x="4337255" y="1246982"/>
            <a:ext cx="2364808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FO</a:t>
            </a: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운용실행</a:t>
            </a: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3" name="Rectangle 9"/>
          <p:cNvSpPr>
            <a:spLocks noChangeArrowheads="1"/>
          </p:cNvSpPr>
          <p:nvPr/>
        </p:nvSpPr>
        <p:spPr bwMode="gray">
          <a:xfrm>
            <a:off x="6945157" y="1246982"/>
            <a:ext cx="2400332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운용모니터링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35" name="Rectangle 11"/>
          <p:cNvSpPr>
            <a:spLocks noChangeArrowheads="1"/>
          </p:cNvSpPr>
          <p:nvPr/>
        </p:nvSpPr>
        <p:spPr bwMode="gray">
          <a:xfrm>
            <a:off x="1817505" y="1246982"/>
            <a:ext cx="2370014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</a:t>
            </a: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운용기획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0" name="Text Box 16"/>
          <p:cNvSpPr txBox="1">
            <a:spLocks noChangeArrowheads="1"/>
          </p:cNvSpPr>
          <p:nvPr/>
        </p:nvSpPr>
        <p:spPr bwMode="auto">
          <a:xfrm>
            <a:off x="1817505" y="1909390"/>
            <a:ext cx="1143000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제도관리</a:t>
            </a:r>
          </a:p>
        </p:txBody>
      </p:sp>
      <p:sp>
        <p:nvSpPr>
          <p:cNvPr id="141" name="Text Box 17"/>
          <p:cNvSpPr txBox="1">
            <a:spLocks noChangeArrowheads="1"/>
          </p:cNvSpPr>
          <p:nvPr/>
        </p:nvSpPr>
        <p:spPr bwMode="auto">
          <a:xfrm>
            <a:off x="1817505" y="24201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규정제도관리</a:t>
            </a:r>
          </a:p>
        </p:txBody>
      </p:sp>
      <p:sp>
        <p:nvSpPr>
          <p:cNvPr id="148" name="Text Box 24"/>
          <p:cNvSpPr txBox="1">
            <a:spLocks noChangeArrowheads="1"/>
          </p:cNvSpPr>
          <p:nvPr/>
        </p:nvSpPr>
        <p:spPr bwMode="auto">
          <a:xfrm>
            <a:off x="6945157" y="1909390"/>
            <a:ext cx="1143000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Control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9" name="Text Box 25"/>
          <p:cNvSpPr txBox="1">
            <a:spLocks noChangeArrowheads="1"/>
          </p:cNvSpPr>
          <p:nvPr/>
        </p:nvSpPr>
        <p:spPr bwMode="auto">
          <a:xfrm>
            <a:off x="8204482" y="1909390"/>
            <a:ext cx="1143000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Legal &amp; Compliance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0" name="Text Box 26"/>
          <p:cNvSpPr txBox="1">
            <a:spLocks noChangeArrowheads="1"/>
          </p:cNvSpPr>
          <p:nvPr/>
        </p:nvSpPr>
        <p:spPr bwMode="auto">
          <a:xfrm>
            <a:off x="6945157" y="24201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모니터링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51" name="Text Box 27"/>
          <p:cNvSpPr txBox="1">
            <a:spLocks noChangeArrowheads="1"/>
          </p:cNvSpPr>
          <p:nvPr/>
        </p:nvSpPr>
        <p:spPr bwMode="auto">
          <a:xfrm>
            <a:off x="4337255" y="1909390"/>
            <a:ext cx="2366801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자산운용실행</a:t>
            </a:r>
          </a:p>
        </p:txBody>
      </p:sp>
      <p:sp>
        <p:nvSpPr>
          <p:cNvPr id="152" name="Text Box 28"/>
          <p:cNvSpPr txBox="1">
            <a:spLocks noChangeArrowheads="1"/>
          </p:cNvSpPr>
          <p:nvPr/>
        </p:nvSpPr>
        <p:spPr bwMode="auto">
          <a:xfrm>
            <a:off x="4337256" y="24201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주식운용</a:t>
            </a:r>
          </a:p>
        </p:txBody>
      </p:sp>
      <p:sp>
        <p:nvSpPr>
          <p:cNvPr id="153" name="Text Box 29"/>
          <p:cNvSpPr txBox="1">
            <a:spLocks noChangeArrowheads="1"/>
          </p:cNvSpPr>
          <p:nvPr/>
        </p:nvSpPr>
        <p:spPr bwMode="auto">
          <a:xfrm>
            <a:off x="4337256" y="28773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채권운용</a:t>
            </a:r>
          </a:p>
        </p:txBody>
      </p:sp>
      <p:sp>
        <p:nvSpPr>
          <p:cNvPr id="161" name="Text Box 37"/>
          <p:cNvSpPr txBox="1">
            <a:spLocks noChangeArrowheads="1"/>
          </p:cNvSpPr>
          <p:nvPr/>
        </p:nvSpPr>
        <p:spPr bwMode="auto">
          <a:xfrm>
            <a:off x="5547524" y="24201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대체투자</a:t>
            </a:r>
          </a:p>
        </p:txBody>
      </p:sp>
      <p:sp>
        <p:nvSpPr>
          <p:cNvPr id="164" name="Rectangle 40"/>
          <p:cNvSpPr>
            <a:spLocks noChangeArrowheads="1"/>
          </p:cNvSpPr>
          <p:nvPr/>
        </p:nvSpPr>
        <p:spPr bwMode="gray">
          <a:xfrm>
            <a:off x="1817505" y="4096451"/>
            <a:ext cx="7527984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</a:t>
            </a: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운용지원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66" name="Text Box 42"/>
          <p:cNvSpPr txBox="1">
            <a:spLocks noChangeArrowheads="1"/>
          </p:cNvSpPr>
          <p:nvPr/>
        </p:nvSpPr>
        <p:spPr bwMode="auto">
          <a:xfrm>
            <a:off x="1817505" y="4742409"/>
            <a:ext cx="1138367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Booking / Confirm</a:t>
            </a:r>
          </a:p>
        </p:txBody>
      </p:sp>
      <p:sp>
        <p:nvSpPr>
          <p:cNvPr id="167" name="Text Box 43"/>
          <p:cNvSpPr txBox="1">
            <a:spLocks noChangeArrowheads="1"/>
          </p:cNvSpPr>
          <p:nvPr/>
        </p:nvSpPr>
        <p:spPr bwMode="auto">
          <a:xfrm>
            <a:off x="3046513" y="4742409"/>
            <a:ext cx="1132507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Settlement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8" name="Text Box 44"/>
          <p:cNvSpPr txBox="1">
            <a:spLocks noChangeArrowheads="1"/>
          </p:cNvSpPr>
          <p:nvPr/>
        </p:nvSpPr>
        <p:spPr bwMode="auto">
          <a:xfrm>
            <a:off x="4337257" y="4742409"/>
            <a:ext cx="2351274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Accounting 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Text Box 45"/>
          <p:cNvSpPr txBox="1">
            <a:spLocks noChangeArrowheads="1"/>
          </p:cNvSpPr>
          <p:nvPr/>
        </p:nvSpPr>
        <p:spPr bwMode="auto">
          <a:xfrm>
            <a:off x="1817505" y="5274527"/>
            <a:ext cx="1141007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Trade Booking </a:t>
            </a:r>
          </a:p>
        </p:txBody>
      </p:sp>
      <p:sp>
        <p:nvSpPr>
          <p:cNvPr id="170" name="Text Box 46"/>
          <p:cNvSpPr txBox="1">
            <a:spLocks noChangeArrowheads="1"/>
          </p:cNvSpPr>
          <p:nvPr/>
        </p:nvSpPr>
        <p:spPr bwMode="auto">
          <a:xfrm>
            <a:off x="1817505" y="5746709"/>
            <a:ext cx="1141006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 &amp; M</a:t>
            </a:r>
          </a:p>
        </p:txBody>
      </p:sp>
      <p:sp>
        <p:nvSpPr>
          <p:cNvPr id="176" name="Rectangle 52"/>
          <p:cNvSpPr>
            <a:spLocks noChangeArrowheads="1"/>
          </p:cNvSpPr>
          <p:nvPr/>
        </p:nvSpPr>
        <p:spPr bwMode="auto">
          <a:xfrm>
            <a:off x="1030427" y="1289844"/>
            <a:ext cx="71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sz="1200" b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Mega</a:t>
            </a:r>
          </a:p>
          <a:p>
            <a:pPr algn="ctr" eaLnBrk="0" hangingPunct="0"/>
            <a:r>
              <a:rPr lang="en-US" altLang="ko-KR" sz="1200" b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177" name="Rectangle 53"/>
          <p:cNvSpPr>
            <a:spLocks noChangeArrowheads="1"/>
          </p:cNvSpPr>
          <p:nvPr/>
        </p:nvSpPr>
        <p:spPr bwMode="auto">
          <a:xfrm>
            <a:off x="1030427" y="1852240"/>
            <a:ext cx="71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178" name="Rectangle 54"/>
          <p:cNvSpPr>
            <a:spLocks noChangeArrowheads="1"/>
          </p:cNvSpPr>
          <p:nvPr/>
        </p:nvSpPr>
        <p:spPr bwMode="auto">
          <a:xfrm>
            <a:off x="1030427" y="4163126"/>
            <a:ext cx="71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Mega</a:t>
            </a:r>
          </a:p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179" name="Rectangle 55"/>
          <p:cNvSpPr>
            <a:spLocks noChangeArrowheads="1"/>
          </p:cNvSpPr>
          <p:nvPr/>
        </p:nvSpPr>
        <p:spPr bwMode="auto">
          <a:xfrm>
            <a:off x="1030427" y="4719259"/>
            <a:ext cx="71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3046513" y="1909390"/>
            <a:ext cx="1143000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투자전략</a:t>
            </a:r>
          </a:p>
        </p:txBody>
      </p:sp>
      <p:sp>
        <p:nvSpPr>
          <p:cNvPr id="181" name="Text Box 17"/>
          <p:cNvSpPr txBox="1">
            <a:spLocks noChangeArrowheads="1"/>
          </p:cNvSpPr>
          <p:nvPr/>
        </p:nvSpPr>
        <p:spPr bwMode="auto">
          <a:xfrm>
            <a:off x="3046513" y="24201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전략적</a:t>
            </a:r>
            <a:endParaRPr kumimoji="1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자산배분</a:t>
            </a:r>
          </a:p>
        </p:txBody>
      </p:sp>
      <p:sp>
        <p:nvSpPr>
          <p:cNvPr id="182" name="Text Box 17"/>
          <p:cNvSpPr txBox="1">
            <a:spLocks noChangeArrowheads="1"/>
          </p:cNvSpPr>
          <p:nvPr/>
        </p:nvSpPr>
        <p:spPr bwMode="auto">
          <a:xfrm>
            <a:off x="3046513" y="28773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전술적</a:t>
            </a:r>
            <a:endParaRPr kumimoji="1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자산배분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3" name="Text Box 17"/>
          <p:cNvSpPr txBox="1">
            <a:spLocks noChangeArrowheads="1"/>
          </p:cNvSpPr>
          <p:nvPr/>
        </p:nvSpPr>
        <p:spPr bwMode="auto">
          <a:xfrm>
            <a:off x="3046513" y="3345265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자금배분계획</a:t>
            </a:r>
          </a:p>
        </p:txBody>
      </p:sp>
      <p:sp>
        <p:nvSpPr>
          <p:cNvPr id="184" name="Text Box 37"/>
          <p:cNvSpPr txBox="1">
            <a:spLocks noChangeArrowheads="1"/>
          </p:cNvSpPr>
          <p:nvPr/>
        </p:nvSpPr>
        <p:spPr bwMode="auto">
          <a:xfrm>
            <a:off x="5547524" y="28773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해외운용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5" name="Text Box 37"/>
          <p:cNvSpPr txBox="1">
            <a:spLocks noChangeArrowheads="1"/>
          </p:cNvSpPr>
          <p:nvPr/>
        </p:nvSpPr>
        <p:spPr bwMode="auto">
          <a:xfrm>
            <a:off x="4337256" y="3345265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단기금융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6" name="Text Box 26"/>
          <p:cNvSpPr txBox="1">
            <a:spLocks noChangeArrowheads="1"/>
          </p:cNvSpPr>
          <p:nvPr/>
        </p:nvSpPr>
        <p:spPr bwMode="auto">
          <a:xfrm>
            <a:off x="8204482" y="28773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Compliance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7" name="Text Box 26"/>
          <p:cNvSpPr txBox="1">
            <a:spLocks noChangeArrowheads="1"/>
          </p:cNvSpPr>
          <p:nvPr/>
        </p:nvSpPr>
        <p:spPr bwMode="auto">
          <a:xfrm>
            <a:off x="6945157" y="28773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성과평가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8" name="Text Box 26"/>
          <p:cNvSpPr txBox="1">
            <a:spLocks noChangeArrowheads="1"/>
          </p:cNvSpPr>
          <p:nvPr/>
        </p:nvSpPr>
        <p:spPr bwMode="auto">
          <a:xfrm>
            <a:off x="6945157" y="3345265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Reporting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89" name="Text Box 26"/>
          <p:cNvSpPr txBox="1">
            <a:spLocks noChangeArrowheads="1"/>
          </p:cNvSpPr>
          <p:nvPr/>
        </p:nvSpPr>
        <p:spPr bwMode="auto">
          <a:xfrm>
            <a:off x="8204482" y="2420144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계약심사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0" name="Text Box 26"/>
          <p:cNvSpPr txBox="1">
            <a:spLocks noChangeArrowheads="1"/>
          </p:cNvSpPr>
          <p:nvPr/>
        </p:nvSpPr>
        <p:spPr bwMode="auto">
          <a:xfrm>
            <a:off x="8204482" y="3345265"/>
            <a:ext cx="1143000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담보관리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1" name="Text Box 42"/>
          <p:cNvSpPr txBox="1">
            <a:spLocks noChangeArrowheads="1"/>
          </p:cNvSpPr>
          <p:nvPr/>
        </p:nvSpPr>
        <p:spPr bwMode="auto">
          <a:xfrm>
            <a:off x="6945157" y="4742409"/>
            <a:ext cx="1141007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>
            <a:defPPr>
              <a:defRPr lang="en-US"/>
            </a:defPPr>
            <a:lvl1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1200" ker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Reconciliation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2" name="Text Box 43"/>
          <p:cNvSpPr txBox="1">
            <a:spLocks noChangeArrowheads="1"/>
          </p:cNvSpPr>
          <p:nvPr/>
        </p:nvSpPr>
        <p:spPr bwMode="auto">
          <a:xfrm>
            <a:off x="8204482" y="4742409"/>
            <a:ext cx="1141006" cy="39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사후관리</a:t>
            </a:r>
            <a:endParaRPr kumimoji="1" lang="ko-KR" altLang="en-US" sz="12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3" name="Text Box 44"/>
          <p:cNvSpPr txBox="1">
            <a:spLocks noChangeArrowheads="1"/>
          </p:cNvSpPr>
          <p:nvPr/>
        </p:nvSpPr>
        <p:spPr bwMode="auto">
          <a:xfrm>
            <a:off x="4337256" y="5274527"/>
            <a:ext cx="1141007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>
            <a:defPPr>
              <a:defRPr lang="en-US"/>
            </a:defPPr>
            <a:lvl1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회계처리</a:t>
            </a:r>
          </a:p>
        </p:txBody>
      </p:sp>
      <p:sp>
        <p:nvSpPr>
          <p:cNvPr id="194" name="Text Box 45"/>
          <p:cNvSpPr txBox="1">
            <a:spLocks noChangeArrowheads="1"/>
          </p:cNvSpPr>
          <p:nvPr/>
        </p:nvSpPr>
        <p:spPr bwMode="auto">
          <a:xfrm>
            <a:off x="6945157" y="5274527"/>
            <a:ext cx="1141007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일반대사</a:t>
            </a:r>
          </a:p>
        </p:txBody>
      </p:sp>
      <p:sp>
        <p:nvSpPr>
          <p:cNvPr id="195" name="Text Box 46"/>
          <p:cNvSpPr txBox="1">
            <a:spLocks noChangeArrowheads="1"/>
          </p:cNvSpPr>
          <p:nvPr/>
        </p:nvSpPr>
        <p:spPr bwMode="auto">
          <a:xfrm>
            <a:off x="8204482" y="5274527"/>
            <a:ext cx="1141006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Lifecycle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이벤트</a:t>
            </a:r>
          </a:p>
        </p:txBody>
      </p:sp>
      <p:sp>
        <p:nvSpPr>
          <p:cNvPr id="196" name="Text Box 45"/>
          <p:cNvSpPr txBox="1">
            <a:spLocks noChangeArrowheads="1"/>
          </p:cNvSpPr>
          <p:nvPr/>
        </p:nvSpPr>
        <p:spPr bwMode="auto">
          <a:xfrm>
            <a:off x="3046513" y="5274527"/>
            <a:ext cx="1141007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자금 결제</a:t>
            </a:r>
          </a:p>
        </p:txBody>
      </p:sp>
      <p:sp>
        <p:nvSpPr>
          <p:cNvPr id="197" name="Text Box 46"/>
          <p:cNvSpPr txBox="1">
            <a:spLocks noChangeArrowheads="1"/>
          </p:cNvSpPr>
          <p:nvPr/>
        </p:nvSpPr>
        <p:spPr bwMode="auto">
          <a:xfrm>
            <a:off x="3046513" y="5746709"/>
            <a:ext cx="1141006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실물인수도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9" name="Text Box 44"/>
          <p:cNvSpPr txBox="1">
            <a:spLocks noChangeArrowheads="1"/>
          </p:cNvSpPr>
          <p:nvPr/>
        </p:nvSpPr>
        <p:spPr bwMode="auto">
          <a:xfrm>
            <a:off x="4337256" y="5746709"/>
            <a:ext cx="1141007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>
            <a:defPPr>
              <a:defRPr lang="en-US"/>
            </a:defPPr>
            <a:lvl1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평가</a:t>
            </a:r>
          </a:p>
        </p:txBody>
      </p:sp>
      <p:sp>
        <p:nvSpPr>
          <p:cNvPr id="200" name="Text Box 45"/>
          <p:cNvSpPr txBox="1">
            <a:spLocks noChangeArrowheads="1"/>
          </p:cNvSpPr>
          <p:nvPr/>
        </p:nvSpPr>
        <p:spPr bwMode="auto">
          <a:xfrm>
            <a:off x="6945157" y="5746709"/>
            <a:ext cx="1141007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실물대사</a:t>
            </a:r>
          </a:p>
        </p:txBody>
      </p:sp>
      <p:sp>
        <p:nvSpPr>
          <p:cNvPr id="201" name="Text Box 46"/>
          <p:cNvSpPr txBox="1">
            <a:spLocks noChangeArrowheads="1"/>
          </p:cNvSpPr>
          <p:nvPr/>
        </p:nvSpPr>
        <p:spPr bwMode="auto">
          <a:xfrm>
            <a:off x="8204482" y="5746709"/>
            <a:ext cx="1141006" cy="395288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보고서</a:t>
            </a:r>
            <a:endParaRPr kumimoji="1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제공</a:t>
            </a:r>
          </a:p>
        </p:txBody>
      </p:sp>
      <p:sp>
        <p:nvSpPr>
          <p:cNvPr id="202" name="Text Box 44"/>
          <p:cNvSpPr txBox="1">
            <a:spLocks noChangeArrowheads="1"/>
          </p:cNvSpPr>
          <p:nvPr/>
        </p:nvSpPr>
        <p:spPr bwMode="auto">
          <a:xfrm>
            <a:off x="5547524" y="5274527"/>
            <a:ext cx="1141007" cy="395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>
            <a:defPPr>
              <a:defRPr lang="en-US"/>
            </a:defPPr>
            <a:lvl1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세금</a:t>
            </a:r>
          </a:p>
        </p:txBody>
      </p:sp>
      <p:sp>
        <p:nvSpPr>
          <p:cNvPr id="203" name="Rectangle 55"/>
          <p:cNvSpPr>
            <a:spLocks noChangeArrowheads="1"/>
          </p:cNvSpPr>
          <p:nvPr/>
        </p:nvSpPr>
        <p:spPr bwMode="auto">
          <a:xfrm>
            <a:off x="1030428" y="5274527"/>
            <a:ext cx="71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Sub</a:t>
            </a:r>
          </a:p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204" name="Rectangle 55"/>
          <p:cNvSpPr>
            <a:spLocks noChangeArrowheads="1"/>
          </p:cNvSpPr>
          <p:nvPr/>
        </p:nvSpPr>
        <p:spPr bwMode="auto">
          <a:xfrm>
            <a:off x="1030428" y="2393008"/>
            <a:ext cx="71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Sub</a:t>
            </a:r>
          </a:p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35696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System_ </a:t>
            </a:r>
            <a:r>
              <a:rPr lang="ko-KR" altLang="en-US" dirty="0" smtClean="0"/>
              <a:t>⑥ 시뮬레이션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9313" y="1163216"/>
            <a:ext cx="9211887" cy="609600"/>
          </a:xfrm>
        </p:spPr>
        <p:txBody>
          <a:bodyPr/>
          <a:lstStyle/>
          <a:p>
            <a:r>
              <a:rPr lang="ko-KR" altLang="en-US" dirty="0" smtClean="0"/>
              <a:t>각 </a:t>
            </a:r>
            <a:r>
              <a:rPr lang="ko-KR" altLang="en-US" dirty="0"/>
              <a:t>자산 섹터별</a:t>
            </a:r>
            <a:r>
              <a:rPr lang="en-US" altLang="ko-KR" dirty="0"/>
              <a:t>(</a:t>
            </a:r>
            <a:r>
              <a:rPr lang="ko-KR" altLang="en-US" dirty="0"/>
              <a:t>주식</a:t>
            </a:r>
            <a:r>
              <a:rPr lang="en-US" altLang="ko-KR" dirty="0"/>
              <a:t>, </a:t>
            </a:r>
            <a:r>
              <a:rPr lang="ko-KR" altLang="en-US" dirty="0"/>
              <a:t>채권 등</a:t>
            </a:r>
            <a:r>
              <a:rPr lang="en-US" altLang="ko-KR" dirty="0"/>
              <a:t>)</a:t>
            </a:r>
            <a:r>
              <a:rPr lang="ko-KR" altLang="en-US" dirty="0"/>
              <a:t>로 직접투자자산과 간접투자자산을 종합하여 시장변화에 따라 손익을 추정하는 </a:t>
            </a:r>
            <a:r>
              <a:rPr lang="ko-KR" altLang="en-US" dirty="0" smtClean="0"/>
              <a:t>시뮬레이션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해당 보고서를 통해 시장변동에 따라 미래 시점의 손익이 어떻게 변화 될지를 예상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graphicFrame>
        <p:nvGraphicFramePr>
          <p:cNvPr id="90" name="표 89"/>
          <p:cNvGraphicFramePr>
            <a:graphicFrameLocks noGrp="1"/>
          </p:cNvGraphicFramePr>
          <p:nvPr>
            <p:extLst/>
          </p:nvPr>
        </p:nvGraphicFramePr>
        <p:xfrm>
          <a:off x="457201" y="3728121"/>
          <a:ext cx="9220199" cy="2664296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9220199"/>
              </a:tblGrid>
              <a:tr h="2664296">
                <a:tc>
                  <a:txBody>
                    <a:bodyPr/>
                    <a:lstStyle/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000" b="1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손익추정분석</a:t>
                      </a:r>
                      <a:endParaRPr lang="en-US" altLang="ko-KR" sz="1000" b="1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특정 시점에 보유하고 있는 주요 투자 자산들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수익증권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)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의 평가액을 가지고 시장변동에 따라 손익이 얼마나 변동하는지를 보여주는 보고서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.</a:t>
                      </a:r>
                      <a:b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</a:b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수익증권에 편입된 자산들 중 주식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채권만을 기준으로 시뮬레이션 하도록 되어 있으며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 민감도 지표를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 수신할 수 없을 경우 직접 입력하여 시뮬레이션 할 수 있음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.</a:t>
                      </a:r>
                      <a:endParaRPr lang="en-US" altLang="ko-KR" sz="10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60363" lvl="1" indent="-1841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나눔고딕" panose="020D0604000000000000" pitchFamily="50" charset="-127"/>
                        <a:buChar char="–"/>
                        <a:defRPr/>
                      </a:pP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손익추정을 위한 주요 변수</a:t>
                      </a:r>
                      <a:endParaRPr lang="en-US" altLang="ko-KR" sz="10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862013" lvl="2" indent="-22860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defRPr/>
                      </a:pP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수익증권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 편입금액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)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의 평가액</a:t>
                      </a:r>
                      <a:endParaRPr lang="en-US" altLang="ko-KR" sz="10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862013" lvl="2" indent="-22860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defRPr/>
                      </a:pP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시장지표의 변동율</a:t>
                      </a:r>
                      <a:r>
                        <a:rPr lang="en-US" altLang="ko-KR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</a:t>
                      </a: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: KOSPI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등락률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: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국고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3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년 금리변동폭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)</a:t>
                      </a:r>
                    </a:p>
                    <a:p>
                      <a:pPr marL="862013" lvl="2" indent="-22860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defRPr/>
                      </a:pP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민감도 지표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: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 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Beta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 값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: Duration)</a:t>
                      </a:r>
                    </a:p>
                    <a:p>
                      <a:pPr marL="347663" lvl="1" indent="-1714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Char char="-"/>
                        <a:defRPr/>
                      </a:pP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손익추정분석 주요 로직</a:t>
                      </a: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633413" lvl="2" indent="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=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 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포트폴리오 베타 * 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KOSPI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등락률 * 주식평가액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) +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(-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듀레이션 * 채권평가액 * 국고 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3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년 금리변동폭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) +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주식배당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주식평가액*배당률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) +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채권이표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채권액면액*표면이율*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((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만기일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-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기준일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)/365))</a:t>
                      </a:r>
                    </a:p>
                    <a:p>
                      <a:pPr marL="633413" lvl="2" indent="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0" lvl="0" indent="-280987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※ </a:t>
                      </a:r>
                      <a:r>
                        <a:rPr lang="ko-KR" altLang="en-US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계산식과 주요 변수는 업무 협의를 통해 재 조정</a:t>
                      </a:r>
                      <a:r>
                        <a:rPr lang="en-US" altLang="ko-KR" sz="1000" b="0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.</a:t>
                      </a:r>
                      <a:endParaRPr lang="en-US" altLang="ko-KR" sz="1000" b="0" u="sng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</a:txBody>
                  <a:tcPr marL="106601" marR="106601" marT="72000" marB="72000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A0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손익추정분석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1700808"/>
            <a:ext cx="931549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System_ </a:t>
            </a:r>
            <a:r>
              <a:rPr lang="ko-KR" altLang="en-US" dirty="0"/>
              <a:t>⑥ 시뮬레이션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6496" y="1091208"/>
            <a:ext cx="9211887" cy="609600"/>
          </a:xfrm>
        </p:spPr>
        <p:txBody>
          <a:bodyPr/>
          <a:lstStyle/>
          <a:p>
            <a:r>
              <a:rPr lang="ko-KR" altLang="en-US" dirty="0" smtClean="0"/>
              <a:t>미래시점의 </a:t>
            </a:r>
            <a:r>
              <a:rPr lang="ko-KR" altLang="en-US" dirty="0"/>
              <a:t>손익추정 시뮬레이션을 위해서는 민감도 지표가 </a:t>
            </a:r>
            <a:r>
              <a:rPr lang="ko-KR" altLang="en-US" dirty="0" smtClean="0"/>
              <a:t>필요함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각 </a:t>
            </a:r>
            <a:r>
              <a:rPr lang="ko-KR" altLang="en-US" dirty="0"/>
              <a:t>자산별로 필요로 하는 민감도 지표를 외부평가사를 통해 </a:t>
            </a:r>
            <a:r>
              <a:rPr lang="ko-KR" altLang="en-US" dirty="0" smtClean="0"/>
              <a:t>수신 할 </a:t>
            </a:r>
            <a:r>
              <a:rPr lang="ko-KR" altLang="en-US" dirty="0"/>
              <a:t>수 있으면 </a:t>
            </a:r>
            <a:r>
              <a:rPr lang="en-US" altLang="ko-KR" dirty="0"/>
              <a:t>Best Case</a:t>
            </a:r>
            <a:r>
              <a:rPr lang="ko-KR" altLang="en-US" dirty="0"/>
              <a:t>가 될 수 </a:t>
            </a:r>
            <a:r>
              <a:rPr lang="ko-KR" altLang="en-US" dirty="0" smtClean="0"/>
              <a:t>있지만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/>
              <a:t>수신이 불가능할 경우 간략한 공식을 통해 구하거나 보고서 산출 시 직접 </a:t>
            </a:r>
            <a:r>
              <a:rPr lang="ko-KR" altLang="en-US" dirty="0" smtClean="0"/>
              <a:t>입력</a:t>
            </a:r>
            <a:endParaRPr lang="en-US" altLang="ko-KR" dirty="0"/>
          </a:p>
        </p:txBody>
      </p:sp>
      <p:graphicFrame>
        <p:nvGraphicFramePr>
          <p:cNvPr id="90" name="표 89"/>
          <p:cNvGraphicFramePr>
            <a:graphicFrameLocks noGrp="1"/>
          </p:cNvGraphicFramePr>
          <p:nvPr>
            <p:extLst/>
          </p:nvPr>
        </p:nvGraphicFramePr>
        <p:xfrm>
          <a:off x="457201" y="3629759"/>
          <a:ext cx="9220199" cy="2607553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9220199"/>
              </a:tblGrid>
              <a:tr h="2607553">
                <a:tc>
                  <a:txBody>
                    <a:bodyPr/>
                    <a:lstStyle/>
                    <a:p>
                      <a:pPr marL="171450" marR="0" lvl="0" indent="-171450" algn="l" defTabSz="106045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ko-KR" altLang="en-US" sz="1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고딕" pitchFamily="50" charset="-127"/>
                          <a:ea typeface="나눔고딕"/>
                          <a:cs typeface="+mn-cs"/>
                        </a:rPr>
                        <a:t>민감도</a:t>
                      </a:r>
                      <a:endParaRPr kumimoji="0" lang="en-US" altLang="ko-KR" sz="1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47663" lvl="1" indent="-1714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Char char="-"/>
                        <a:defRPr/>
                      </a:pPr>
                      <a:r>
                        <a:rPr lang="ko-KR" altLang="en-US" sz="10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시장 변동에 따라 운용자산의 손익을 추정하기 위해서는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민감도 지표가 필요함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.</a:t>
                      </a:r>
                    </a:p>
                    <a:p>
                      <a:pPr marL="347663" lvl="1" indent="-1714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Char char="-"/>
                        <a:defRPr/>
                      </a:pP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외부 평가사나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코스콤으로부터 데이터를 수신할 때 민감도지표를 추가로 요청하여 수신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.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관련 지표들이 수신될 경우 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Middle Office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시스템에서는 관련 정보들을 추가로 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Data Mart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에 적재하여 보고서 산출 시 활용함</a:t>
                      </a: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633413" lvl="2" indent="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  <a:sym typeface="Wingdings" panose="05000000000000000000" pitchFamily="2" charset="2"/>
                        </a:rPr>
                        <a:t>해당 작업 진행 시 평가사 및 코스콤과의 업무 협의가 필요하며 고객의 업무 협조 및 의사결정이 필요함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  <a:sym typeface="Wingdings" panose="05000000000000000000" pitchFamily="2" charset="2"/>
                        </a:rPr>
                        <a:t>.</a:t>
                      </a: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347663" lvl="1" indent="-17145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Tx/>
                        <a:buChar char="-"/>
                        <a:defRPr/>
                      </a:pP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이번 프로젝트에서 사용할 민감도 지표</a:t>
                      </a: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404813" lvl="1" indent="-22860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defRPr/>
                      </a:pP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주식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: Beta</a:t>
                      </a:r>
                    </a:p>
                    <a:p>
                      <a:pPr marL="404813" lvl="1" indent="-22860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defRPr/>
                      </a:pP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채권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단기자금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, </a:t>
                      </a: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융자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: Duration</a:t>
                      </a:r>
                    </a:p>
                    <a:p>
                      <a:pPr marL="404813" lvl="1" indent="-22860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defRPr/>
                      </a:pPr>
                      <a:r>
                        <a:rPr lang="ko-KR" altLang="en-US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수익증권</a:t>
                      </a:r>
                      <a:r>
                        <a:rPr lang="en-US" altLang="ko-KR" sz="10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: Beta, Duration</a:t>
                      </a:r>
                    </a:p>
                    <a:p>
                      <a:pPr marL="404813" lvl="1" indent="-228600" algn="l" defTabSz="1060450" rtl="0" eaLnBrk="1" fontAlgn="auto" latinLnBrk="0" hangingPunct="1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defRPr/>
                      </a:pPr>
                      <a:endParaRPr lang="en-US" altLang="ko-KR" sz="1000" b="0" kern="0" baseline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  <a:p>
                      <a:pPr marL="0" marR="0" lvl="0" indent="-280987" algn="l" defTabSz="106045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1000" b="1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※ </a:t>
                      </a:r>
                      <a:r>
                        <a:rPr lang="ko-KR" altLang="en-US" sz="1000" b="1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민감도 지표와 데이터 수신 방법은 업무 협의를 통해 재 조정</a:t>
                      </a:r>
                      <a:r>
                        <a:rPr lang="en-US" altLang="ko-KR" sz="1000" b="1" u="sng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  <a:cs typeface="+mn-cs"/>
                        </a:rPr>
                        <a:t>.</a:t>
                      </a:r>
                      <a:endParaRPr lang="en-US" altLang="ko-KR" sz="1000" b="1" u="sng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  <a:cs typeface="+mn-cs"/>
                      </a:endParaRPr>
                    </a:p>
                  </a:txBody>
                  <a:tcPr marL="106601" marR="106601" marT="72000" marB="72000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A0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0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민감도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1628800"/>
            <a:ext cx="9278916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 smtClean="0">
                <a:solidFill>
                  <a:schemeClr val="tx1"/>
                </a:solidFill>
              </a:rPr>
              <a:t>⑦ 계약서관리</a:t>
            </a:r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2" name="텍스트 개체 틀 11"/>
          <p:cNvSpPr txBox="1">
            <a:spLocks/>
          </p:cNvSpPr>
          <p:nvPr/>
        </p:nvSpPr>
        <p:spPr bwMode="auto">
          <a:xfrm>
            <a:off x="0" y="1232945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계약서 첨부문서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거래가 완료된 해외자산의 자산현황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계약체결일자 등 상세 정보의 열람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기능을 제공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7560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계약서관리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1772816"/>
            <a:ext cx="777307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⑦ 계약서관리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2" name="텍스트 개체 틀 11"/>
          <p:cNvSpPr txBox="1">
            <a:spLocks/>
          </p:cNvSpPr>
          <p:nvPr/>
        </p:nvSpPr>
        <p:spPr bwMode="auto">
          <a:xfrm>
            <a:off x="0" y="1376960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계약서 주요내용 수기입력 관리 방안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해외파생상품의 상세거래정보를 입력하고 관리할 수 있는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기능을 제공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7560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계약서관리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8" y="1916832"/>
            <a:ext cx="7687722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⑦ 계약서관리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2" name="텍스트 개체 틀 11"/>
          <p:cNvSpPr txBox="1">
            <a:spLocks/>
          </p:cNvSpPr>
          <p:nvPr/>
        </p:nvSpPr>
        <p:spPr bwMode="auto">
          <a:xfrm>
            <a:off x="0" y="1340768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ISDA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체결 현황 관리 방안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파생거래계약의 거래처별 주요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CSA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조건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담보제공현황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거래처별 거래한도 등의 정보를 입력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및 관리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7560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ISDA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체결관리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0" y="1916832"/>
            <a:ext cx="7736495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 smtClean="0">
                <a:solidFill>
                  <a:schemeClr val="tx1"/>
                </a:solidFill>
              </a:rPr>
              <a:t>⑧결재함</a:t>
            </a:r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1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연계 결재처리 프로세스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매매주문 및 체결 프로세스 중 결재 업무는 체결된 거래의 운용보고서를 생성하고 결재권자의 승인을 받아 운영위험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(Operation Risk)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방지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9" name="Rectangle 15"/>
          <p:cNvSpPr>
            <a:spLocks noChangeArrowheads="1"/>
          </p:cNvSpPr>
          <p:nvPr/>
        </p:nvSpPr>
        <p:spPr bwMode="gray">
          <a:xfrm>
            <a:off x="1265577" y="4007266"/>
            <a:ext cx="8352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360000" tIns="46800" rIns="93600" bIns="46800" anchor="ctr"/>
          <a:lstStyle/>
          <a:p>
            <a:pPr marL="90000" indent="-90000" defTabSz="762000" latinLnBrk="0">
              <a:lnSpc>
                <a:spcPct val="120000"/>
              </a:lnSpc>
            </a:pP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8" name="Rectangle 15"/>
          <p:cNvSpPr>
            <a:spLocks noChangeArrowheads="1"/>
          </p:cNvSpPr>
          <p:nvPr/>
        </p:nvSpPr>
        <p:spPr bwMode="gray">
          <a:xfrm>
            <a:off x="1265577" y="2250184"/>
            <a:ext cx="8352000" cy="15404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360000" tIns="46800" rIns="93600" bIns="46800" anchor="ctr"/>
          <a:lstStyle/>
          <a:p>
            <a:pPr marL="90000" indent="-90000" defTabSz="762000" latinLnBrk="0">
              <a:lnSpc>
                <a:spcPct val="120000"/>
              </a:lnSpc>
            </a:pP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gray">
          <a:xfrm>
            <a:off x="2795677" y="4194875"/>
            <a:ext cx="1152000" cy="50323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결재상신</a:t>
            </a:r>
            <a:endParaRPr lang="en-US" altLang="ko-KR" sz="10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0" hangingPunct="0">
              <a:defRPr/>
            </a:pPr>
            <a:r>
              <a:rPr lang="en-US" altLang="ko-KR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거래확인서 첨부</a:t>
            </a:r>
            <a:r>
              <a:rPr lang="en-US" altLang="ko-KR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gray">
          <a:xfrm>
            <a:off x="4287745" y="3233037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>
              <a:defRPr/>
            </a:pPr>
            <a:r>
              <a:rPr kumimoji="0"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결재함 도착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gray">
          <a:xfrm>
            <a:off x="5587627" y="3233037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>
              <a:defRPr/>
            </a:pPr>
            <a:r>
              <a:rPr kumimoji="0"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검토 및 승인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gray">
          <a:xfrm>
            <a:off x="7039902" y="4084685"/>
            <a:ext cx="1152000" cy="50323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승인완료 확인</a:t>
            </a:r>
            <a:endParaRPr lang="ko-KR" altLang="en-US" sz="10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gray">
          <a:xfrm>
            <a:off x="8329599" y="4084683"/>
            <a:ext cx="1152000" cy="50323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ko-KR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B/O </a:t>
            </a:r>
            <a:r>
              <a:rPr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전송</a:t>
            </a:r>
            <a:endParaRPr lang="ko-KR" altLang="en-US" sz="10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32" name="직선 화살표 연결선 31"/>
          <p:cNvCxnSpPr>
            <a:stCxn id="50" idx="3"/>
            <a:endCxn id="10" idx="1"/>
          </p:cNvCxnSpPr>
          <p:nvPr/>
        </p:nvCxnSpPr>
        <p:spPr bwMode="auto">
          <a:xfrm>
            <a:off x="2522289" y="4446494"/>
            <a:ext cx="27338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꺾인 연결선 33"/>
          <p:cNvCxnSpPr>
            <a:stCxn id="10" idx="3"/>
            <a:endCxn id="19" idx="1"/>
          </p:cNvCxnSpPr>
          <p:nvPr/>
        </p:nvCxnSpPr>
        <p:spPr bwMode="auto">
          <a:xfrm flipV="1">
            <a:off x="3947677" y="3484656"/>
            <a:ext cx="340068" cy="96183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꺾인 연결선 34"/>
          <p:cNvCxnSpPr>
            <a:stCxn id="28" idx="3"/>
            <a:endCxn id="29" idx="1"/>
          </p:cNvCxnSpPr>
          <p:nvPr/>
        </p:nvCxnSpPr>
        <p:spPr bwMode="auto">
          <a:xfrm>
            <a:off x="6739627" y="3484656"/>
            <a:ext cx="300275" cy="8516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직선 화살표 연결선 37"/>
          <p:cNvCxnSpPr>
            <a:stCxn id="29" idx="3"/>
            <a:endCxn id="30" idx="1"/>
          </p:cNvCxnSpPr>
          <p:nvPr/>
        </p:nvCxnSpPr>
        <p:spPr bwMode="auto">
          <a:xfrm flipV="1">
            <a:off x="8191902" y="4336302"/>
            <a:ext cx="137697" cy="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직선 화살표 연결선 40"/>
          <p:cNvCxnSpPr>
            <a:stCxn id="19" idx="3"/>
            <a:endCxn id="28" idx="1"/>
          </p:cNvCxnSpPr>
          <p:nvPr/>
        </p:nvCxnSpPr>
        <p:spPr bwMode="auto">
          <a:xfrm>
            <a:off x="5439745" y="3484656"/>
            <a:ext cx="1478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꺾인 연결선 45"/>
          <p:cNvCxnSpPr>
            <a:stCxn id="28" idx="2"/>
            <a:endCxn id="50" idx="2"/>
          </p:cNvCxnSpPr>
          <p:nvPr/>
        </p:nvCxnSpPr>
        <p:spPr bwMode="auto">
          <a:xfrm rot="5400000">
            <a:off x="3574039" y="2108524"/>
            <a:ext cx="961838" cy="4217338"/>
          </a:xfrm>
          <a:prstGeom prst="bentConnector3">
            <a:avLst>
              <a:gd name="adj1" fmla="val 1237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004730" y="4696050"/>
            <a:ext cx="3005951" cy="2462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반려되는 경우 체결단계에서 수정하거나 주문 재생성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26824" y="3772688"/>
            <a:ext cx="1236236" cy="2462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결재를 통한 </a:t>
            </a:r>
            <a:r>
              <a:rPr lang="en-US" altLang="ko-KR" sz="1000" dirty="0" smtClean="0">
                <a:latin typeface="나눔고딕" pitchFamily="50" charset="-127"/>
                <a:ea typeface="나눔고딕" pitchFamily="50" charset="-127"/>
              </a:rPr>
              <a:t>Notice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50587" y="3781654"/>
            <a:ext cx="1236236" cy="2462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ko-KR" altLang="en-US" sz="1000" smtClean="0">
                <a:latin typeface="나눔고딕" pitchFamily="50" charset="-127"/>
                <a:ea typeface="나눔고딕" pitchFamily="50" charset="-127"/>
              </a:rPr>
              <a:t>결재를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통한 </a:t>
            </a:r>
            <a:r>
              <a:rPr lang="en-US" altLang="ko-KR" sz="1000" dirty="0" smtClean="0">
                <a:latin typeface="나눔고딕" pitchFamily="50" charset="-127"/>
                <a:ea typeface="나눔고딕" pitchFamily="50" charset="-127"/>
              </a:rPr>
              <a:t>Notice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gray">
          <a:xfrm>
            <a:off x="1370289" y="4194875"/>
            <a:ext cx="1152000" cy="50323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체결 입력</a:t>
            </a:r>
            <a:endParaRPr lang="en-US" altLang="ko-KR" sz="10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운용지시서 생성</a:t>
            </a:r>
            <a:r>
              <a:rPr lang="en-US" altLang="ko-KR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gray">
          <a:xfrm>
            <a:off x="1370289" y="2444148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>
              <a:defRPr/>
            </a:pPr>
            <a:r>
              <a:rPr lang="ko-KR" altLang="en-US" sz="1000" dirty="0" err="1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결재권자지정</a:t>
            </a:r>
            <a:endParaRPr lang="en-US" altLang="ko-KR" sz="1000" dirty="0" smtClean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0" hangingPunct="0">
              <a:defRPr/>
            </a:pPr>
            <a:r>
              <a:rPr kumimoji="0" lang="en-US" altLang="ko-KR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(K-HR </a:t>
            </a:r>
            <a:r>
              <a:rPr kumimoji="0"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정보</a:t>
            </a:r>
            <a:r>
              <a:rPr kumimoji="0" lang="en-US" altLang="ko-KR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Rectangle 15"/>
          <p:cNvSpPr>
            <a:spLocks noChangeArrowheads="1"/>
          </p:cNvSpPr>
          <p:nvPr/>
        </p:nvSpPr>
        <p:spPr bwMode="gray">
          <a:xfrm>
            <a:off x="2776068" y="2444148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>
              <a:defRPr/>
            </a:pPr>
            <a:r>
              <a:rPr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결재권위임</a:t>
            </a:r>
            <a:r>
              <a:rPr lang="en-US" altLang="ko-KR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회수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Rectangle 15"/>
          <p:cNvSpPr>
            <a:spLocks noChangeArrowheads="1"/>
          </p:cNvSpPr>
          <p:nvPr/>
        </p:nvSpPr>
        <p:spPr bwMode="gray">
          <a:xfrm>
            <a:off x="4181847" y="2444148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>
              <a:defRPr/>
            </a:pPr>
            <a:r>
              <a:rPr kumimoji="0"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운용지시서확인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gray">
          <a:xfrm>
            <a:off x="5587627" y="2444148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rIns="72000" anchor="ctr"/>
          <a:lstStyle/>
          <a:p>
            <a:pPr algn="ctr" eaLnBrk="0" hangingPunct="0">
              <a:defRPr/>
            </a:pPr>
            <a:r>
              <a:rPr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kumimoji="0"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업무모니터링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60" name="직선 연결선 59"/>
          <p:cNvCxnSpPr>
            <a:stCxn id="55" idx="3"/>
            <a:endCxn id="56" idx="1"/>
          </p:cNvCxnSpPr>
          <p:nvPr/>
        </p:nvCxnSpPr>
        <p:spPr bwMode="auto">
          <a:xfrm>
            <a:off x="2522289" y="2695767"/>
            <a:ext cx="25377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직선 연결선 60"/>
          <p:cNvCxnSpPr>
            <a:stCxn id="56" idx="3"/>
            <a:endCxn id="57" idx="1"/>
          </p:cNvCxnSpPr>
          <p:nvPr/>
        </p:nvCxnSpPr>
        <p:spPr bwMode="auto">
          <a:xfrm>
            <a:off x="3928068" y="2695767"/>
            <a:ext cx="25377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직선 연결선 63"/>
          <p:cNvCxnSpPr>
            <a:stCxn id="57" idx="3"/>
            <a:endCxn id="58" idx="1"/>
          </p:cNvCxnSpPr>
          <p:nvPr/>
        </p:nvCxnSpPr>
        <p:spPr bwMode="auto">
          <a:xfrm>
            <a:off x="5333847" y="2695767"/>
            <a:ext cx="2537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ectangle 15"/>
          <p:cNvSpPr>
            <a:spLocks noChangeArrowheads="1"/>
          </p:cNvSpPr>
          <p:nvPr/>
        </p:nvSpPr>
        <p:spPr bwMode="gray">
          <a:xfrm>
            <a:off x="288424" y="2250184"/>
            <a:ext cx="932329" cy="1540435"/>
          </a:xfrm>
          <a:prstGeom prst="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indent="-93663" algn="ctr" eaLnBrk="0" hangingPunct="0">
              <a:buClr>
                <a:srgbClr val="2666A6"/>
              </a:buClr>
              <a:defRPr/>
            </a:pPr>
            <a:r>
              <a:rPr lang="ko-KR" altLang="en-US" sz="1000" dirty="0" err="1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결재권자</a:t>
            </a:r>
            <a:endParaRPr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1" name="Rectangle 15"/>
          <p:cNvSpPr>
            <a:spLocks noChangeArrowheads="1"/>
          </p:cNvSpPr>
          <p:nvPr/>
        </p:nvSpPr>
        <p:spPr bwMode="gray">
          <a:xfrm>
            <a:off x="297389" y="4007266"/>
            <a:ext cx="932329" cy="133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indent="-93663" algn="ctr" eaLnBrk="0" hangingPunct="0">
              <a:buClr>
                <a:srgbClr val="2666A6"/>
              </a:buClr>
              <a:defRPr/>
            </a:pPr>
            <a:r>
              <a:rPr lang="ko-KR" altLang="en-US" sz="10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운용담당</a:t>
            </a:r>
          </a:p>
        </p:txBody>
      </p:sp>
      <p:sp>
        <p:nvSpPr>
          <p:cNvPr id="73" name="Rectangle 15"/>
          <p:cNvSpPr>
            <a:spLocks noChangeArrowheads="1"/>
          </p:cNvSpPr>
          <p:nvPr/>
        </p:nvSpPr>
        <p:spPr bwMode="gray">
          <a:xfrm>
            <a:off x="6986119" y="2444148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rIns="72000" anchor="ctr"/>
          <a:lstStyle/>
          <a:p>
            <a:pPr algn="ctr" eaLnBrk="0" hangingPunct="0">
              <a:defRPr/>
            </a:pPr>
            <a:r>
              <a:rPr lang="ko-KR" altLang="en-US" sz="100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체결취소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4" name="직선 연결선 73"/>
          <p:cNvCxnSpPr>
            <a:stCxn id="58" idx="3"/>
            <a:endCxn id="73" idx="1"/>
          </p:cNvCxnSpPr>
          <p:nvPr/>
        </p:nvCxnSpPr>
        <p:spPr bwMode="auto">
          <a:xfrm>
            <a:off x="6739627" y="2695767"/>
            <a:ext cx="24649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ectangle 15"/>
          <p:cNvSpPr>
            <a:spLocks noChangeArrowheads="1"/>
          </p:cNvSpPr>
          <p:nvPr/>
        </p:nvSpPr>
        <p:spPr bwMode="gray">
          <a:xfrm>
            <a:off x="8339789" y="2444148"/>
            <a:ext cx="1152000" cy="503237"/>
          </a:xfrm>
          <a:prstGeom prst="round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rIns="72000" anchor="ctr"/>
          <a:lstStyle/>
          <a:p>
            <a:pPr algn="ctr" eaLnBrk="0" hangingPunct="0">
              <a:defRPr/>
            </a:pPr>
            <a:r>
              <a:rPr lang="ko-KR" altLang="en-US" sz="1000" dirty="0" err="1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전일체결취소</a:t>
            </a:r>
            <a:endParaRPr kumimoji="0" lang="ko-KR" altLang="en-US" sz="10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8" name="직선 연결선 77"/>
          <p:cNvCxnSpPr>
            <a:stCxn id="73" idx="3"/>
            <a:endCxn id="77" idx="1"/>
          </p:cNvCxnSpPr>
          <p:nvPr/>
        </p:nvCxnSpPr>
        <p:spPr bwMode="auto">
          <a:xfrm>
            <a:off x="8138119" y="2695767"/>
            <a:ext cx="2016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-833" y="980728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결재 업무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63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716690" y="2445797"/>
            <a:ext cx="1926000" cy="110471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⑧결재함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1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매매거래에 따른 운용보고서 생성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운용보고서는 사전 컴플라이언스 점검 후 위반 내역이 없는 주문거래에 대해 체결 정보를 입력함으로써 생성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2" name="Rectangle 15"/>
          <p:cNvSpPr>
            <a:spLocks noChangeArrowheads="1"/>
          </p:cNvSpPr>
          <p:nvPr/>
        </p:nvSpPr>
        <p:spPr bwMode="gray">
          <a:xfrm>
            <a:off x="452438" y="4934466"/>
            <a:ext cx="9001125" cy="11368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16000" anchor="ctr"/>
          <a:lstStyle/>
          <a:p>
            <a:pPr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운용보고서는 체결 정보를 입력함으로써 생성되며 파생상품의 경우 운용보고서에 거래확인서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(Trade Confirmation)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반드시 첨부되어야 하며 </a:t>
            </a:r>
            <a:r>
              <a:rPr lang="ko-KR" altLang="en-US" sz="1200" b="1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헷지거래인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경우 반드시 현물정보를 선택하도록 하여 현물정보와 연계할 수 있는 기본 정보로 활용합니다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6689" y="2203428"/>
            <a:ext cx="1926000" cy="24622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주문번호로 관리</a:t>
            </a:r>
            <a:endParaRPr lang="ko-KR" altLang="en-US" sz="10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1000034" y="2677297"/>
            <a:ext cx="1404000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체결내역입력</a:t>
            </a:r>
            <a:endParaRPr kumimoji="1" lang="en-US" altLang="ko-K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주문번호</a:t>
            </a: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1" lang="ko-KR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/>
          <p:cNvSpPr/>
          <p:nvPr/>
        </p:nvSpPr>
        <p:spPr bwMode="auto">
          <a:xfrm>
            <a:off x="2989534" y="2677297"/>
            <a:ext cx="1404000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 생성</a:t>
            </a:r>
            <a:endParaRPr kumimoji="1" lang="en-US" altLang="ko-K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운용보고서번호</a:t>
            </a: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1" lang="ko-KR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4558896" y="2677297"/>
            <a:ext cx="1404000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결재상신</a:t>
            </a:r>
            <a:endParaRPr kumimoji="1" lang="en-US" altLang="ko-K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 번호</a:t>
            </a: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1" lang="ko-KR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6130458" y="2677297"/>
            <a:ext cx="1404000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승인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취소</a:t>
            </a: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정정</a:t>
            </a:r>
            <a:endParaRPr kumimoji="1" lang="en-US" altLang="ko-K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 번호</a:t>
            </a: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1"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7711572" y="2677297"/>
            <a:ext cx="1404000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결재완료</a:t>
            </a:r>
            <a:endParaRPr kumimoji="1" lang="en-US" altLang="ko-KR" sz="10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 번호</a:t>
            </a:r>
            <a:r>
              <a:rPr kumimoji="1"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1"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9101" y="2211283"/>
            <a:ext cx="6491415" cy="24622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운용보고서로 관리</a:t>
            </a:r>
            <a:endParaRPr lang="ko-KR" altLang="en-US" sz="10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688" y="3668614"/>
            <a:ext cx="1926001" cy="1073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최초 주문 입력 시 생성된 주문 번호를 기준으로 사전 </a:t>
            </a:r>
            <a:r>
              <a:rPr lang="ko-KR" altLang="en-US" sz="1000" dirty="0" err="1" smtClean="0">
                <a:latin typeface="나눔고딕" pitchFamily="50" charset="-127"/>
                <a:ea typeface="나눔고딕" pitchFamily="50" charset="-127"/>
              </a:rPr>
              <a:t>컴플라이언스</a:t>
            </a: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점검 및 주문 체결 입력을 실행 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 bwMode="auto">
          <a:xfrm>
            <a:off x="2809101" y="2457504"/>
            <a:ext cx="6491415" cy="109685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" name="직선 화살표 연결선 4"/>
          <p:cNvCxnSpPr>
            <a:stCxn id="2" idx="3"/>
            <a:endCxn id="39" idx="1"/>
          </p:cNvCxnSpPr>
          <p:nvPr/>
        </p:nvCxnSpPr>
        <p:spPr bwMode="auto">
          <a:xfrm>
            <a:off x="2404034" y="2929297"/>
            <a:ext cx="5855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직선 화살표 연결선 52"/>
          <p:cNvCxnSpPr>
            <a:stCxn id="39" idx="3"/>
            <a:endCxn id="40" idx="1"/>
          </p:cNvCxnSpPr>
          <p:nvPr/>
        </p:nvCxnSpPr>
        <p:spPr bwMode="auto">
          <a:xfrm>
            <a:off x="4393534" y="2929297"/>
            <a:ext cx="1653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직선 화살표 연결선 53"/>
          <p:cNvCxnSpPr>
            <a:stCxn id="40" idx="3"/>
            <a:endCxn id="42" idx="1"/>
          </p:cNvCxnSpPr>
          <p:nvPr/>
        </p:nvCxnSpPr>
        <p:spPr bwMode="auto">
          <a:xfrm>
            <a:off x="5962896" y="2929297"/>
            <a:ext cx="1675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직선 화살표 연결선 58"/>
          <p:cNvCxnSpPr>
            <a:stCxn id="42" idx="3"/>
            <a:endCxn id="43" idx="1"/>
          </p:cNvCxnSpPr>
          <p:nvPr/>
        </p:nvCxnSpPr>
        <p:spPr bwMode="auto">
          <a:xfrm>
            <a:off x="7534458" y="2929297"/>
            <a:ext cx="17711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795089" y="3668614"/>
            <a:ext cx="6505427" cy="1073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ko-KR"/>
            </a:defPPr>
            <a:lvl1pPr>
              <a:lnSpc>
                <a:spcPct val="130000"/>
              </a:lnSpc>
              <a:defRPr sz="1000"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체결 번호를 입력하여 생성된 운용보고서는 결재 상신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체결 주문의 승인</a:t>
            </a:r>
            <a:r>
              <a:rPr lang="en-US" altLang="ko-KR" dirty="0" smtClean="0"/>
              <a:t>/</a:t>
            </a:r>
            <a:r>
              <a:rPr lang="ko-KR" altLang="en-US" dirty="0" smtClean="0"/>
              <a:t>취소</a:t>
            </a:r>
            <a:r>
              <a:rPr lang="en-US" altLang="ko-KR" dirty="0" smtClean="0"/>
              <a:t>/</a:t>
            </a:r>
            <a:r>
              <a:rPr lang="ko-KR" altLang="en-US" dirty="0" smtClean="0"/>
              <a:t>정정</a:t>
            </a:r>
            <a:r>
              <a:rPr lang="en-US" altLang="ko-KR" dirty="0" smtClean="0"/>
              <a:t>, B/O </a:t>
            </a:r>
            <a:r>
              <a:rPr lang="ko-KR" altLang="en-US" dirty="0" smtClean="0"/>
              <a:t>전송 등을 위한 기본정보가 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결재의 승인</a:t>
            </a:r>
            <a:r>
              <a:rPr lang="en-US" altLang="ko-KR" dirty="0" smtClean="0"/>
              <a:t>/</a:t>
            </a:r>
            <a:r>
              <a:rPr lang="ko-KR" altLang="en-US" dirty="0" smtClean="0"/>
              <a:t>취소</a:t>
            </a:r>
            <a:r>
              <a:rPr lang="en-US" altLang="ko-KR" dirty="0" smtClean="0"/>
              <a:t>/</a:t>
            </a:r>
            <a:r>
              <a:rPr lang="ko-KR" altLang="en-US" dirty="0" smtClean="0"/>
              <a:t>정정은 주문</a:t>
            </a:r>
            <a:r>
              <a:rPr lang="en-US" altLang="ko-KR" dirty="0" smtClean="0"/>
              <a:t>/</a:t>
            </a:r>
            <a:r>
              <a:rPr lang="ko-KR" altLang="en-US" dirty="0" smtClean="0"/>
              <a:t>체결 단위가 아닌 운용보고서 기준으로 처리가 됩니다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833" y="980728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운용보고서 생성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22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⑧결재함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1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매매처리내역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Back Office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전송 방안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결재 완료된 운용보고서는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B/O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로 자동 전송됩니다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전송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방식은 결재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EAI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사용하여 모두 가능하며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B/O 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재구축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시 수정 부분에 대한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대응 개발을 지원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33" y="980728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Back-Office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연계 프로세스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2276872"/>
            <a:ext cx="8937511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⑧결재함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1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매매진행사항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결재 진행 내역 조회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매매진행 사항 및 결재 진행 사항은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결재권자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및 주문자가 실시간으로 확인할 수 있으며 확인 리스트 내에서 결재 및 주문 취소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33" y="980728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Back-Office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연계 프로세스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2132856"/>
            <a:ext cx="8937511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 smtClean="0">
                <a:solidFill>
                  <a:schemeClr val="tx1"/>
                </a:solidFill>
              </a:rPr>
              <a:t>⑨ </a:t>
            </a:r>
            <a:r>
              <a:rPr lang="en-US" altLang="ko-KR" sz="1400" dirty="0">
                <a:solidFill>
                  <a:schemeClr val="tx1"/>
                </a:solidFill>
              </a:rPr>
              <a:t>Mail/Notice </a:t>
            </a:r>
            <a:r>
              <a:rPr lang="ko-KR" altLang="en-US" sz="1400" dirty="0" smtClean="0">
                <a:solidFill>
                  <a:schemeClr val="tx1"/>
                </a:solidFill>
              </a:rPr>
              <a:t>지원</a:t>
            </a:r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52736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Mail/Notice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지원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0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업무관련 주요 자료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 및 공유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업무와 관련한 주요 문서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자료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수집 문서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참조 문서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등은 주요 계약서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거래 확인서 등을 관리하는 자료 관리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기능을 활용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각 자료 등록 시 함께 등록하는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Tag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및 저장 정보를 활용하여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Filtering, Searching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손쉽게 지원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2348880"/>
            <a:ext cx="7907197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프로세스 정의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운용기획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176808" y="1944843"/>
            <a:ext cx="809667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PS.1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제도관리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44913" y="1377963"/>
            <a:ext cx="2830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ko-KR" altLang="en-US" sz="14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 정의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1159386" y="1803248"/>
            <a:ext cx="18288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146300" y="1807173"/>
            <a:ext cx="6027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lIns="18000" tIns="10800" rIns="18000" bIns="108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060575" y="2648850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법규정 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권고사항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정부 정책 및 외부 환경 등에 의해서 내부적인 규정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지침 변경 및 관리를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수행하는 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V="1">
            <a:off x="1176808" y="3385003"/>
            <a:ext cx="8254406" cy="181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gray">
          <a:xfrm>
            <a:off x="277614" y="2000406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176807" y="264885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PS.1.1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규정제도관리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1176807" y="1320448"/>
            <a:ext cx="1763011" cy="396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</a:t>
            </a: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운용기획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181418" y="3601027"/>
            <a:ext cx="809206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PS.2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투자전략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3065184" y="4305034"/>
            <a:ext cx="6208295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부채 부담이율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자산군별 목표운용비중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자산군별 기대수익률 설정을 통하여 중장기자산운용계획을 수립하는 서브 프로세스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gray">
          <a:xfrm>
            <a:off x="282224" y="3656590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181417" y="4305034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PS.2.1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전략적자산배분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071182" y="4992043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전략적자산배분계획을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토대로 운용본부 단기배분계획을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수립하는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프로세스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187414" y="4992043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PS.2.2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전술적자산배분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3071182" y="5680755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집행예정계획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배정 가능 자금 파악 등을 통해서 자산군별 신규 자금을 배정하는 서브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187414" y="5680755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PS.2.3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자금배분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5"/>
          <p:cNvSpPr txBox="1">
            <a:spLocks/>
          </p:cNvSpPr>
          <p:nvPr/>
        </p:nvSpPr>
        <p:spPr>
          <a:xfrm>
            <a:off x="920552" y="1628800"/>
            <a:ext cx="3033713" cy="21704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1" i="0" cap="none" baseline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ko-KR" sz="1138" kern="0" dirty="0"/>
              <a:t>Table of Contents</a:t>
            </a:r>
            <a:endParaRPr lang="ko-KR" altLang="en-US" sz="1138" kern="0" dirty="0"/>
          </a:p>
        </p:txBody>
      </p:sp>
      <p:sp>
        <p:nvSpPr>
          <p:cNvPr id="13" name="내용 개체 틀 11"/>
          <p:cNvSpPr>
            <a:spLocks noGrp="1"/>
          </p:cNvSpPr>
          <p:nvPr>
            <p:ph idx="1"/>
          </p:nvPr>
        </p:nvSpPr>
        <p:spPr>
          <a:xfrm>
            <a:off x="920552" y="1772816"/>
            <a:ext cx="6640116" cy="4824536"/>
          </a:xfrm>
        </p:spPr>
        <p:txBody>
          <a:bodyPr/>
          <a:lstStyle/>
          <a:p>
            <a:pPr marL="232172" indent="-232172">
              <a:lnSpc>
                <a:spcPts val="1800"/>
              </a:lnSpc>
              <a:buFont typeface="+mj-lt"/>
              <a:buAutoNum type="romanUcPeriod"/>
            </a:pPr>
            <a:r>
              <a:rPr lang="en-US" altLang="ko-KR" sz="11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100" b="1" dirty="0" smtClean="0">
                <a:solidFill>
                  <a:schemeClr val="bg1">
                    <a:lumMod val="85000"/>
                  </a:schemeClr>
                </a:solidFill>
              </a:rPr>
              <a:t>프로젝트 진행현황</a:t>
            </a:r>
            <a:endParaRPr lang="en-US" altLang="ko-KR" sz="11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 1. 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추진목표 및 범위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2.  Over View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3.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진행 현황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75000"/>
                  </a:schemeClr>
                </a:solidFill>
              </a:rPr>
              <a:t>Ⅱ </a:t>
            </a:r>
            <a:r>
              <a:rPr lang="ko-KR" altLang="en-US" sz="1100" b="1" dirty="0" smtClean="0">
                <a:solidFill>
                  <a:schemeClr val="bg1">
                    <a:lumMod val="75000"/>
                  </a:schemeClr>
                </a:solidFill>
              </a:rPr>
              <a:t>업무현황 분석</a:t>
            </a:r>
            <a:endParaRPr lang="en-US" altLang="ko-KR" sz="11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1.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현황분석 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 2.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인터뷰 수행 및 결과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 3.AS-IS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업무 및 시스템 체계 진단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85000"/>
                  </a:schemeClr>
                </a:solidFill>
              </a:rPr>
              <a:t>Ⅲ. 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TO-BE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방향성 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1.TO- BE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방향성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Infra -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운용모델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Frame work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2. TO-BE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방향성시스템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-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진단 이슈 및 세부과제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3.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TO-BE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시스템 및 메뉴 구성도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/>
              <a:t>Ⅳ. </a:t>
            </a:r>
            <a:r>
              <a:rPr lang="ko-KR" altLang="en-US" sz="1100" b="1" dirty="0" smtClean="0">
                <a:cs typeface="Arial"/>
              </a:rPr>
              <a:t>시스템 도입</a:t>
            </a:r>
            <a:endParaRPr lang="en-US" altLang="ko-KR" sz="1100" b="1" dirty="0" smtClean="0">
              <a:cs typeface="Arial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/>
              <a:t>      1</a:t>
            </a:r>
            <a:r>
              <a:rPr lang="en-US" altLang="ko-KR" sz="1100" dirty="0"/>
              <a:t>. </a:t>
            </a:r>
            <a:r>
              <a:rPr lang="ko-KR" altLang="en-US" sz="1100" dirty="0" smtClean="0"/>
              <a:t>시스템 도입분석</a:t>
            </a:r>
            <a:r>
              <a:rPr lang="en-US" altLang="ko-KR" sz="1100" dirty="0"/>
              <a:t> </a:t>
            </a:r>
            <a:r>
              <a:rPr lang="en-US" altLang="ko-KR" sz="1100" dirty="0" smtClean="0"/>
              <a:t>- </a:t>
            </a:r>
            <a:r>
              <a:rPr lang="ko-KR" altLang="en-US" sz="1100" dirty="0" smtClean="0"/>
              <a:t>기존시스템 </a:t>
            </a:r>
            <a:r>
              <a:rPr lang="ko-KR" altLang="en-US" sz="1100" dirty="0"/>
              <a:t>연계 검토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/>
              <a:t> 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7759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 lIns="0" tIns="0" rIns="0" bIns="0" anchor="ctr"/>
          <a:lstStyle/>
          <a:p>
            <a:pPr>
              <a:spcBef>
                <a:spcPts val="0"/>
              </a:spcBef>
            </a:pPr>
            <a:r>
              <a:rPr lang="ko-KR" altLang="en-US" sz="1400" dirty="0">
                <a:solidFill>
                  <a:prstClr val="black"/>
                </a:solidFill>
                <a:cs typeface="Arial"/>
              </a:rPr>
              <a:t>시스템 도입 </a:t>
            </a:r>
            <a:r>
              <a:rPr lang="ko-KR" altLang="en-US" sz="1400" dirty="0" smtClean="0">
                <a:solidFill>
                  <a:prstClr val="black"/>
                </a:solidFill>
                <a:cs typeface="Arial"/>
              </a:rPr>
              <a:t>분석</a:t>
            </a:r>
            <a:endParaRPr lang="ko-KR" altLang="en-US" sz="1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 bwMode="gray">
          <a:xfrm>
            <a:off x="416496" y="620688"/>
            <a:ext cx="9217024" cy="534988"/>
          </a:xfrm>
        </p:spPr>
        <p:txBody>
          <a:bodyPr vert="horz" lIns="0" tIns="72000" rIns="0" bIns="108000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TO-BE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프로세스 결과를 바탕으로 시스템 구축 대상을 선정하고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대상 영역에 대해 구축 방안 別 평가를 수행합니다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.</a:t>
            </a:r>
            <a:endParaRPr lang="ko-KR" altLang="en-US" sz="1200" dirty="0"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39" name="직사각형 38"/>
          <p:cNvSpPr/>
          <p:nvPr/>
        </p:nvSpPr>
        <p:spPr bwMode="gray">
          <a:xfrm>
            <a:off x="5100896" y="1626220"/>
            <a:ext cx="4525704" cy="4107036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0" name="직사각형 39"/>
          <p:cNvSpPr/>
          <p:nvPr/>
        </p:nvSpPr>
        <p:spPr bwMode="gray">
          <a:xfrm>
            <a:off x="368300" y="1626220"/>
            <a:ext cx="4584700" cy="4107036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1" name="오각형 40"/>
          <p:cNvSpPr/>
          <p:nvPr/>
        </p:nvSpPr>
        <p:spPr bwMode="gray">
          <a:xfrm>
            <a:off x="635949" y="3958524"/>
            <a:ext cx="1693965" cy="648000"/>
          </a:xfrm>
          <a:prstGeom prst="homePlate">
            <a:avLst>
              <a:gd name="adj" fmla="val 25950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72000" rIns="180000" bIns="72000" rtlCol="0" anchor="ctr"/>
          <a:lstStyle/>
          <a:p>
            <a:pPr algn="ctr"/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중장기 </a:t>
            </a:r>
            <a:r>
              <a:rPr lang="ko-KR" altLang="en-US" sz="1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로드맵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 bwMode="gray">
          <a:xfrm>
            <a:off x="635949" y="4644769"/>
            <a:ext cx="1724763" cy="101566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중장기 해결과제 선도사례 중요도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우선순위 및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선후행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관계를 고려한 최우선과제 선정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cxnSp>
        <p:nvCxnSpPr>
          <p:cNvPr id="43" name="꺾인 연결선 42"/>
          <p:cNvCxnSpPr>
            <a:stCxn id="41" idx="3"/>
            <a:endCxn id="46" idx="1"/>
          </p:cNvCxnSpPr>
          <p:nvPr/>
        </p:nvCxnSpPr>
        <p:spPr bwMode="gray">
          <a:xfrm flipV="1">
            <a:off x="2329914" y="2228617"/>
            <a:ext cx="606862" cy="2053907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오각형 43"/>
          <p:cNvSpPr/>
          <p:nvPr/>
        </p:nvSpPr>
        <p:spPr bwMode="gray">
          <a:xfrm>
            <a:off x="635949" y="1904617"/>
            <a:ext cx="1585118" cy="648000"/>
          </a:xfrm>
          <a:prstGeom prst="homePlate">
            <a:avLst>
              <a:gd name="adj" fmla="val 25950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72000" rIns="180000" bIns="72000" rtlCol="0" anchor="ctr"/>
          <a:lstStyle/>
          <a:p>
            <a:pPr algn="ctr"/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시스템 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Blueprint </a:t>
            </a: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작성</a:t>
            </a:r>
          </a:p>
        </p:txBody>
      </p:sp>
      <p:sp>
        <p:nvSpPr>
          <p:cNvPr id="45" name="TextBox 44"/>
          <p:cNvSpPr txBox="1"/>
          <p:nvPr/>
        </p:nvSpPr>
        <p:spPr bwMode="gray">
          <a:xfrm>
            <a:off x="635949" y="2611575"/>
            <a:ext cx="1613938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갯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TO- BE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모델을  기초로 한 시스템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Blueprint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작성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6" name="오각형 45"/>
          <p:cNvSpPr/>
          <p:nvPr/>
        </p:nvSpPr>
        <p:spPr bwMode="gray">
          <a:xfrm>
            <a:off x="2936776" y="1904617"/>
            <a:ext cx="1585118" cy="648000"/>
          </a:xfrm>
          <a:prstGeom prst="homePlate">
            <a:avLst>
              <a:gd name="adj" fmla="val 25950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72000" rIns="180000" bIns="72000" rtlCol="0" anchor="ctr"/>
          <a:lstStyle/>
          <a:p>
            <a:pPr algn="ctr"/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구축영역 선정</a:t>
            </a:r>
          </a:p>
        </p:txBody>
      </p:sp>
      <p:cxnSp>
        <p:nvCxnSpPr>
          <p:cNvPr id="47" name="직선 화살표 연결선 46"/>
          <p:cNvCxnSpPr>
            <a:stCxn id="44" idx="3"/>
            <a:endCxn id="46" idx="1"/>
          </p:cNvCxnSpPr>
          <p:nvPr/>
        </p:nvCxnSpPr>
        <p:spPr bwMode="gray">
          <a:xfrm>
            <a:off x="2221067" y="2228617"/>
            <a:ext cx="71570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>
            <a:stCxn id="46" idx="3"/>
            <a:endCxn id="55" idx="1"/>
          </p:cNvCxnSpPr>
          <p:nvPr/>
        </p:nvCxnSpPr>
        <p:spPr bwMode="gray">
          <a:xfrm>
            <a:off x="4521894" y="2228617"/>
            <a:ext cx="101059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 bwMode="gray">
          <a:xfrm>
            <a:off x="2936777" y="2611575"/>
            <a:ext cx="1613938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전체 시스템 영역 중 본 프로젝트 해당 시스템 영역 구분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50" name="직사각형 49"/>
          <p:cNvSpPr/>
          <p:nvPr/>
        </p:nvSpPr>
        <p:spPr bwMode="gray">
          <a:xfrm>
            <a:off x="368300" y="1186172"/>
            <a:ext cx="4584700" cy="440048"/>
          </a:xfrm>
          <a:prstGeom prst="rect">
            <a:avLst/>
          </a:prstGeom>
          <a:solidFill>
            <a:srgbClr val="FF8029"/>
          </a:solidFill>
          <a:ln w="12700" algn="ctr">
            <a:solidFill>
              <a:srgbClr val="10253F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구축방안 수립 영역 정의</a:t>
            </a:r>
          </a:p>
        </p:txBody>
      </p:sp>
      <p:sp>
        <p:nvSpPr>
          <p:cNvPr id="51" name="직사각형 50"/>
          <p:cNvSpPr/>
          <p:nvPr/>
        </p:nvSpPr>
        <p:spPr bwMode="gray">
          <a:xfrm>
            <a:off x="5097016" y="1186172"/>
            <a:ext cx="4536505" cy="440048"/>
          </a:xfrm>
          <a:prstGeom prst="rect">
            <a:avLst/>
          </a:prstGeom>
          <a:solidFill>
            <a:srgbClr val="FF8029"/>
          </a:solidFill>
          <a:ln w="12700" algn="ctr">
            <a:solidFill>
              <a:srgbClr val="10253F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구축영역 別 평가</a:t>
            </a:r>
          </a:p>
        </p:txBody>
      </p:sp>
      <p:cxnSp>
        <p:nvCxnSpPr>
          <p:cNvPr id="52" name="직선 화살표 연결선 51"/>
          <p:cNvCxnSpPr>
            <a:stCxn id="55" idx="3"/>
            <a:endCxn id="56" idx="1"/>
          </p:cNvCxnSpPr>
          <p:nvPr/>
        </p:nvCxnSpPr>
        <p:spPr bwMode="gray">
          <a:xfrm>
            <a:off x="7117611" y="2228617"/>
            <a:ext cx="64747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 bwMode="gray">
          <a:xfrm>
            <a:off x="7765087" y="2614659"/>
            <a:ext cx="1724763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평가기준에 따른 구축영역별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Scoring</a:t>
            </a:r>
          </a:p>
        </p:txBody>
      </p:sp>
      <p:sp>
        <p:nvSpPr>
          <p:cNvPr id="54" name="TextBox 53"/>
          <p:cNvSpPr txBox="1"/>
          <p:nvPr/>
        </p:nvSpPr>
        <p:spPr bwMode="gray">
          <a:xfrm>
            <a:off x="5532493" y="2614659"/>
            <a:ext cx="1724763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기능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상품지원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위험 및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리스크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측면에 대한 평가기준 수립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B/O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M/O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및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데이터마트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시스템 별 평가기준 세분화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55" name="오각형 54"/>
          <p:cNvSpPr/>
          <p:nvPr/>
        </p:nvSpPr>
        <p:spPr bwMode="gray">
          <a:xfrm>
            <a:off x="5532493" y="1904617"/>
            <a:ext cx="1585118" cy="648000"/>
          </a:xfrm>
          <a:prstGeom prst="homePlate">
            <a:avLst>
              <a:gd name="adj" fmla="val 25950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72000" rIns="180000" bIns="72000" rtlCol="0" anchor="ctr"/>
          <a:lstStyle/>
          <a:p>
            <a:pPr algn="ctr"/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평가기준 정의</a:t>
            </a:r>
          </a:p>
        </p:txBody>
      </p:sp>
      <p:sp>
        <p:nvSpPr>
          <p:cNvPr id="56" name="오각형 55"/>
          <p:cNvSpPr/>
          <p:nvPr/>
        </p:nvSpPr>
        <p:spPr bwMode="gray">
          <a:xfrm>
            <a:off x="7765087" y="1904617"/>
            <a:ext cx="1585118" cy="648000"/>
          </a:xfrm>
          <a:prstGeom prst="homePlate">
            <a:avLst>
              <a:gd name="adj" fmla="val 25950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72000" rIns="180000" bIns="72000" rtlCol="0" anchor="ctr"/>
          <a:lstStyle/>
          <a:p>
            <a:pPr algn="ctr"/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구축 방안 별 평가</a:t>
            </a:r>
          </a:p>
        </p:txBody>
      </p:sp>
    </p:spTree>
    <p:extLst>
      <p:ext uri="{BB962C8B-B14F-4D97-AF65-F5344CB8AC3E}">
        <p14:creationId xmlns:p14="http://schemas.microsoft.com/office/powerpoint/2010/main" val="20278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우정사업본부 자산운용부문의 개선과제 및 요구사항을 상세화하여 아래와 같이 운용지원시스템의 </a:t>
            </a:r>
            <a:r>
              <a:rPr lang="en-US" altLang="ko-KR" dirty="0" smtClean="0"/>
              <a:t>Blue Print(</a:t>
            </a:r>
            <a:r>
              <a:rPr lang="ko-KR" altLang="en-US" dirty="0" smtClean="0"/>
              <a:t>案</a:t>
            </a:r>
            <a:r>
              <a:rPr lang="en-US" altLang="ko-KR" dirty="0" smtClean="0"/>
              <a:t>) </a:t>
            </a:r>
            <a:r>
              <a:rPr lang="ko-KR" altLang="en-US" dirty="0" smtClean="0"/>
              <a:t>생성</a:t>
            </a:r>
            <a:endParaRPr lang="ko-KR" altLang="en-US" dirty="0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시스템 </a:t>
            </a:r>
            <a:r>
              <a:rPr lang="en-US" altLang="ko-KR" dirty="0" smtClean="0"/>
              <a:t>Blue Print</a:t>
            </a:r>
            <a:endParaRPr lang="ko-KR" altLang="en-US" dirty="0"/>
          </a:p>
        </p:txBody>
      </p:sp>
      <p:sp>
        <p:nvSpPr>
          <p:cNvPr id="158" name="AutoShape 14"/>
          <p:cNvSpPr>
            <a:spLocks noChangeArrowheads="1"/>
          </p:cNvSpPr>
          <p:nvPr/>
        </p:nvSpPr>
        <p:spPr bwMode="auto">
          <a:xfrm>
            <a:off x="708728" y="3560299"/>
            <a:ext cx="1080540" cy="2793413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3175">
            <a:noFill/>
          </a:ln>
          <a:extLst/>
        </p:spPr>
        <p:txBody>
          <a:bodyPr lIns="0" tIns="36000" rIns="0" bIns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대외기관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59" name="AutoShape 16"/>
          <p:cNvSpPr>
            <a:spLocks noChangeArrowheads="1"/>
          </p:cNvSpPr>
          <p:nvPr/>
        </p:nvSpPr>
        <p:spPr bwMode="auto">
          <a:xfrm>
            <a:off x="755572" y="3838909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코스콤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9" name="AutoShape 16"/>
          <p:cNvSpPr>
            <a:spLocks noChangeArrowheads="1"/>
          </p:cNvSpPr>
          <p:nvPr/>
        </p:nvSpPr>
        <p:spPr bwMode="auto">
          <a:xfrm>
            <a:off x="755572" y="4253583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수탁기관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0" name="AutoShape 16"/>
          <p:cNvSpPr>
            <a:spLocks noChangeArrowheads="1"/>
          </p:cNvSpPr>
          <p:nvPr/>
        </p:nvSpPr>
        <p:spPr bwMode="auto">
          <a:xfrm>
            <a:off x="755572" y="4668257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사무관리사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1" name="AutoShape 16"/>
          <p:cNvSpPr>
            <a:spLocks noChangeArrowheads="1"/>
          </p:cNvSpPr>
          <p:nvPr/>
        </p:nvSpPr>
        <p:spPr bwMode="auto">
          <a:xfrm>
            <a:off x="755572" y="5082931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채권평가사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2" name="AutoShape 16"/>
          <p:cNvSpPr>
            <a:spLocks noChangeArrowheads="1"/>
          </p:cNvSpPr>
          <p:nvPr/>
        </p:nvSpPr>
        <p:spPr bwMode="auto">
          <a:xfrm>
            <a:off x="755572" y="5497605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해외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 </a:t>
            </a: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대체      </a:t>
            </a: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운용사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3" name="AutoShape 16"/>
          <p:cNvSpPr>
            <a:spLocks noChangeArrowheads="1"/>
          </p:cNvSpPr>
          <p:nvPr/>
        </p:nvSpPr>
        <p:spPr bwMode="auto">
          <a:xfrm>
            <a:off x="755572" y="5912279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noProof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데이터제공사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06" name="그룹 205"/>
          <p:cNvGrpSpPr/>
          <p:nvPr/>
        </p:nvGrpSpPr>
        <p:grpSpPr>
          <a:xfrm>
            <a:off x="4088904" y="4618842"/>
            <a:ext cx="2160240" cy="898390"/>
            <a:chOff x="1888122" y="1931961"/>
            <a:chExt cx="1441241" cy="826382"/>
          </a:xfrm>
        </p:grpSpPr>
        <p:sp>
          <p:nvSpPr>
            <p:cNvPr id="129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로그인 </a:t>
              </a: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04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권한관리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05" name="Rectangle 77"/>
            <p:cNvSpPr>
              <a:spLocks noChangeArrowheads="1"/>
            </p:cNvSpPr>
            <p:nvPr/>
          </p:nvSpPr>
          <p:spPr bwMode="auto">
            <a:xfrm>
              <a:off x="1888122" y="251108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코드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09" name="Rectangle 10"/>
          <p:cNvSpPr>
            <a:spLocks noChangeArrowheads="1"/>
          </p:cNvSpPr>
          <p:nvPr/>
        </p:nvSpPr>
        <p:spPr bwMode="auto">
          <a:xfrm>
            <a:off x="2144688" y="3483149"/>
            <a:ext cx="3024336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10" name="Rectangle 70" descr="강-4단"/>
          <p:cNvSpPr>
            <a:spLocks noChangeArrowheads="1"/>
          </p:cNvSpPr>
          <p:nvPr/>
        </p:nvSpPr>
        <p:spPr bwMode="auto">
          <a:xfrm>
            <a:off x="2144688" y="3284984"/>
            <a:ext cx="3024336" cy="20016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50" b="1" kern="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자산배분</a:t>
            </a:r>
            <a:endParaRPr kumimoji="0" lang="en-US" altLang="ko-KR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11" name="그룹 210"/>
          <p:cNvGrpSpPr/>
          <p:nvPr/>
        </p:nvGrpSpPr>
        <p:grpSpPr>
          <a:xfrm>
            <a:off x="2216696" y="3542104"/>
            <a:ext cx="2855241" cy="536820"/>
            <a:chOff x="1888122" y="1930436"/>
            <a:chExt cx="1441241" cy="536820"/>
          </a:xfrm>
        </p:grpSpPr>
        <p:sp>
          <p:nvSpPr>
            <p:cNvPr id="213" name="Rectangle 77"/>
            <p:cNvSpPr>
              <a:spLocks noChangeArrowheads="1"/>
            </p:cNvSpPr>
            <p:nvPr/>
          </p:nvSpPr>
          <p:spPr bwMode="auto">
            <a:xfrm>
              <a:off x="1888122" y="193043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전략적 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14" name="Rectangle 77"/>
            <p:cNvSpPr>
              <a:spLocks noChangeArrowheads="1"/>
            </p:cNvSpPr>
            <p:nvPr/>
          </p:nvSpPr>
          <p:spPr bwMode="auto">
            <a:xfrm>
              <a:off x="1888122" y="2219999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전술적자산배분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25" name="Rectangle 10"/>
          <p:cNvSpPr>
            <a:spLocks noChangeArrowheads="1"/>
          </p:cNvSpPr>
          <p:nvPr/>
        </p:nvSpPr>
        <p:spPr bwMode="auto">
          <a:xfrm>
            <a:off x="2000672" y="4539942"/>
            <a:ext cx="6624736" cy="1985402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26" name="Rectangle 70" descr="강-4단"/>
          <p:cNvSpPr>
            <a:spLocks noChangeArrowheads="1"/>
          </p:cNvSpPr>
          <p:nvPr/>
        </p:nvSpPr>
        <p:spPr bwMode="auto">
          <a:xfrm>
            <a:off x="2000672" y="4293097"/>
            <a:ext cx="6624736" cy="21602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Back Office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6365002" y="4585881"/>
            <a:ext cx="2216654" cy="1867455"/>
            <a:chOff x="6365002" y="4585881"/>
            <a:chExt cx="2216654" cy="1598891"/>
          </a:xfrm>
        </p:grpSpPr>
        <p:sp>
          <p:nvSpPr>
            <p:cNvPr id="228" name="Rectangle 77"/>
            <p:cNvSpPr>
              <a:spLocks noChangeArrowheads="1"/>
            </p:cNvSpPr>
            <p:nvPr/>
          </p:nvSpPr>
          <p:spPr bwMode="auto">
            <a:xfrm>
              <a:off x="6382796" y="5581385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업무개시</a:t>
              </a:r>
              <a:r>
                <a:rPr kumimoji="1" lang="en-US" altLang="ko-KR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 </a:t>
              </a: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마감</a:t>
              </a:r>
              <a:endParaRPr kumimoji="1" lang="en-US" altLang="ko-KR" sz="900" b="1" noProof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29" name="Rectangle 77"/>
            <p:cNvSpPr>
              <a:spLocks noChangeArrowheads="1"/>
            </p:cNvSpPr>
            <p:nvPr/>
          </p:nvSpPr>
          <p:spPr bwMode="auto">
            <a:xfrm>
              <a:off x="6365002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기본정보관리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0" name="Rectangle 77"/>
            <p:cNvSpPr>
              <a:spLocks noChangeArrowheads="1"/>
            </p:cNvSpPr>
            <p:nvPr/>
          </p:nvSpPr>
          <p:spPr bwMode="auto">
            <a:xfrm>
              <a:off x="7475846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펀드관리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2" name="Rectangle 77"/>
            <p:cNvSpPr>
              <a:spLocks noChangeArrowheads="1"/>
            </p:cNvSpPr>
            <p:nvPr/>
          </p:nvSpPr>
          <p:spPr bwMode="auto">
            <a:xfrm>
              <a:off x="6393160" y="590934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결제관리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3" name="Rectangle 77"/>
            <p:cNvSpPr>
              <a:spLocks noChangeArrowheads="1"/>
            </p:cNvSpPr>
            <p:nvPr/>
          </p:nvSpPr>
          <p:spPr bwMode="auto">
            <a:xfrm>
              <a:off x="6365002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기일관리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4" name="Rectangle 77"/>
            <p:cNvSpPr>
              <a:spLocks noChangeArrowheads="1"/>
            </p:cNvSpPr>
            <p:nvPr/>
          </p:nvSpPr>
          <p:spPr bwMode="auto">
            <a:xfrm>
              <a:off x="7475846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운용정보관리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6" name="Rectangle 77"/>
            <p:cNvSpPr>
              <a:spLocks noChangeArrowheads="1"/>
            </p:cNvSpPr>
            <p:nvPr/>
          </p:nvSpPr>
          <p:spPr bwMode="auto">
            <a:xfrm>
              <a:off x="7504102" y="5589240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평가결산관리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7" name="Rectangle 77"/>
            <p:cNvSpPr>
              <a:spLocks noChangeArrowheads="1"/>
            </p:cNvSpPr>
            <p:nvPr/>
          </p:nvSpPr>
          <p:spPr bwMode="auto">
            <a:xfrm>
              <a:off x="6365002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보고서관리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8" name="Rectangle 77"/>
            <p:cNvSpPr>
              <a:spLocks noChangeArrowheads="1"/>
            </p:cNvSpPr>
            <p:nvPr/>
          </p:nvSpPr>
          <p:spPr bwMode="auto">
            <a:xfrm>
              <a:off x="7475846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시스템관리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4088904" y="5589240"/>
            <a:ext cx="2160241" cy="792088"/>
            <a:chOff x="3800871" y="5589240"/>
            <a:chExt cx="2520281" cy="792088"/>
          </a:xfrm>
        </p:grpSpPr>
        <p:sp>
          <p:nvSpPr>
            <p:cNvPr id="266" name="Rectangle 10"/>
            <p:cNvSpPr>
              <a:spLocks noChangeArrowheads="1"/>
            </p:cNvSpPr>
            <p:nvPr/>
          </p:nvSpPr>
          <p:spPr bwMode="auto">
            <a:xfrm>
              <a:off x="3800872" y="5877272"/>
              <a:ext cx="2520280" cy="504056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67" name="Rectangle 70" descr="강-4단"/>
            <p:cNvSpPr>
              <a:spLocks noChangeArrowheads="1"/>
            </p:cNvSpPr>
            <p:nvPr/>
          </p:nvSpPr>
          <p:spPr bwMode="auto">
            <a:xfrm>
              <a:off x="3800871" y="5589240"/>
              <a:ext cx="2520280" cy="216024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DW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69" name="Rectangle 77"/>
            <p:cNvSpPr>
              <a:spLocks noChangeArrowheads="1"/>
            </p:cNvSpPr>
            <p:nvPr/>
          </p:nvSpPr>
          <p:spPr bwMode="auto">
            <a:xfrm>
              <a:off x="5138112" y="5949281"/>
              <a:ext cx="1152128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ETL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70" name="Rectangle 77"/>
            <p:cNvSpPr>
              <a:spLocks noChangeArrowheads="1"/>
            </p:cNvSpPr>
            <p:nvPr/>
          </p:nvSpPr>
          <p:spPr bwMode="auto">
            <a:xfrm>
              <a:off x="3841968" y="5949280"/>
              <a:ext cx="1224136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데이터  </a:t>
              </a: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마트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74" name="Rectangle 10"/>
          <p:cNvSpPr>
            <a:spLocks noChangeArrowheads="1"/>
          </p:cNvSpPr>
          <p:nvPr/>
        </p:nvSpPr>
        <p:spPr bwMode="auto">
          <a:xfrm>
            <a:off x="5385048" y="3483149"/>
            <a:ext cx="3168352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75" name="Rectangle 70" descr="강-4단"/>
          <p:cNvSpPr>
            <a:spLocks noChangeArrowheads="1"/>
          </p:cNvSpPr>
          <p:nvPr/>
        </p:nvSpPr>
        <p:spPr bwMode="auto">
          <a:xfrm>
            <a:off x="5385048" y="3284984"/>
            <a:ext cx="3168352" cy="20016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b="1" kern="0" noProof="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Risk Management</a:t>
            </a:r>
            <a:endParaRPr kumimoji="0" lang="en-US" altLang="ko-KR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76" name="그룹 275"/>
          <p:cNvGrpSpPr/>
          <p:nvPr/>
        </p:nvGrpSpPr>
        <p:grpSpPr>
          <a:xfrm>
            <a:off x="5473621" y="3553993"/>
            <a:ext cx="2991205" cy="536819"/>
            <a:chOff x="1888122" y="1931961"/>
            <a:chExt cx="1441241" cy="536819"/>
          </a:xfrm>
        </p:grpSpPr>
        <p:sp>
          <p:nvSpPr>
            <p:cNvPr id="277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시장리스크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78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신용리스크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291" name="그룹 290"/>
          <p:cNvGrpSpPr/>
          <p:nvPr/>
        </p:nvGrpSpPr>
        <p:grpSpPr>
          <a:xfrm>
            <a:off x="2072680" y="4601024"/>
            <a:ext cx="1944215" cy="895660"/>
            <a:chOff x="1842229" y="1686699"/>
            <a:chExt cx="1526595" cy="895660"/>
          </a:xfrm>
        </p:grpSpPr>
        <p:sp>
          <p:nvSpPr>
            <p:cNvPr id="292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93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대외연계통합시스템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294" name="그룹 293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295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수탁기관연계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96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FTP </a:t>
                </a: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송수신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298" name="그룹 297"/>
          <p:cNvGrpSpPr/>
          <p:nvPr/>
        </p:nvGrpSpPr>
        <p:grpSpPr>
          <a:xfrm>
            <a:off x="2072680" y="5550518"/>
            <a:ext cx="1944216" cy="895660"/>
            <a:chOff x="1842229" y="1686699"/>
            <a:chExt cx="1526595" cy="895660"/>
          </a:xfrm>
        </p:grpSpPr>
        <p:sp>
          <p:nvSpPr>
            <p:cNvPr id="299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300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정보교류시스템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301" name="그룹 300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302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국내정보교류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303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해외정보교류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sp>
        <p:nvSpPr>
          <p:cNvPr id="334" name="왼쪽/오른쪽 화살표 333"/>
          <p:cNvSpPr/>
          <p:nvPr/>
        </p:nvSpPr>
        <p:spPr>
          <a:xfrm>
            <a:off x="1719202" y="4725740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35" name="왼쪽/오른쪽 화살표 334"/>
          <p:cNvSpPr/>
          <p:nvPr/>
        </p:nvSpPr>
        <p:spPr>
          <a:xfrm>
            <a:off x="1719202" y="5879741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144688" y="1340768"/>
            <a:ext cx="6336704" cy="1851660"/>
            <a:chOff x="2144688" y="1700808"/>
            <a:chExt cx="5040560" cy="1728192"/>
          </a:xfrm>
        </p:grpSpPr>
        <p:grpSp>
          <p:nvGrpSpPr>
            <p:cNvPr id="7" name="그룹 6"/>
            <p:cNvGrpSpPr/>
            <p:nvPr/>
          </p:nvGrpSpPr>
          <p:grpSpPr>
            <a:xfrm>
              <a:off x="4736976" y="1700808"/>
              <a:ext cx="2448272" cy="1728192"/>
              <a:chOff x="4376936" y="1700808"/>
              <a:chExt cx="2448272" cy="1728192"/>
            </a:xfrm>
          </p:grpSpPr>
          <p:sp>
            <p:nvSpPr>
              <p:cNvPr id="259" name="Rectangle 10"/>
              <p:cNvSpPr>
                <a:spLocks noChangeArrowheads="1"/>
              </p:cNvSpPr>
              <p:nvPr/>
            </p:nvSpPr>
            <p:spPr bwMode="auto">
              <a:xfrm>
                <a:off x="4376936" y="1935482"/>
                <a:ext cx="2437286" cy="1493518"/>
              </a:xfrm>
              <a:prstGeom prst="rect">
                <a:avLst/>
              </a:prstGeom>
              <a:noFill/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</p:txBody>
          </p:sp>
          <p:sp>
            <p:nvSpPr>
              <p:cNvPr id="260" name="Rectangle 70" descr="강-4단"/>
              <p:cNvSpPr>
                <a:spLocks noChangeArrowheads="1"/>
              </p:cNvSpPr>
              <p:nvPr/>
            </p:nvSpPr>
            <p:spPr bwMode="auto">
              <a:xfrm>
                <a:off x="4387922" y="1700808"/>
                <a:ext cx="2437286" cy="219471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Middle Office</a:t>
                </a:r>
              </a:p>
            </p:txBody>
          </p:sp>
          <p:grpSp>
            <p:nvGrpSpPr>
              <p:cNvPr id="261" name="그룹 260"/>
              <p:cNvGrpSpPr/>
              <p:nvPr/>
            </p:nvGrpSpPr>
            <p:grpSpPr>
              <a:xfrm>
                <a:off x="4456058" y="1995771"/>
                <a:ext cx="2301014" cy="906111"/>
                <a:chOff x="1888122" y="1931961"/>
                <a:chExt cx="1441241" cy="826382"/>
              </a:xfrm>
            </p:grpSpPr>
            <p:sp>
              <p:nvSpPr>
                <p:cNvPr id="262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1931961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성과분석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263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2221523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컴플라이언스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264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2511086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모니터링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271" name="Rectangle 77"/>
              <p:cNvSpPr>
                <a:spLocks noChangeArrowheads="1"/>
              </p:cNvSpPr>
              <p:nvPr/>
            </p:nvSpPr>
            <p:spPr bwMode="auto">
              <a:xfrm>
                <a:off x="4448944" y="2976404"/>
                <a:ext cx="1152128" cy="360040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정형 보고서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72" name="Rectangle 77"/>
              <p:cNvSpPr>
                <a:spLocks noChangeArrowheads="1"/>
              </p:cNvSpPr>
              <p:nvPr/>
            </p:nvSpPr>
            <p:spPr bwMode="auto">
              <a:xfrm>
                <a:off x="5673080" y="2976404"/>
                <a:ext cx="1086288" cy="360040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비정형  보고서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2144688" y="1700808"/>
              <a:ext cx="2448272" cy="1709542"/>
              <a:chOff x="2072680" y="1844824"/>
              <a:chExt cx="2448272" cy="1709542"/>
            </a:xfrm>
          </p:grpSpPr>
          <p:sp>
            <p:nvSpPr>
              <p:cNvPr id="217" name="Rectangle 70" descr="강-4단"/>
              <p:cNvSpPr>
                <a:spLocks noChangeArrowheads="1"/>
              </p:cNvSpPr>
              <p:nvPr/>
            </p:nvSpPr>
            <p:spPr bwMode="auto">
              <a:xfrm>
                <a:off x="2072680" y="1844824"/>
                <a:ext cx="2448272" cy="216024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050" b="1" kern="0" dirty="0" smtClean="0"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Front Office</a:t>
                </a:r>
                <a:endParaRPr kumimoji="0" lang="en-US" altLang="ko-K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6" name="그룹 5"/>
              <p:cNvGrpSpPr/>
              <p:nvPr/>
            </p:nvGrpSpPr>
            <p:grpSpPr>
              <a:xfrm>
                <a:off x="2072680" y="2060848"/>
                <a:ext cx="2437286" cy="1493518"/>
                <a:chOff x="4520952" y="2060848"/>
                <a:chExt cx="2437286" cy="1493518"/>
              </a:xfrm>
            </p:grpSpPr>
            <p:sp>
              <p:nvSpPr>
                <p:cNvPr id="120" name="Rectangle 10"/>
                <p:cNvSpPr>
                  <a:spLocks noChangeArrowheads="1"/>
                </p:cNvSpPr>
                <p:nvPr/>
              </p:nvSpPr>
              <p:spPr bwMode="auto">
                <a:xfrm>
                  <a:off x="4520952" y="2060848"/>
                  <a:ext cx="2437286" cy="1493518"/>
                </a:xfrm>
                <a:prstGeom prst="rect">
                  <a:avLst/>
                </a:prstGeom>
                <a:noFill/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</p:txBody>
            </p:sp>
            <p:grpSp>
              <p:nvGrpSpPr>
                <p:cNvPr id="121" name="그룹 120"/>
                <p:cNvGrpSpPr/>
                <p:nvPr/>
              </p:nvGrpSpPr>
              <p:grpSpPr>
                <a:xfrm>
                  <a:off x="4608458" y="2148171"/>
                  <a:ext cx="2301014" cy="906111"/>
                  <a:chOff x="1888122" y="1931961"/>
                  <a:chExt cx="1441241" cy="826382"/>
                </a:xfrm>
              </p:grpSpPr>
              <p:sp>
                <p:nvSpPr>
                  <p:cNvPr id="122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1931961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ko-KR" sz="9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Deal Save</a:t>
                    </a:r>
                  </a:p>
                </p:txBody>
              </p:sp>
              <p:sp>
                <p:nvSpPr>
                  <p:cNvPr id="12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2221523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/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9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Pre Deal Simulation</a:t>
                    </a:r>
                    <a:endParaRPr lang="ko-KR" altLang="en-US" sz="900" dirty="0"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  <p:sp>
                <p:nvSpPr>
                  <p:cNvPr id="124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2511086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9pPr>
                  </a:lstStyle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9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Benchmarking and Active measures</a:t>
                    </a:r>
                    <a:endParaRPr lang="ko-KR" altLang="en-US" sz="900" dirty="0"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</p:grpSp>
            <p:sp>
              <p:nvSpPr>
                <p:cNvPr id="125" name="Rectangle 77"/>
                <p:cNvSpPr>
                  <a:spLocks noChangeArrowheads="1"/>
                </p:cNvSpPr>
                <p:nvPr/>
              </p:nvSpPr>
              <p:spPr bwMode="auto">
                <a:xfrm>
                  <a:off x="4601344" y="3128804"/>
                  <a:ext cx="1152128" cy="360040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/>
                <a:p>
                  <a:pPr algn="ctr" latinLnBrk="1">
                    <a:lnSpc>
                      <a:spcPct val="110000"/>
                    </a:lnSpc>
                  </a:pPr>
                  <a:r>
                    <a:rPr lang="en-US" altLang="ko-KR" sz="9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Stress tests </a:t>
                  </a:r>
                  <a:r>
                    <a:rPr lang="en-US" altLang="ko-KR" sz="9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</a:t>
                  </a:r>
                  <a:r>
                    <a:rPr kumimoji="1" lang="en-US" altLang="ko-KR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What-If</a:t>
                  </a:r>
                  <a:endParaRPr kumimoji="1" lang="ko-KR" altLang="en-US" sz="9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6" name="Rectangle 77"/>
                <p:cNvSpPr>
                  <a:spLocks noChangeArrowheads="1"/>
                </p:cNvSpPr>
                <p:nvPr/>
              </p:nvSpPr>
              <p:spPr bwMode="auto">
                <a:xfrm>
                  <a:off x="5825480" y="3128804"/>
                  <a:ext cx="1086288" cy="360040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9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Performance Measurement</a:t>
                  </a:r>
                  <a:endParaRPr lang="ko-KR" altLang="en-US" sz="9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  <p:grpSp>
        <p:nvGrpSpPr>
          <p:cNvPr id="82" name="그룹 81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83" name="직사각형 82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4" name="직사각형 83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5" name="오각형 84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6" name="꺾인 연결선 85"/>
            <p:cNvCxnSpPr>
              <a:stCxn id="85" idx="3"/>
              <a:endCxn id="88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87" name="오각형 86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88" name="오각형 87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9" name="직선 화살표 연결선 88"/>
            <p:cNvCxnSpPr>
              <a:stCxn id="87" idx="3"/>
              <a:endCxn id="88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화살표 연결선 89"/>
            <p:cNvCxnSpPr>
              <a:stCxn id="88" idx="3"/>
              <a:endCxn id="94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직사각형 90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rgbClr val="10253F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92" name="직사각형 91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93" name="직선 화살표 연결선 92"/>
            <p:cNvCxnSpPr>
              <a:stCxn id="94" idx="3"/>
              <a:endCxn id="95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오각형 93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5" name="오각형 94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1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altLang="ko-KR" sz="1400" dirty="0" smtClean="0">
                <a:cs typeface="Arial" pitchFamily="34" charset="0"/>
              </a:rPr>
              <a:t>(Back-up)</a:t>
            </a:r>
            <a:r>
              <a:rPr lang="ko-KR" altLang="en-US" sz="1400" dirty="0" smtClean="0">
                <a:cs typeface="Arial" pitchFamily="34" charset="0"/>
              </a:rPr>
              <a:t>개선과제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ko-KR" altLang="en-US" sz="1400" dirty="0" smtClean="0">
                <a:cs typeface="Arial" pitchFamily="34" charset="0"/>
              </a:rPr>
              <a:t>상세화 분석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416496" y="620688"/>
            <a:ext cx="7590048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개선과제의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세부과제별 상세화를 통해 이행과제를 정의하고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이중 시스템 구축 관련 이행과제를 종합하여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Blueprint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정의에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활용합니다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4" name="그룹 83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85" name="직사각형 84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6" name="직사각형 85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7" name="오각형 86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8" name="꺾인 연결선 87"/>
            <p:cNvCxnSpPr>
              <a:stCxn id="87" idx="3"/>
              <a:endCxn id="90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89" name="오각형 88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0" name="오각형 89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91" name="직선 화살표 연결선 90"/>
            <p:cNvCxnSpPr>
              <a:stCxn id="89" idx="3"/>
              <a:endCxn id="90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91"/>
            <p:cNvCxnSpPr>
              <a:stCxn id="90" idx="3"/>
              <a:endCxn id="96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직사각형 92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rgbClr val="10253F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94" name="직사각형 93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95" name="직선 화살표 연결선 94"/>
            <p:cNvCxnSpPr>
              <a:stCxn id="96" idx="3"/>
              <a:endCxn id="97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오각형 95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7" name="오각형 96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974232" y="1340768"/>
            <a:ext cx="4634952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세부과제  및 이행과제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01128" y="1340768"/>
            <a:ext cx="1492985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개선과제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739268" y="1340768"/>
            <a:ext cx="1894253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이행</a:t>
            </a: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</a:p>
        </p:txBody>
      </p:sp>
      <p:sp>
        <p:nvSpPr>
          <p:cNvPr id="165" name="오각형 164"/>
          <p:cNvSpPr/>
          <p:nvPr/>
        </p:nvSpPr>
        <p:spPr bwMode="auto">
          <a:xfrm>
            <a:off x="7739268" y="2230041"/>
            <a:ext cx="1875589" cy="410916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F</a:t>
            </a: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/O </a:t>
            </a: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66" name="오각형 165"/>
          <p:cNvSpPr/>
          <p:nvPr/>
        </p:nvSpPr>
        <p:spPr bwMode="auto">
          <a:xfrm>
            <a:off x="8982338" y="2755176"/>
            <a:ext cx="632520" cy="1895328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9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M</a:t>
            </a:r>
          </a:p>
          <a:p>
            <a:pPr marL="0" marR="0" lv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O </a:t>
            </a: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68" name="오각형 167"/>
          <p:cNvSpPr/>
          <p:nvPr/>
        </p:nvSpPr>
        <p:spPr bwMode="auto">
          <a:xfrm>
            <a:off x="7730490" y="285030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실적 모니터링</a:t>
            </a:r>
          </a:p>
        </p:txBody>
      </p:sp>
      <p:sp>
        <p:nvSpPr>
          <p:cNvPr id="170" name="오각형 169"/>
          <p:cNvSpPr/>
          <p:nvPr/>
        </p:nvSpPr>
        <p:spPr bwMode="auto">
          <a:xfrm>
            <a:off x="7740674" y="328135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Compliance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71" name="오각형 170"/>
          <p:cNvSpPr/>
          <p:nvPr/>
        </p:nvSpPr>
        <p:spPr bwMode="auto">
          <a:xfrm>
            <a:off x="7739268" y="372476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통합한도관리</a:t>
            </a:r>
          </a:p>
        </p:txBody>
      </p:sp>
      <p:sp>
        <p:nvSpPr>
          <p:cNvPr id="172" name="오각형 171"/>
          <p:cNvSpPr/>
          <p:nvPr/>
        </p:nvSpPr>
        <p:spPr bwMode="auto">
          <a:xfrm>
            <a:off x="7739268" y="41659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Reporting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73" name="오각형 172"/>
          <p:cNvSpPr/>
          <p:nvPr/>
        </p:nvSpPr>
        <p:spPr bwMode="auto">
          <a:xfrm>
            <a:off x="8982338" y="5709492"/>
            <a:ext cx="632520" cy="91419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 err="1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정보계</a:t>
            </a:r>
            <a:endParaRPr kumimoji="1" lang="en-US" altLang="ko-KR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74" name="오각형 173"/>
          <p:cNvSpPr/>
          <p:nvPr/>
        </p:nvSpPr>
        <p:spPr bwMode="auto">
          <a:xfrm>
            <a:off x="7739268" y="5801050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 데이터 </a:t>
            </a:r>
            <a:r>
              <a:rPr kumimoji="1" lang="ko-KR" altLang="en-US" sz="1200" b="1" kern="0" dirty="0" err="1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마트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75" name="오각형 174"/>
          <p:cNvSpPr/>
          <p:nvPr/>
        </p:nvSpPr>
        <p:spPr bwMode="auto">
          <a:xfrm>
            <a:off x="7739268" y="62330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데이터 품질관리</a:t>
            </a:r>
          </a:p>
        </p:txBody>
      </p:sp>
      <p:cxnSp>
        <p:nvCxnSpPr>
          <p:cNvPr id="176" name="직선 연결선 175"/>
          <p:cNvCxnSpPr>
            <a:stCxn id="81" idx="3"/>
            <a:endCxn id="165" idx="1"/>
          </p:cNvCxnSpPr>
          <p:nvPr/>
        </p:nvCxnSpPr>
        <p:spPr>
          <a:xfrm>
            <a:off x="6609184" y="1870347"/>
            <a:ext cx="1130084" cy="565152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연결선 176"/>
          <p:cNvCxnSpPr>
            <a:stCxn id="82" idx="3"/>
            <a:endCxn id="165" idx="1"/>
          </p:cNvCxnSpPr>
          <p:nvPr/>
        </p:nvCxnSpPr>
        <p:spPr>
          <a:xfrm>
            <a:off x="6609184" y="2231470"/>
            <a:ext cx="1130084" cy="204029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/>
          <p:cNvCxnSpPr>
            <a:stCxn id="83" idx="3"/>
            <a:endCxn id="165" idx="1"/>
          </p:cNvCxnSpPr>
          <p:nvPr/>
        </p:nvCxnSpPr>
        <p:spPr>
          <a:xfrm flipV="1">
            <a:off x="6609184" y="2435499"/>
            <a:ext cx="1130084" cy="15709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연결선 178"/>
          <p:cNvCxnSpPr>
            <a:stCxn id="98" idx="3"/>
            <a:endCxn id="165" idx="1"/>
          </p:cNvCxnSpPr>
          <p:nvPr/>
        </p:nvCxnSpPr>
        <p:spPr>
          <a:xfrm flipV="1">
            <a:off x="6609184" y="2435499"/>
            <a:ext cx="1130084" cy="1258493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 179"/>
          <p:cNvCxnSpPr>
            <a:stCxn id="99" idx="3"/>
            <a:endCxn id="165" idx="1"/>
          </p:cNvCxnSpPr>
          <p:nvPr/>
        </p:nvCxnSpPr>
        <p:spPr>
          <a:xfrm flipV="1">
            <a:off x="6609184" y="2435499"/>
            <a:ext cx="1130084" cy="161961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/>
          <p:cNvCxnSpPr>
            <a:stCxn id="100" idx="3"/>
            <a:endCxn id="165" idx="1"/>
          </p:cNvCxnSpPr>
          <p:nvPr/>
        </p:nvCxnSpPr>
        <p:spPr>
          <a:xfrm flipV="1">
            <a:off x="6609184" y="2435499"/>
            <a:ext cx="1130084" cy="1980738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연결선 181"/>
          <p:cNvCxnSpPr>
            <a:stCxn id="159" idx="3"/>
            <a:endCxn id="168" idx="1"/>
          </p:cNvCxnSpPr>
          <p:nvPr/>
        </p:nvCxnSpPr>
        <p:spPr>
          <a:xfrm flipV="1">
            <a:off x="6609184" y="3020549"/>
            <a:ext cx="1121306" cy="250212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 182"/>
          <p:cNvCxnSpPr>
            <a:stCxn id="160" idx="3"/>
            <a:endCxn id="168" idx="1"/>
          </p:cNvCxnSpPr>
          <p:nvPr/>
        </p:nvCxnSpPr>
        <p:spPr>
          <a:xfrm flipV="1">
            <a:off x="6609184" y="3020549"/>
            <a:ext cx="1121306" cy="2863249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직선 연결선 183"/>
          <p:cNvCxnSpPr>
            <a:stCxn id="161" idx="3"/>
            <a:endCxn id="168" idx="1"/>
          </p:cNvCxnSpPr>
          <p:nvPr/>
        </p:nvCxnSpPr>
        <p:spPr>
          <a:xfrm flipV="1">
            <a:off x="6609184" y="3020549"/>
            <a:ext cx="1121306" cy="3224372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직선 연결선 184"/>
          <p:cNvCxnSpPr>
            <a:stCxn id="162" idx="3"/>
            <a:endCxn id="168" idx="1"/>
          </p:cNvCxnSpPr>
          <p:nvPr/>
        </p:nvCxnSpPr>
        <p:spPr>
          <a:xfrm flipV="1">
            <a:off x="6609184" y="3020549"/>
            <a:ext cx="1121306" cy="178204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직선 연결선 185"/>
          <p:cNvCxnSpPr>
            <a:stCxn id="163" idx="3"/>
            <a:endCxn id="168" idx="1"/>
          </p:cNvCxnSpPr>
          <p:nvPr/>
        </p:nvCxnSpPr>
        <p:spPr>
          <a:xfrm flipV="1">
            <a:off x="6609184" y="3020549"/>
            <a:ext cx="1121306" cy="214317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직선 연결선 188"/>
          <p:cNvCxnSpPr/>
          <p:nvPr/>
        </p:nvCxnSpPr>
        <p:spPr>
          <a:xfrm>
            <a:off x="7739268" y="1635090"/>
            <a:ext cx="1875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직사각형 76"/>
          <p:cNvSpPr/>
          <p:nvPr/>
        </p:nvSpPr>
        <p:spPr>
          <a:xfrm>
            <a:off x="401128" y="1720889"/>
            <a:ext cx="1492986" cy="2844807"/>
          </a:xfrm>
          <a:prstGeom prst="rect">
            <a:avLst/>
          </a:prstGeom>
          <a:solidFill>
            <a:srgbClr val="FF8029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개선과제 </a:t>
            </a:r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1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의사결정지원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Front Office Program </a:t>
            </a: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부재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endParaRPr lang="ko-KR" altLang="en-US" sz="12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2000250" y="1704591"/>
            <a:ext cx="1871953" cy="2855907"/>
          </a:xfrm>
          <a:prstGeom prst="rect">
            <a:avLst/>
          </a:prstGeom>
          <a:solidFill>
            <a:srgbClr val="1403ED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투자환경에 능동적 대처가능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</a:t>
            </a: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지원 시스템 구축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3944888" y="1720888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Deal Save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3944888" y="2082011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Pre Deal Simulation</a:t>
            </a:r>
            <a:endParaRPr lang="ko-KR" altLang="en-US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3944888" y="2443135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Pricing Policy</a:t>
            </a:r>
            <a:endParaRPr lang="ko-KR" altLang="en-US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3944888" y="3544533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Performance Measurement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3944888" y="3905656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Returns &amp; attribution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944888" y="4266778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Performance Risk &amp; Rewards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401128" y="4637917"/>
            <a:ext cx="1492986" cy="1743411"/>
          </a:xfrm>
          <a:prstGeom prst="rect">
            <a:avLst/>
          </a:prstGeom>
          <a:solidFill>
            <a:srgbClr val="FF8029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개선과제 </a:t>
            </a:r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2.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                    </a:t>
            </a: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분석</a:t>
            </a:r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모니터링 지원 </a:t>
            </a:r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Middle Office  </a:t>
            </a:r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부재</a:t>
            </a:r>
            <a:endParaRPr lang="ko-KR" altLang="en-US" sz="12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57" name="직사각형 156"/>
          <p:cNvSpPr/>
          <p:nvPr/>
        </p:nvSpPr>
        <p:spPr>
          <a:xfrm>
            <a:off x="2000250" y="5373217"/>
            <a:ext cx="1871953" cy="1021162"/>
          </a:xfrm>
          <a:prstGeom prst="rect">
            <a:avLst/>
          </a:prstGeom>
          <a:solidFill>
            <a:srgbClr val="00B05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72000" rIns="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통합관리데이터 체계 </a:t>
            </a:r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구축</a:t>
            </a:r>
          </a:p>
        </p:txBody>
      </p:sp>
      <p:sp>
        <p:nvSpPr>
          <p:cNvPr id="158" name="직사각형 157"/>
          <p:cNvSpPr/>
          <p:nvPr/>
        </p:nvSpPr>
        <p:spPr>
          <a:xfrm>
            <a:off x="2000250" y="4653136"/>
            <a:ext cx="1871953" cy="660040"/>
          </a:xfrm>
          <a:prstGeom prst="rect">
            <a:avLst/>
          </a:prstGeom>
          <a:solidFill>
            <a:srgbClr val="00B05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실적 모니터링 체계 구축</a:t>
            </a:r>
          </a:p>
        </p:txBody>
      </p:sp>
      <p:sp>
        <p:nvSpPr>
          <p:cNvPr id="159" name="직사각형 158"/>
          <p:cNvSpPr/>
          <p:nvPr/>
        </p:nvSpPr>
        <p:spPr>
          <a:xfrm>
            <a:off x="3944888" y="5373216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통합 자산관리 기능 구현</a:t>
            </a:r>
          </a:p>
        </p:txBody>
      </p:sp>
      <p:sp>
        <p:nvSpPr>
          <p:cNvPr id="160" name="직사각형 159"/>
          <p:cNvSpPr/>
          <p:nvPr/>
        </p:nvSpPr>
        <p:spPr>
          <a:xfrm>
            <a:off x="3944888" y="5734339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진행 모니터링 기능 구현</a:t>
            </a:r>
          </a:p>
        </p:txBody>
      </p:sp>
      <p:sp>
        <p:nvSpPr>
          <p:cNvPr id="161" name="직사각형 160"/>
          <p:cNvSpPr/>
          <p:nvPr/>
        </p:nvSpPr>
        <p:spPr>
          <a:xfrm>
            <a:off x="3944888" y="6095462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데이터 이력 관리</a:t>
            </a:r>
          </a:p>
        </p:txBody>
      </p:sp>
      <p:sp>
        <p:nvSpPr>
          <p:cNvPr id="162" name="직사각형 161"/>
          <p:cNvSpPr/>
          <p:nvPr/>
        </p:nvSpPr>
        <p:spPr>
          <a:xfrm>
            <a:off x="3944888" y="4653136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모니터링 대상 요구사항 정의</a:t>
            </a:r>
          </a:p>
        </p:txBody>
      </p:sp>
      <p:sp>
        <p:nvSpPr>
          <p:cNvPr id="163" name="직사각형 162"/>
          <p:cNvSpPr/>
          <p:nvPr/>
        </p:nvSpPr>
        <p:spPr>
          <a:xfrm>
            <a:off x="3944888" y="5014260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모니터링 시스템 기능 및 방식 정의</a:t>
            </a:r>
          </a:p>
        </p:txBody>
      </p:sp>
      <p:cxnSp>
        <p:nvCxnSpPr>
          <p:cNvPr id="187" name="직선 연결선 186"/>
          <p:cNvCxnSpPr/>
          <p:nvPr/>
        </p:nvCxnSpPr>
        <p:spPr>
          <a:xfrm>
            <a:off x="401128" y="1635090"/>
            <a:ext cx="14929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직선 연결선 187"/>
          <p:cNvCxnSpPr/>
          <p:nvPr/>
        </p:nvCxnSpPr>
        <p:spPr>
          <a:xfrm>
            <a:off x="2000250" y="1635090"/>
            <a:ext cx="46089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직사각형 189"/>
          <p:cNvSpPr/>
          <p:nvPr/>
        </p:nvSpPr>
        <p:spPr>
          <a:xfrm>
            <a:off x="3944938" y="2813361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Benchmarking and Active measures</a:t>
            </a:r>
            <a:endParaRPr lang="ko-KR" altLang="en-US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91" name="직사각형 190"/>
          <p:cNvSpPr/>
          <p:nvPr/>
        </p:nvSpPr>
        <p:spPr>
          <a:xfrm>
            <a:off x="3944938" y="3174485"/>
            <a:ext cx="2664296" cy="29891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Stress tests, What-If scenarios 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92" name="직선 연결선 191"/>
          <p:cNvCxnSpPr>
            <a:stCxn id="190" idx="3"/>
            <a:endCxn id="165" idx="1"/>
          </p:cNvCxnSpPr>
          <p:nvPr/>
        </p:nvCxnSpPr>
        <p:spPr>
          <a:xfrm flipV="1">
            <a:off x="6609234" y="2435499"/>
            <a:ext cx="1130034" cy="527321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직선 연결선 192"/>
          <p:cNvCxnSpPr>
            <a:stCxn id="191" idx="3"/>
            <a:endCxn id="165" idx="1"/>
          </p:cNvCxnSpPr>
          <p:nvPr/>
        </p:nvCxnSpPr>
        <p:spPr>
          <a:xfrm flipV="1">
            <a:off x="6609234" y="2435499"/>
            <a:ext cx="1130034" cy="88844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오각형 72"/>
          <p:cNvSpPr/>
          <p:nvPr/>
        </p:nvSpPr>
        <p:spPr bwMode="auto">
          <a:xfrm>
            <a:off x="7757931" y="5226568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B/O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74" name="오각형 73"/>
          <p:cNvSpPr/>
          <p:nvPr/>
        </p:nvSpPr>
        <p:spPr bwMode="auto">
          <a:xfrm>
            <a:off x="7757931" y="1719308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자산배분</a:t>
            </a:r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02" name="오각형 101"/>
          <p:cNvSpPr/>
          <p:nvPr/>
        </p:nvSpPr>
        <p:spPr bwMode="auto">
          <a:xfrm>
            <a:off x="7761312" y="4723096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성과평가</a:t>
            </a:r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</p:spTree>
    <p:extLst>
      <p:ext uri="{BB962C8B-B14F-4D97-AF65-F5344CB8AC3E}">
        <p14:creationId xmlns:p14="http://schemas.microsoft.com/office/powerpoint/2010/main" val="28177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altLang="ko-KR" sz="1400" dirty="0" smtClean="0">
                <a:cs typeface="Arial" pitchFamily="34" charset="0"/>
              </a:rPr>
              <a:t>(Back-up)</a:t>
            </a:r>
            <a:r>
              <a:rPr lang="ko-KR" altLang="en-US" sz="1400" dirty="0" smtClean="0">
                <a:cs typeface="Arial" pitchFamily="34" charset="0"/>
              </a:rPr>
              <a:t>개선과제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ko-KR" altLang="en-US" sz="1400" dirty="0" smtClean="0">
                <a:cs typeface="Arial" pitchFamily="34" charset="0"/>
              </a:rPr>
              <a:t>상세화 분석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416496" y="620688"/>
            <a:ext cx="7590048" cy="534988"/>
          </a:xfrm>
        </p:spPr>
        <p:txBody>
          <a:bodyPr/>
          <a:lstStyle/>
          <a:p>
            <a:pPr>
              <a:buNone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4" name="그룹 83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85" name="직사각형 84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6" name="직사각형 85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7" name="오각형 86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8" name="꺾인 연결선 87"/>
            <p:cNvCxnSpPr>
              <a:stCxn id="87" idx="3"/>
              <a:endCxn id="90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89" name="오각형 88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0" name="오각형 89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91" name="직선 화살표 연결선 90"/>
            <p:cNvCxnSpPr>
              <a:stCxn id="89" idx="3"/>
              <a:endCxn id="90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91"/>
            <p:cNvCxnSpPr>
              <a:stCxn id="90" idx="3"/>
              <a:endCxn id="96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직사각형 92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rgbClr val="10253F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94" name="직사각형 93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95" name="직선 화살표 연결선 94"/>
            <p:cNvCxnSpPr>
              <a:stCxn id="96" idx="3"/>
              <a:endCxn id="97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오각형 95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7" name="오각형 96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974232" y="1340768"/>
            <a:ext cx="4634952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세부과제  및 이행과제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01128" y="1340768"/>
            <a:ext cx="1492985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개선과제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739268" y="1340768"/>
            <a:ext cx="1894253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이행</a:t>
            </a: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</a:p>
        </p:txBody>
      </p:sp>
      <p:sp>
        <p:nvSpPr>
          <p:cNvPr id="165" name="오각형 164"/>
          <p:cNvSpPr/>
          <p:nvPr/>
        </p:nvSpPr>
        <p:spPr bwMode="auto">
          <a:xfrm>
            <a:off x="7739268" y="2230041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F/O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66" name="오각형 165"/>
          <p:cNvSpPr/>
          <p:nvPr/>
        </p:nvSpPr>
        <p:spPr bwMode="auto">
          <a:xfrm>
            <a:off x="8982338" y="2755176"/>
            <a:ext cx="632520" cy="1895328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9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M</a:t>
            </a:r>
          </a:p>
          <a:p>
            <a:pPr marL="0" marR="0" lv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O </a:t>
            </a: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68" name="오각형 167"/>
          <p:cNvSpPr/>
          <p:nvPr/>
        </p:nvSpPr>
        <p:spPr bwMode="auto">
          <a:xfrm>
            <a:off x="7730490" y="285030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실적 모니터링</a:t>
            </a:r>
          </a:p>
        </p:txBody>
      </p:sp>
      <p:sp>
        <p:nvSpPr>
          <p:cNvPr id="170" name="오각형 169"/>
          <p:cNvSpPr/>
          <p:nvPr/>
        </p:nvSpPr>
        <p:spPr bwMode="auto">
          <a:xfrm>
            <a:off x="7740674" y="328135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Compliance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71" name="오각형 170"/>
          <p:cNvSpPr/>
          <p:nvPr/>
        </p:nvSpPr>
        <p:spPr bwMode="auto">
          <a:xfrm>
            <a:off x="7739268" y="372476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통합한도관리</a:t>
            </a:r>
          </a:p>
        </p:txBody>
      </p:sp>
      <p:sp>
        <p:nvSpPr>
          <p:cNvPr id="172" name="오각형 171"/>
          <p:cNvSpPr/>
          <p:nvPr/>
        </p:nvSpPr>
        <p:spPr bwMode="auto">
          <a:xfrm>
            <a:off x="7739268" y="41659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Reporting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73" name="오각형 172"/>
          <p:cNvSpPr/>
          <p:nvPr/>
        </p:nvSpPr>
        <p:spPr bwMode="auto">
          <a:xfrm>
            <a:off x="8982338" y="5709492"/>
            <a:ext cx="632520" cy="91419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 err="1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정보계</a:t>
            </a:r>
            <a:endParaRPr kumimoji="1" lang="en-US" altLang="ko-KR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74" name="오각형 173"/>
          <p:cNvSpPr/>
          <p:nvPr/>
        </p:nvSpPr>
        <p:spPr bwMode="auto">
          <a:xfrm>
            <a:off x="7739268" y="5801050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 데이터 </a:t>
            </a:r>
            <a:r>
              <a:rPr kumimoji="1" lang="ko-KR" altLang="en-US" sz="1200" b="1" kern="0" dirty="0" err="1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마트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75" name="오각형 174"/>
          <p:cNvSpPr/>
          <p:nvPr/>
        </p:nvSpPr>
        <p:spPr bwMode="auto">
          <a:xfrm>
            <a:off x="7739268" y="62330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데이터 품질관리</a:t>
            </a:r>
          </a:p>
        </p:txBody>
      </p:sp>
      <p:cxnSp>
        <p:nvCxnSpPr>
          <p:cNvPr id="176" name="직선 연결선 175"/>
          <p:cNvCxnSpPr>
            <a:stCxn id="162" idx="3"/>
            <a:endCxn id="170" idx="1"/>
          </p:cNvCxnSpPr>
          <p:nvPr/>
        </p:nvCxnSpPr>
        <p:spPr>
          <a:xfrm>
            <a:off x="6609184" y="1927928"/>
            <a:ext cx="1131490" cy="1523671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연결선 176"/>
          <p:cNvCxnSpPr>
            <a:stCxn id="163" idx="3"/>
            <a:endCxn id="170" idx="1"/>
          </p:cNvCxnSpPr>
          <p:nvPr/>
        </p:nvCxnSpPr>
        <p:spPr>
          <a:xfrm>
            <a:off x="6609184" y="2330068"/>
            <a:ext cx="1131490" cy="1121531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/>
          <p:cNvCxnSpPr>
            <a:stCxn id="59" idx="3"/>
            <a:endCxn id="170" idx="1"/>
          </p:cNvCxnSpPr>
          <p:nvPr/>
        </p:nvCxnSpPr>
        <p:spPr>
          <a:xfrm>
            <a:off x="6608762" y="2728964"/>
            <a:ext cx="1131912" cy="72263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/>
          <p:cNvCxnSpPr>
            <a:stCxn id="159" idx="3"/>
            <a:endCxn id="172" idx="1"/>
          </p:cNvCxnSpPr>
          <p:nvPr/>
        </p:nvCxnSpPr>
        <p:spPr>
          <a:xfrm flipV="1">
            <a:off x="6609184" y="4336243"/>
            <a:ext cx="1130084" cy="25237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 182"/>
          <p:cNvCxnSpPr>
            <a:stCxn id="63" idx="3"/>
            <a:endCxn id="171" idx="1"/>
          </p:cNvCxnSpPr>
          <p:nvPr/>
        </p:nvCxnSpPr>
        <p:spPr>
          <a:xfrm flipV="1">
            <a:off x="6608762" y="3895009"/>
            <a:ext cx="1130506" cy="294032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직선 연결선 183"/>
          <p:cNvCxnSpPr>
            <a:stCxn id="62" idx="3"/>
            <a:endCxn id="171" idx="1"/>
          </p:cNvCxnSpPr>
          <p:nvPr/>
        </p:nvCxnSpPr>
        <p:spPr>
          <a:xfrm>
            <a:off x="6608762" y="3824022"/>
            <a:ext cx="1130506" cy="70987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직선 연결선 185"/>
          <p:cNvCxnSpPr>
            <a:stCxn id="160" idx="3"/>
            <a:endCxn id="172" idx="1"/>
          </p:cNvCxnSpPr>
          <p:nvPr/>
        </p:nvCxnSpPr>
        <p:spPr>
          <a:xfrm flipV="1">
            <a:off x="6609184" y="4336243"/>
            <a:ext cx="1130084" cy="65451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직선 연결선 188"/>
          <p:cNvCxnSpPr/>
          <p:nvPr/>
        </p:nvCxnSpPr>
        <p:spPr>
          <a:xfrm>
            <a:off x="7739268" y="1635090"/>
            <a:ext cx="1875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직선 연결선 186"/>
          <p:cNvCxnSpPr/>
          <p:nvPr/>
        </p:nvCxnSpPr>
        <p:spPr>
          <a:xfrm>
            <a:off x="401128" y="1635090"/>
            <a:ext cx="14929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직선 연결선 187"/>
          <p:cNvCxnSpPr/>
          <p:nvPr/>
        </p:nvCxnSpPr>
        <p:spPr>
          <a:xfrm>
            <a:off x="2000250" y="1635090"/>
            <a:ext cx="46089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직선 연결선 191"/>
          <p:cNvCxnSpPr>
            <a:stCxn id="60" idx="3"/>
            <a:endCxn id="171" idx="1"/>
          </p:cNvCxnSpPr>
          <p:nvPr/>
        </p:nvCxnSpPr>
        <p:spPr>
          <a:xfrm>
            <a:off x="6608762" y="3093983"/>
            <a:ext cx="1130506" cy="80102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직선 연결선 192"/>
          <p:cNvCxnSpPr>
            <a:stCxn id="61" idx="3"/>
            <a:endCxn id="171" idx="1"/>
          </p:cNvCxnSpPr>
          <p:nvPr/>
        </p:nvCxnSpPr>
        <p:spPr>
          <a:xfrm>
            <a:off x="6608762" y="3459003"/>
            <a:ext cx="1130506" cy="43600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오각형 72"/>
          <p:cNvSpPr/>
          <p:nvPr/>
        </p:nvSpPr>
        <p:spPr bwMode="auto">
          <a:xfrm>
            <a:off x="7757931" y="5226568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B/O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74" name="오각형 73"/>
          <p:cNvSpPr/>
          <p:nvPr/>
        </p:nvSpPr>
        <p:spPr bwMode="auto">
          <a:xfrm>
            <a:off x="7757931" y="1719308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자산배분</a:t>
            </a:r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02" name="오각형 101"/>
          <p:cNvSpPr/>
          <p:nvPr/>
        </p:nvSpPr>
        <p:spPr bwMode="auto">
          <a:xfrm>
            <a:off x="7761312" y="4723096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성과평가</a:t>
            </a:r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401128" y="1744546"/>
            <a:ext cx="6208056" cy="3412646"/>
            <a:chOff x="401128" y="1744546"/>
            <a:chExt cx="6208056" cy="3064574"/>
          </a:xfrm>
        </p:grpSpPr>
        <p:sp>
          <p:nvSpPr>
            <p:cNvPr id="101" name="직사각형 100"/>
            <p:cNvSpPr/>
            <p:nvPr/>
          </p:nvSpPr>
          <p:spPr>
            <a:xfrm>
              <a:off x="401128" y="1744546"/>
              <a:ext cx="1492986" cy="3052606"/>
            </a:xfrm>
            <a:prstGeom prst="rect">
              <a:avLst/>
            </a:prstGeom>
            <a:solidFill>
              <a:srgbClr val="FF8029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개선과제 </a:t>
              </a: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2. 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                    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분석</a:t>
              </a: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모니터링 지원 </a:t>
              </a: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Middle Office  </a:t>
              </a: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시스템 부재</a:t>
              </a:r>
              <a:endParaRPr lang="ko-KR" altLang="en-US" sz="12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2000250" y="4149081"/>
              <a:ext cx="1871953" cy="648071"/>
            </a:xfrm>
            <a:prstGeom prst="rect">
              <a:avLst/>
            </a:prstGeom>
            <a:solidFill>
              <a:srgbClr val="00B05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72000" rIns="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 smtClean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정형 </a:t>
              </a:r>
              <a:r>
                <a:rPr lang="en-US" altLang="ko-KR" sz="1200" b="1" dirty="0" smtClean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/ </a:t>
              </a:r>
              <a:r>
                <a:rPr lang="ko-KR" altLang="en-US" sz="1200" b="1" dirty="0" smtClean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비정형 보고서 구축</a:t>
              </a:r>
              <a:endParaRPr lang="ko-KR" altLang="en-US" sz="1200" b="1" dirty="0">
                <a:solidFill>
                  <a:schemeClr val="bg1"/>
                </a:solidFill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2000250" y="1759765"/>
              <a:ext cx="1871953" cy="660040"/>
            </a:xfrm>
            <a:prstGeom prst="rect">
              <a:avLst/>
            </a:prstGeom>
            <a:solidFill>
              <a:srgbClr val="00B05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Compliance / 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조기경보 시스템 구축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3944888" y="4149080"/>
              <a:ext cx="2664296" cy="29891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자산군별 </a:t>
              </a: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DB 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관리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기능 구현</a:t>
              </a: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3944888" y="4510203"/>
              <a:ext cx="2664296" cy="29891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보고서 활용 기능 </a:t>
              </a: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Tool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구현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3944888" y="1759765"/>
              <a:ext cx="2664296" cy="29891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Compliance Guide 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정의 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3944888" y="2120889"/>
              <a:ext cx="2664296" cy="29891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Compliance 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시스템 구축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2000250" y="2492896"/>
              <a:ext cx="1873249" cy="271325"/>
            </a:xfrm>
            <a:prstGeom prst="rect">
              <a:avLst/>
            </a:prstGeom>
            <a:solidFill>
              <a:srgbClr val="00B05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심사 이력관리 시스템 구축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2000250" y="2820685"/>
              <a:ext cx="1873249" cy="599115"/>
            </a:xfrm>
            <a:prstGeom prst="rect">
              <a:avLst/>
            </a:prstGeom>
            <a:solidFill>
              <a:srgbClr val="00B05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한도관리 시스템 구축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3944938" y="2492896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spc="-6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심사 이력관리 시스템 구축 방안 수립</a:t>
              </a: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3944938" y="2820685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한도관리 시스템 구축 방안 수립</a:t>
              </a: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3944938" y="3148475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동일 업체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/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차주 인식 관리 방안 도입</a:t>
              </a: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3944938" y="3476264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내부 평가모형 개발</a:t>
              </a:r>
              <a:endPara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3944938" y="3804053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내부 평가모형 도입</a:t>
              </a: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2000250" y="3476264"/>
              <a:ext cx="1873249" cy="599115"/>
            </a:xfrm>
            <a:prstGeom prst="rect">
              <a:avLst/>
            </a:prstGeom>
            <a:solidFill>
              <a:srgbClr val="00B05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기업 평가 모형 도입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47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altLang="ko-KR" sz="1400" dirty="0">
                <a:cs typeface="Arial" pitchFamily="34" charset="0"/>
              </a:rPr>
              <a:t>(Back-up)</a:t>
            </a:r>
            <a:r>
              <a:rPr lang="ko-KR" altLang="en-US" sz="1400" dirty="0">
                <a:cs typeface="Arial" pitchFamily="34" charset="0"/>
              </a:rPr>
              <a:t>개선과제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ko-KR" altLang="en-US" sz="1400" dirty="0">
                <a:cs typeface="Arial" pitchFamily="34" charset="0"/>
              </a:rPr>
              <a:t>상세화 분석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488504" y="692696"/>
            <a:ext cx="8915400" cy="534988"/>
          </a:xfrm>
        </p:spPr>
        <p:txBody>
          <a:bodyPr/>
          <a:lstStyle/>
          <a:p>
            <a:pPr>
              <a:buNone/>
            </a:pPr>
            <a:r>
              <a:rPr lang="en-US" altLang="ko-KR" sz="1200" b="0" dirty="0"/>
              <a:t>(</a:t>
            </a:r>
            <a:r>
              <a:rPr lang="ko-KR" altLang="en-US" sz="1200" b="0" dirty="0"/>
              <a:t>계속</a:t>
            </a:r>
            <a:r>
              <a:rPr lang="en-US" altLang="ko-KR" sz="1200" b="0" dirty="0"/>
              <a:t>)</a:t>
            </a:r>
            <a:endParaRPr lang="ko-KR" altLang="en-US" sz="1200" b="0" dirty="0"/>
          </a:p>
        </p:txBody>
      </p:sp>
      <p:grpSp>
        <p:nvGrpSpPr>
          <p:cNvPr id="84" name="그룹 83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85" name="직사각형 84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6" name="직사각형 85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7" name="오각형 86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8" name="꺾인 연결선 87"/>
            <p:cNvCxnSpPr>
              <a:stCxn id="87" idx="3"/>
              <a:endCxn id="90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89" name="오각형 88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0" name="오각형 89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91" name="직선 화살표 연결선 90"/>
            <p:cNvCxnSpPr>
              <a:stCxn id="89" idx="3"/>
              <a:endCxn id="90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91"/>
            <p:cNvCxnSpPr>
              <a:stCxn id="90" idx="3"/>
              <a:endCxn id="96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직사각형 92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rgbClr val="10253F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94" name="직사각형 93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95" name="직선 화살표 연결선 94"/>
            <p:cNvCxnSpPr>
              <a:stCxn id="96" idx="3"/>
              <a:endCxn id="97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오각형 95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7" name="오각형 96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974232" y="1415408"/>
            <a:ext cx="4634952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세부과제  및 이행과제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01128" y="1415408"/>
            <a:ext cx="1492985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혁신과제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739268" y="1415408"/>
            <a:ext cx="1894253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이행</a:t>
            </a: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</a:p>
        </p:txBody>
      </p:sp>
      <p:cxnSp>
        <p:nvCxnSpPr>
          <p:cNvPr id="112" name="직선 연결선 111"/>
          <p:cNvCxnSpPr/>
          <p:nvPr/>
        </p:nvCxnSpPr>
        <p:spPr>
          <a:xfrm>
            <a:off x="401128" y="1709730"/>
            <a:ext cx="14929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2000250" y="1709730"/>
            <a:ext cx="46089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7739268" y="1709730"/>
            <a:ext cx="1875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>
            <a:stCxn id="59" idx="3"/>
            <a:endCxn id="98" idx="1"/>
          </p:cNvCxnSpPr>
          <p:nvPr/>
        </p:nvCxnSpPr>
        <p:spPr>
          <a:xfrm>
            <a:off x="6609184" y="2032191"/>
            <a:ext cx="1130084" cy="3939104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>
            <a:stCxn id="118" idx="3"/>
            <a:endCxn id="99" idx="1"/>
          </p:cNvCxnSpPr>
          <p:nvPr/>
        </p:nvCxnSpPr>
        <p:spPr>
          <a:xfrm>
            <a:off x="6609184" y="3399840"/>
            <a:ext cx="1130084" cy="3003503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>
            <a:stCxn id="119" idx="3"/>
            <a:endCxn id="99" idx="1"/>
          </p:cNvCxnSpPr>
          <p:nvPr/>
        </p:nvCxnSpPr>
        <p:spPr>
          <a:xfrm>
            <a:off x="6609184" y="3813187"/>
            <a:ext cx="1130084" cy="259015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>
            <a:endCxn id="99" idx="1"/>
          </p:cNvCxnSpPr>
          <p:nvPr/>
        </p:nvCxnSpPr>
        <p:spPr>
          <a:xfrm>
            <a:off x="6609184" y="3717032"/>
            <a:ext cx="1130084" cy="2686311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오각형 76"/>
          <p:cNvSpPr/>
          <p:nvPr/>
        </p:nvSpPr>
        <p:spPr bwMode="auto">
          <a:xfrm>
            <a:off x="7739268" y="2230041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F/O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78" name="오각형 77"/>
          <p:cNvSpPr/>
          <p:nvPr/>
        </p:nvSpPr>
        <p:spPr bwMode="auto">
          <a:xfrm>
            <a:off x="8982338" y="2755176"/>
            <a:ext cx="632520" cy="1895328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M</a:t>
            </a:r>
          </a:p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79" name="오각형 78"/>
          <p:cNvSpPr/>
          <p:nvPr/>
        </p:nvSpPr>
        <p:spPr bwMode="auto">
          <a:xfrm>
            <a:off x="7730490" y="285030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실적 모니터링</a:t>
            </a:r>
          </a:p>
        </p:txBody>
      </p:sp>
      <p:sp>
        <p:nvSpPr>
          <p:cNvPr id="80" name="오각형 79"/>
          <p:cNvSpPr/>
          <p:nvPr/>
        </p:nvSpPr>
        <p:spPr bwMode="auto">
          <a:xfrm>
            <a:off x="7740674" y="328135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Compliance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81" name="오각형 80"/>
          <p:cNvSpPr/>
          <p:nvPr/>
        </p:nvSpPr>
        <p:spPr bwMode="auto">
          <a:xfrm>
            <a:off x="7739268" y="372476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통합한도관리</a:t>
            </a:r>
          </a:p>
        </p:txBody>
      </p:sp>
      <p:sp>
        <p:nvSpPr>
          <p:cNvPr id="82" name="오각형 81"/>
          <p:cNvSpPr/>
          <p:nvPr/>
        </p:nvSpPr>
        <p:spPr bwMode="auto">
          <a:xfrm>
            <a:off x="7739268" y="41659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Reporting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83" name="오각형 82"/>
          <p:cNvSpPr/>
          <p:nvPr/>
        </p:nvSpPr>
        <p:spPr bwMode="auto">
          <a:xfrm>
            <a:off x="8982338" y="5709492"/>
            <a:ext cx="632520" cy="914196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9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정보계</a:t>
            </a:r>
            <a:endParaRPr kumimoji="1" lang="en-US" altLang="ko-KR" sz="1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  <a:p>
            <a:pPr marL="0" marR="0" lv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98" name="오각형 97"/>
          <p:cNvSpPr/>
          <p:nvPr/>
        </p:nvSpPr>
        <p:spPr bwMode="auto">
          <a:xfrm>
            <a:off x="7739268" y="5801050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 데이터 </a:t>
            </a:r>
            <a:r>
              <a:rPr kumimoji="1" lang="ko-KR" altLang="en-US" sz="1200" b="1" kern="0" dirty="0" err="1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마트</a:t>
            </a:r>
            <a:endParaRPr kumimoji="1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99" name="오각형 98"/>
          <p:cNvSpPr/>
          <p:nvPr/>
        </p:nvSpPr>
        <p:spPr bwMode="auto">
          <a:xfrm>
            <a:off x="7739268" y="62330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데이터 </a:t>
            </a:r>
            <a:r>
              <a:rPr kumimoji="1" lang="ko-KR" altLang="en-US" sz="12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품질관리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cxnSp>
        <p:nvCxnSpPr>
          <p:cNvPr id="100" name="직선 연결선 99"/>
          <p:cNvCxnSpPr/>
          <p:nvPr/>
        </p:nvCxnSpPr>
        <p:spPr>
          <a:xfrm>
            <a:off x="7739268" y="1635090"/>
            <a:ext cx="1875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오각형 100"/>
          <p:cNvSpPr/>
          <p:nvPr/>
        </p:nvSpPr>
        <p:spPr bwMode="auto">
          <a:xfrm>
            <a:off x="7757931" y="5226568"/>
            <a:ext cx="1875589" cy="410916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B/O </a:t>
            </a: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25" name="오각형 124"/>
          <p:cNvSpPr/>
          <p:nvPr/>
        </p:nvSpPr>
        <p:spPr bwMode="auto">
          <a:xfrm>
            <a:off x="7757931" y="1719308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자산배분</a:t>
            </a:r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26" name="오각형 125"/>
          <p:cNvSpPr/>
          <p:nvPr/>
        </p:nvSpPr>
        <p:spPr bwMode="auto">
          <a:xfrm>
            <a:off x="7761312" y="4723096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성과평가</a:t>
            </a:r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cxnSp>
        <p:nvCxnSpPr>
          <p:cNvPr id="127" name="직선 연결선 126"/>
          <p:cNvCxnSpPr>
            <a:stCxn id="75" idx="3"/>
            <a:endCxn id="98" idx="1"/>
          </p:cNvCxnSpPr>
          <p:nvPr/>
        </p:nvCxnSpPr>
        <p:spPr>
          <a:xfrm>
            <a:off x="6609184" y="2487573"/>
            <a:ext cx="1130084" cy="3483722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>
            <a:stCxn id="76" idx="3"/>
            <a:endCxn id="98" idx="1"/>
          </p:cNvCxnSpPr>
          <p:nvPr/>
        </p:nvCxnSpPr>
        <p:spPr>
          <a:xfrm>
            <a:off x="6609184" y="2942955"/>
            <a:ext cx="1130084" cy="302834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401128" y="1786000"/>
            <a:ext cx="6208106" cy="4739344"/>
            <a:chOff x="401128" y="1786000"/>
            <a:chExt cx="6208106" cy="3758349"/>
          </a:xfrm>
        </p:grpSpPr>
        <p:sp>
          <p:nvSpPr>
            <p:cNvPr id="71" name="직사각형 70"/>
            <p:cNvSpPr/>
            <p:nvPr/>
          </p:nvSpPr>
          <p:spPr>
            <a:xfrm>
              <a:off x="401128" y="3960173"/>
              <a:ext cx="1492985" cy="1584176"/>
            </a:xfrm>
            <a:prstGeom prst="rect">
              <a:avLst/>
            </a:prstGeom>
            <a:solidFill>
              <a:srgbClr val="FF8029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개선과제 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4. B/O 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시스템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확장성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저하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401128" y="1786000"/>
              <a:ext cx="1492986" cy="2075048"/>
            </a:xfrm>
            <a:prstGeom prst="rect">
              <a:avLst/>
            </a:prstGeom>
            <a:solidFill>
              <a:srgbClr val="FF8029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개선과제 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3. 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자산운용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정보계</a:t>
              </a:r>
              <a:r>
                <a: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시스템 부재로 인한 수작업 업무 과다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2000250" y="2924944"/>
              <a:ext cx="1871953" cy="932087"/>
            </a:xfrm>
            <a:prstGeom prst="rect">
              <a:avLst/>
            </a:prstGeom>
            <a:solidFill>
              <a:srgbClr val="92D05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72000" rIns="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데이터 품질 관리방안 수립</a:t>
              </a: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3944888" y="2930129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데이터 표준화</a:t>
              </a: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3944888" y="3257918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품질관리 프로세스 및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R&amp;R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20" name="직사각형 119"/>
            <p:cNvSpPr/>
            <p:nvPr/>
          </p:nvSpPr>
          <p:spPr>
            <a:xfrm>
              <a:off x="3944888" y="3589723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품질관리 시스템 구축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2000250" y="1831774"/>
              <a:ext cx="1871953" cy="1021162"/>
            </a:xfrm>
            <a:prstGeom prst="rect">
              <a:avLst/>
            </a:prstGeom>
            <a:solidFill>
              <a:srgbClr val="92D05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72000" rIns="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자산운용 통합 데이터 </a:t>
              </a:r>
              <a:r>
                <a:rPr lang="ko-KR" altLang="en-US" sz="1200" b="1" dirty="0" err="1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마트</a:t>
              </a:r>
              <a:r>
                <a:rPr lang="ko-KR" altLang="en-US" sz="1200" b="1" dirty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 구축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3944888" y="1831773"/>
              <a:ext cx="2664296" cy="29891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To-Be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시스템 아키텍처 선정</a:t>
              </a: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3944888" y="2192896"/>
              <a:ext cx="2664296" cy="29891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유관시스템 분석 </a:t>
              </a: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/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인터페이스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방안 수립</a:t>
              </a: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3944888" y="2554019"/>
              <a:ext cx="2664296" cy="29891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데이터 표준화 및 통합 데이터 모델링</a:t>
              </a: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2000250" y="3953605"/>
              <a:ext cx="1871953" cy="271324"/>
            </a:xfrm>
            <a:prstGeom prst="rect">
              <a:avLst/>
            </a:prstGeom>
            <a:solidFill>
              <a:srgbClr val="00B0F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 smtClean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B/O </a:t>
              </a:r>
              <a:r>
                <a:rPr lang="ko-KR" altLang="en-US" sz="1200" b="1" dirty="0" smtClean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상품 </a:t>
              </a:r>
              <a:r>
                <a:rPr lang="en-US" altLang="ko-KR" sz="1200" b="1" dirty="0" smtClean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Coverage </a:t>
              </a:r>
              <a:r>
                <a:rPr lang="ko-KR" altLang="en-US" sz="1200" b="1" dirty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확대</a:t>
              </a: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2000250" y="4281393"/>
              <a:ext cx="1871953" cy="1262956"/>
            </a:xfrm>
            <a:prstGeom prst="rect">
              <a:avLst/>
            </a:prstGeom>
            <a:solidFill>
              <a:srgbClr val="00B0F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B/O </a:t>
              </a:r>
              <a:r>
                <a:rPr lang="ko-KR" altLang="en-US" sz="1200" b="1" dirty="0">
                  <a:solidFill>
                    <a:schemeClr val="bg1"/>
                  </a:solidFill>
                  <a:ea typeface="가는각진제목체" pitchFamily="18" charset="-127"/>
                  <a:cs typeface="Arial"/>
                </a:rPr>
                <a:t>업무 기능 자동화</a:t>
              </a: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3944888" y="3953604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B/O 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상품 </a:t>
              </a: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Coverage 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확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대</a:t>
              </a: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3944888" y="4281393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매매 품의서 자동 생성</a:t>
              </a: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3944888" y="4609183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재무회계 전표 자동 인터페이스</a:t>
              </a: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3944938" y="4945234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대사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Rule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및 프로세스 정의</a:t>
              </a:r>
              <a:endPara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35" name="직사각형 134"/>
            <p:cNvSpPr/>
            <p:nvPr/>
          </p:nvSpPr>
          <p:spPr>
            <a:xfrm>
              <a:off x="3944938" y="5273024"/>
              <a:ext cx="2664296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상품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Event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관리 체계화</a:t>
              </a:r>
              <a:endPara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cxnSp>
        <p:nvCxnSpPr>
          <p:cNvPr id="136" name="직선 연결선 135"/>
          <p:cNvCxnSpPr>
            <a:stCxn id="131" idx="3"/>
            <a:endCxn id="101" idx="1"/>
          </p:cNvCxnSpPr>
          <p:nvPr/>
        </p:nvCxnSpPr>
        <p:spPr>
          <a:xfrm>
            <a:off x="6609184" y="4690460"/>
            <a:ext cx="1148747" cy="74156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>
            <a:stCxn id="132" idx="3"/>
            <a:endCxn id="101" idx="1"/>
          </p:cNvCxnSpPr>
          <p:nvPr/>
        </p:nvCxnSpPr>
        <p:spPr>
          <a:xfrm>
            <a:off x="6609184" y="5103807"/>
            <a:ext cx="1148747" cy="328219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/>
          <p:cNvCxnSpPr>
            <a:stCxn id="133" idx="3"/>
            <a:endCxn id="101" idx="1"/>
          </p:cNvCxnSpPr>
          <p:nvPr/>
        </p:nvCxnSpPr>
        <p:spPr>
          <a:xfrm flipV="1">
            <a:off x="6609184" y="5432026"/>
            <a:ext cx="1148747" cy="8513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/>
          <p:cNvCxnSpPr>
            <a:stCxn id="134" idx="3"/>
            <a:endCxn id="101" idx="1"/>
          </p:cNvCxnSpPr>
          <p:nvPr/>
        </p:nvCxnSpPr>
        <p:spPr>
          <a:xfrm flipV="1">
            <a:off x="6609234" y="5432026"/>
            <a:ext cx="1148697" cy="50889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>
            <a:stCxn id="135" idx="3"/>
            <a:endCxn id="101" idx="1"/>
          </p:cNvCxnSpPr>
          <p:nvPr/>
        </p:nvCxnSpPr>
        <p:spPr>
          <a:xfrm flipV="1">
            <a:off x="6609234" y="5432026"/>
            <a:ext cx="1148697" cy="92224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altLang="ko-KR" sz="1400" dirty="0" smtClean="0">
                <a:cs typeface="Arial" pitchFamily="34" charset="0"/>
              </a:rPr>
              <a:t>[Back-up] </a:t>
            </a:r>
            <a:r>
              <a:rPr lang="ko-KR" altLang="en-US" sz="1400" dirty="0">
                <a:cs typeface="Arial" pitchFamily="34" charset="0"/>
              </a:rPr>
              <a:t>혁신과제 別 이행과제 </a:t>
            </a:r>
            <a:r>
              <a:rPr lang="en-US" altLang="ko-KR" sz="1400" dirty="0" smtClean="0">
                <a:cs typeface="Arial" pitchFamily="34" charset="0"/>
              </a:rPr>
              <a:t>(2/3</a:t>
            </a:r>
            <a:r>
              <a:rPr lang="en-US" altLang="ko-KR" sz="1400" dirty="0">
                <a:cs typeface="Arial" pitchFamily="34" charset="0"/>
              </a:rPr>
              <a:t>)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416496" y="620688"/>
            <a:ext cx="8915400" cy="534988"/>
          </a:xfrm>
        </p:spPr>
        <p:txBody>
          <a:bodyPr/>
          <a:lstStyle/>
          <a:p>
            <a:pPr>
              <a:buNone/>
            </a:pPr>
            <a:r>
              <a:rPr lang="en-US" altLang="ko-KR" sz="1200" b="0" dirty="0"/>
              <a:t>(</a:t>
            </a:r>
            <a:r>
              <a:rPr lang="ko-KR" altLang="en-US" sz="1200" b="0" dirty="0"/>
              <a:t>계속</a:t>
            </a:r>
            <a:r>
              <a:rPr lang="en-US" altLang="ko-KR" sz="1200" b="0" dirty="0"/>
              <a:t>)</a:t>
            </a:r>
            <a:endParaRPr lang="ko-KR" altLang="en-US" sz="1200" b="0" dirty="0"/>
          </a:p>
        </p:txBody>
      </p:sp>
      <p:grpSp>
        <p:nvGrpSpPr>
          <p:cNvPr id="84" name="그룹 83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85" name="직사각형 84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6" name="직사각형 85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7" name="오각형 86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8" name="꺾인 연결선 87"/>
            <p:cNvCxnSpPr>
              <a:stCxn id="87" idx="3"/>
              <a:endCxn id="90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89" name="오각형 88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0" name="오각형 89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91" name="직선 화살표 연결선 90"/>
            <p:cNvCxnSpPr>
              <a:stCxn id="89" idx="3"/>
              <a:endCxn id="90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91"/>
            <p:cNvCxnSpPr>
              <a:stCxn id="90" idx="3"/>
              <a:endCxn id="96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직사각형 92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rgbClr val="10253F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94" name="직사각형 93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95" name="직선 화살표 연결선 94"/>
            <p:cNvCxnSpPr>
              <a:stCxn id="96" idx="3"/>
              <a:endCxn id="97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오각형 95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7" name="오각형 96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974232" y="1364038"/>
            <a:ext cx="4634952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세부과제  및 이행과제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01128" y="1364038"/>
            <a:ext cx="1492985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혁신과제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739268" y="1415408"/>
            <a:ext cx="1894253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이행</a:t>
            </a: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</a:p>
        </p:txBody>
      </p:sp>
      <p:cxnSp>
        <p:nvCxnSpPr>
          <p:cNvPr id="112" name="직선 연결선 111"/>
          <p:cNvCxnSpPr/>
          <p:nvPr/>
        </p:nvCxnSpPr>
        <p:spPr>
          <a:xfrm>
            <a:off x="401128" y="1658360"/>
            <a:ext cx="14929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2000250" y="1658360"/>
            <a:ext cx="46089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7739268" y="1709730"/>
            <a:ext cx="1875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>
            <a:stCxn id="105" idx="3"/>
            <a:endCxn id="125" idx="1"/>
          </p:cNvCxnSpPr>
          <p:nvPr/>
        </p:nvCxnSpPr>
        <p:spPr>
          <a:xfrm flipV="1">
            <a:off x="6608762" y="1924766"/>
            <a:ext cx="1149169" cy="112441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>
            <a:stCxn id="104" idx="3"/>
            <a:endCxn id="125" idx="1"/>
          </p:cNvCxnSpPr>
          <p:nvPr/>
        </p:nvCxnSpPr>
        <p:spPr>
          <a:xfrm flipV="1">
            <a:off x="6608762" y="1924766"/>
            <a:ext cx="1149169" cy="75457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>
            <a:stCxn id="135" idx="3"/>
            <a:endCxn id="126" idx="1"/>
          </p:cNvCxnSpPr>
          <p:nvPr/>
        </p:nvCxnSpPr>
        <p:spPr>
          <a:xfrm flipV="1">
            <a:off x="6608762" y="4928554"/>
            <a:ext cx="1152550" cy="713851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오각형 76"/>
          <p:cNvSpPr/>
          <p:nvPr/>
        </p:nvSpPr>
        <p:spPr bwMode="auto">
          <a:xfrm>
            <a:off x="7739268" y="2230041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F/O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78" name="오각형 77"/>
          <p:cNvSpPr/>
          <p:nvPr/>
        </p:nvSpPr>
        <p:spPr bwMode="auto">
          <a:xfrm>
            <a:off x="8982338" y="2755176"/>
            <a:ext cx="632520" cy="1895328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M</a:t>
            </a:r>
          </a:p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79" name="오각형 78"/>
          <p:cNvSpPr/>
          <p:nvPr/>
        </p:nvSpPr>
        <p:spPr bwMode="auto">
          <a:xfrm>
            <a:off x="7730490" y="285030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실적 모니터링</a:t>
            </a:r>
          </a:p>
        </p:txBody>
      </p:sp>
      <p:sp>
        <p:nvSpPr>
          <p:cNvPr id="80" name="오각형 79"/>
          <p:cNvSpPr/>
          <p:nvPr/>
        </p:nvSpPr>
        <p:spPr bwMode="auto">
          <a:xfrm>
            <a:off x="7740674" y="328135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Compliance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81" name="오각형 80"/>
          <p:cNvSpPr/>
          <p:nvPr/>
        </p:nvSpPr>
        <p:spPr bwMode="auto">
          <a:xfrm>
            <a:off x="7739268" y="3724764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통합한도관리</a:t>
            </a:r>
          </a:p>
        </p:txBody>
      </p:sp>
      <p:sp>
        <p:nvSpPr>
          <p:cNvPr id="82" name="오각형 81"/>
          <p:cNvSpPr/>
          <p:nvPr/>
        </p:nvSpPr>
        <p:spPr bwMode="auto">
          <a:xfrm>
            <a:off x="7739268" y="41659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Reporting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83" name="오각형 82"/>
          <p:cNvSpPr/>
          <p:nvPr/>
        </p:nvSpPr>
        <p:spPr bwMode="auto">
          <a:xfrm>
            <a:off x="8982338" y="5709492"/>
            <a:ext cx="632520" cy="91419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wordArtVertRtl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 err="1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정보계</a:t>
            </a:r>
            <a:endParaRPr kumimoji="1" lang="en-US" altLang="ko-KR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98" name="오각형 97"/>
          <p:cNvSpPr/>
          <p:nvPr/>
        </p:nvSpPr>
        <p:spPr bwMode="auto">
          <a:xfrm>
            <a:off x="7739268" y="5801050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통합 데이터 </a:t>
            </a:r>
            <a:r>
              <a:rPr kumimoji="1" lang="ko-KR" altLang="en-US" sz="1200" b="1" kern="0" dirty="0" err="1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마트</a:t>
            </a:r>
            <a:endParaRPr kumimoji="1"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99" name="오각형 98"/>
          <p:cNvSpPr/>
          <p:nvPr/>
        </p:nvSpPr>
        <p:spPr bwMode="auto">
          <a:xfrm>
            <a:off x="7739268" y="6233098"/>
            <a:ext cx="1440160" cy="340490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데이터 품질관리</a:t>
            </a:r>
          </a:p>
        </p:txBody>
      </p:sp>
      <p:cxnSp>
        <p:nvCxnSpPr>
          <p:cNvPr id="100" name="직선 연결선 99"/>
          <p:cNvCxnSpPr/>
          <p:nvPr/>
        </p:nvCxnSpPr>
        <p:spPr>
          <a:xfrm>
            <a:off x="7739268" y="1635090"/>
            <a:ext cx="1875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오각형 100"/>
          <p:cNvSpPr/>
          <p:nvPr/>
        </p:nvSpPr>
        <p:spPr bwMode="auto">
          <a:xfrm>
            <a:off x="7757931" y="5226568"/>
            <a:ext cx="1875589" cy="410916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B/O </a:t>
            </a:r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25" name="오각형 124"/>
          <p:cNvSpPr/>
          <p:nvPr/>
        </p:nvSpPr>
        <p:spPr bwMode="auto">
          <a:xfrm>
            <a:off x="7757931" y="1719308"/>
            <a:ext cx="1875589" cy="410916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자산배분</a:t>
            </a: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sp>
        <p:nvSpPr>
          <p:cNvPr id="126" name="오각형 125"/>
          <p:cNvSpPr/>
          <p:nvPr/>
        </p:nvSpPr>
        <p:spPr bwMode="auto">
          <a:xfrm>
            <a:off x="7761312" y="4723096"/>
            <a:ext cx="1875589" cy="410916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1" kern="0" noProof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성과평가</a:t>
            </a: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시스템</a:t>
            </a:r>
          </a:p>
        </p:txBody>
      </p:sp>
      <p:cxnSp>
        <p:nvCxnSpPr>
          <p:cNvPr id="127" name="직선 연결선 126"/>
          <p:cNvCxnSpPr>
            <a:stCxn id="136" idx="3"/>
            <a:endCxn id="126" idx="1"/>
          </p:cNvCxnSpPr>
          <p:nvPr/>
        </p:nvCxnSpPr>
        <p:spPr>
          <a:xfrm flipV="1">
            <a:off x="6608762" y="4928554"/>
            <a:ext cx="1152550" cy="1083686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>
            <a:stCxn id="108" idx="3"/>
            <a:endCxn id="125" idx="1"/>
          </p:cNvCxnSpPr>
          <p:nvPr/>
        </p:nvCxnSpPr>
        <p:spPr>
          <a:xfrm flipV="1">
            <a:off x="6608762" y="1924766"/>
            <a:ext cx="1149169" cy="187695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401128" y="1731630"/>
            <a:ext cx="6207634" cy="4433674"/>
            <a:chOff x="401128" y="1731630"/>
            <a:chExt cx="6207634" cy="3929618"/>
          </a:xfrm>
        </p:grpSpPr>
        <p:sp>
          <p:nvSpPr>
            <p:cNvPr id="71" name="직사각형 70"/>
            <p:cNvSpPr/>
            <p:nvPr/>
          </p:nvSpPr>
          <p:spPr>
            <a:xfrm>
              <a:off x="401128" y="1731630"/>
              <a:ext cx="1492985" cy="1995496"/>
            </a:xfrm>
            <a:prstGeom prst="rect">
              <a:avLst/>
            </a:prstGeom>
            <a:solidFill>
              <a:srgbClr val="FF8029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개선과제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5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.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자산배분 프로세스 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고도화</a:t>
              </a: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2000250" y="1748979"/>
              <a:ext cx="1873249" cy="6099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부채속성을 반영한 자산배분 프로세스 고도화</a:t>
              </a: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2000250" y="2430982"/>
              <a:ext cx="1873249" cy="12877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자금배분 프로세스 개선</a:t>
              </a: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3944938" y="1748979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부채를 반영한 투자전략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가이드 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정의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3944938" y="2076768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개선된 전략적 자산배분 프로세스 적용</a:t>
              </a: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3944938" y="2435935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위험예산관리 프로세스 도입</a:t>
              </a:r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3944938" y="2763724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동적 자산배분 프로세스 체계화</a:t>
              </a: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3944938" y="3091512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자산군별  </a:t>
              </a:r>
              <a:r>
                <a:rPr lang="en-US" altLang="ko-KR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BM </a:t>
              </a:r>
              <a:r>
                <a:rPr lang="ko-KR" altLang="en-US" sz="1200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설정 및 분석 기능 개선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944938" y="3430714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모니터링 대상 및 범위 정의</a:t>
              </a: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401128" y="3767822"/>
              <a:ext cx="1492985" cy="1893426"/>
            </a:xfrm>
            <a:prstGeom prst="rect">
              <a:avLst/>
            </a:prstGeom>
            <a:solidFill>
              <a:srgbClr val="FF8029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개선과제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5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.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프로세스 고도화</a:t>
              </a:r>
              <a:endPara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2000250" y="3767822"/>
              <a:ext cx="1873249" cy="926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원칙 및 </a:t>
              </a:r>
              <a:r>
                <a:rPr lang="ko-KR" altLang="en-US" sz="12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기준안</a:t>
              </a: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수립</a:t>
              </a: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2000250" y="4751190"/>
              <a:ext cx="1873249" cy="2713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프로세스 수립</a:t>
              </a: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3944938" y="3767822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원칙 수립</a:t>
              </a: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3944938" y="4095611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체계 확립</a:t>
              </a: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3944938" y="4423401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기준 수립</a:t>
              </a: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3944938" y="4751190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프로세스 수립</a:t>
              </a:r>
            </a:p>
          </p:txBody>
        </p:sp>
        <p:sp>
          <p:nvSpPr>
            <p:cNvPr id="135" name="직사각형 134"/>
            <p:cNvSpPr/>
            <p:nvPr/>
          </p:nvSpPr>
          <p:spPr>
            <a:xfrm>
              <a:off x="3944938" y="5062134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시스템 요건 수집</a:t>
              </a:r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3944938" y="5389923"/>
              <a:ext cx="2663824" cy="27132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시스템 설계 원칙 및 고려사항</a:t>
              </a: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2000250" y="5067162"/>
              <a:ext cx="1873249" cy="5940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72000" tIns="72000" rIns="72000" bIns="7200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성과평가 기능의 시스템화 방안</a:t>
              </a:r>
            </a:p>
          </p:txBody>
        </p:sp>
      </p:grpSp>
      <p:cxnSp>
        <p:nvCxnSpPr>
          <p:cNvPr id="138" name="직선 연결선 137"/>
          <p:cNvCxnSpPr>
            <a:stCxn id="106" idx="3"/>
            <a:endCxn id="125" idx="1"/>
          </p:cNvCxnSpPr>
          <p:nvPr/>
        </p:nvCxnSpPr>
        <p:spPr>
          <a:xfrm flipV="1">
            <a:off x="6608762" y="1924766"/>
            <a:ext cx="1149169" cy="1494243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3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직사각형 185"/>
          <p:cNvSpPr/>
          <p:nvPr/>
        </p:nvSpPr>
        <p:spPr bwMode="gray">
          <a:xfrm>
            <a:off x="8951990" y="6015164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82" name="직사각형 181"/>
          <p:cNvSpPr/>
          <p:nvPr/>
        </p:nvSpPr>
        <p:spPr bwMode="gray">
          <a:xfrm>
            <a:off x="8936281" y="5717038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0" name="직사각형 309"/>
          <p:cNvSpPr/>
          <p:nvPr/>
        </p:nvSpPr>
        <p:spPr bwMode="gray">
          <a:xfrm>
            <a:off x="8915798" y="2519277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ko-KR" altLang="en-US" sz="1400" dirty="0" smtClean="0">
                <a:cs typeface="Arial" pitchFamily="34" charset="0"/>
              </a:rPr>
              <a:t>중장기 </a:t>
            </a:r>
            <a:r>
              <a:rPr lang="ko-KR" altLang="en-US" sz="1400" dirty="0" err="1">
                <a:cs typeface="Arial" pitchFamily="34" charset="0"/>
              </a:rPr>
              <a:t>로드맵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495300" y="692696"/>
            <a:ext cx="7590048" cy="534988"/>
          </a:xfrm>
        </p:spPr>
        <p:txBody>
          <a:bodyPr/>
          <a:lstStyle/>
          <a:p>
            <a:pPr>
              <a:buNone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개의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세부과제 에 대해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현재 즉시 실행이 가능한 과제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단기과제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와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향후 부서별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R&amp;R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및 연구용역 등 선행업무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완료후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개선이 가능한 과제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중장기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과재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기준으로 분류하여 다음과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같이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개의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단기과제와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개의 중장기 과제를 선정되었습니다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4" name="그룹 83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85" name="직사각형 84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6" name="직사각형 85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7" name="오각형 86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8" name="꺾인 연결선 87"/>
            <p:cNvCxnSpPr>
              <a:stCxn id="87" idx="3"/>
              <a:endCxn id="90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89" name="오각형 88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0" name="오각형 89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91" name="직선 화살표 연결선 90"/>
            <p:cNvCxnSpPr>
              <a:stCxn id="89" idx="3"/>
              <a:endCxn id="90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91"/>
            <p:cNvCxnSpPr>
              <a:stCxn id="90" idx="3"/>
              <a:endCxn id="96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직사각형 92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rgbClr val="10253F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94" name="직사각형 93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95" name="직선 화살표 연결선 94"/>
            <p:cNvCxnSpPr>
              <a:stCxn id="96" idx="3"/>
              <a:endCxn id="97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오각형 95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7" name="오각형 96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132" name="직사각형 131"/>
          <p:cNvSpPr/>
          <p:nvPr/>
        </p:nvSpPr>
        <p:spPr bwMode="gray">
          <a:xfrm>
            <a:off x="6157342" y="2519277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Compliance /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조기경보 시스템 구축</a:t>
            </a:r>
          </a:p>
        </p:txBody>
      </p:sp>
      <p:sp>
        <p:nvSpPr>
          <p:cNvPr id="133" name="직사각형 132"/>
          <p:cNvSpPr/>
          <p:nvPr/>
        </p:nvSpPr>
        <p:spPr bwMode="gray">
          <a:xfrm>
            <a:off x="6157342" y="2807731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심사 이력관리 시스템 구축</a:t>
            </a:r>
          </a:p>
        </p:txBody>
      </p:sp>
      <p:sp>
        <p:nvSpPr>
          <p:cNvPr id="134" name="직사각형 133"/>
          <p:cNvSpPr/>
          <p:nvPr/>
        </p:nvSpPr>
        <p:spPr bwMode="gray">
          <a:xfrm>
            <a:off x="6157342" y="3096185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한도관리 시스템 구축</a:t>
            </a:r>
          </a:p>
        </p:txBody>
      </p:sp>
      <p:sp>
        <p:nvSpPr>
          <p:cNvPr id="135" name="직사각형 134"/>
          <p:cNvSpPr/>
          <p:nvPr/>
        </p:nvSpPr>
        <p:spPr bwMode="gray">
          <a:xfrm>
            <a:off x="6157342" y="1572815"/>
            <a:ext cx="2716064" cy="3396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0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투자환경에 </a:t>
            </a:r>
            <a:r>
              <a: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능동적 </a:t>
            </a:r>
            <a:r>
              <a:rPr lang="ko-KR" altLang="en-US" sz="10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대처가능                               </a:t>
            </a:r>
            <a:r>
              <a:rPr lang="en-US" altLang="ko-KR" sz="10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 </a:t>
            </a:r>
            <a:r>
              <a:rPr lang="ko-KR" altLang="en-US" sz="10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지원 </a:t>
            </a:r>
            <a:r>
              <a: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구축</a:t>
            </a:r>
          </a:p>
        </p:txBody>
      </p:sp>
      <p:sp>
        <p:nvSpPr>
          <p:cNvPr id="136" name="직사각형 135"/>
          <p:cNvSpPr/>
          <p:nvPr/>
        </p:nvSpPr>
        <p:spPr bwMode="gray">
          <a:xfrm>
            <a:off x="6157342" y="1942369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실적모니터링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체계 구축</a:t>
            </a:r>
          </a:p>
        </p:txBody>
      </p:sp>
      <p:sp>
        <p:nvSpPr>
          <p:cNvPr id="137" name="직사각형 136"/>
          <p:cNvSpPr/>
          <p:nvPr/>
        </p:nvSpPr>
        <p:spPr bwMode="gray">
          <a:xfrm>
            <a:off x="6157342" y="2230823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통합관리데이터 체계 구축</a:t>
            </a:r>
          </a:p>
        </p:txBody>
      </p:sp>
      <p:sp>
        <p:nvSpPr>
          <p:cNvPr id="138" name="직사각형 137"/>
          <p:cNvSpPr/>
          <p:nvPr/>
        </p:nvSpPr>
        <p:spPr bwMode="gray">
          <a:xfrm>
            <a:off x="6157342" y="3384639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기업 평가 모형 도입</a:t>
            </a:r>
          </a:p>
        </p:txBody>
      </p:sp>
      <p:sp>
        <p:nvSpPr>
          <p:cNvPr id="139" name="직사각형 138"/>
          <p:cNvSpPr/>
          <p:nvPr/>
        </p:nvSpPr>
        <p:spPr bwMode="gray">
          <a:xfrm>
            <a:off x="6157342" y="3673093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ea typeface="가는각진제목체" pitchFamily="18" charset="-127"/>
                <a:cs typeface="Arial"/>
              </a:rPr>
              <a:t>정형 </a:t>
            </a:r>
            <a:r>
              <a:rPr lang="en-US" altLang="ko-KR" sz="1200" b="1" dirty="0">
                <a:ea typeface="가는각진제목체" pitchFamily="18" charset="-127"/>
                <a:cs typeface="Arial"/>
              </a:rPr>
              <a:t>/ </a:t>
            </a:r>
            <a:r>
              <a:rPr lang="ko-KR" altLang="en-US" sz="1200" b="1" dirty="0">
                <a:ea typeface="가는각진제목체" pitchFamily="18" charset="-127"/>
                <a:cs typeface="Arial"/>
              </a:rPr>
              <a:t>비정형 보고서 구축</a:t>
            </a:r>
          </a:p>
        </p:txBody>
      </p:sp>
      <p:sp>
        <p:nvSpPr>
          <p:cNvPr id="140" name="직사각형 139"/>
          <p:cNvSpPr/>
          <p:nvPr/>
        </p:nvSpPr>
        <p:spPr bwMode="gray">
          <a:xfrm>
            <a:off x="6157342" y="3961547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ea typeface="가는각진제목체" pitchFamily="18" charset="-127"/>
                <a:cs typeface="Arial"/>
              </a:rPr>
              <a:t>자산운용 통합 데이터 </a:t>
            </a:r>
            <a:r>
              <a:rPr lang="ko-KR" altLang="en-US" sz="1200" b="1" dirty="0" err="1">
                <a:ea typeface="가는각진제목체" pitchFamily="18" charset="-127"/>
                <a:cs typeface="Arial"/>
              </a:rPr>
              <a:t>마트</a:t>
            </a:r>
            <a:r>
              <a:rPr lang="ko-KR" altLang="en-US" sz="1200" b="1" dirty="0">
                <a:ea typeface="가는각진제목체" pitchFamily="18" charset="-127"/>
                <a:cs typeface="Arial"/>
              </a:rPr>
              <a:t> 구축</a:t>
            </a:r>
          </a:p>
        </p:txBody>
      </p:sp>
      <p:sp>
        <p:nvSpPr>
          <p:cNvPr id="141" name="직사각형 140"/>
          <p:cNvSpPr/>
          <p:nvPr/>
        </p:nvSpPr>
        <p:spPr bwMode="gray">
          <a:xfrm>
            <a:off x="6157342" y="4250001"/>
            <a:ext cx="2716064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데이터 품질 관리방안 수립</a:t>
            </a:r>
          </a:p>
        </p:txBody>
      </p:sp>
      <p:sp>
        <p:nvSpPr>
          <p:cNvPr id="142" name="직사각형 141"/>
          <p:cNvSpPr/>
          <p:nvPr/>
        </p:nvSpPr>
        <p:spPr bwMode="gray">
          <a:xfrm>
            <a:off x="6157342" y="4538455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ea typeface="가는각진제목체" pitchFamily="18" charset="-127"/>
                <a:cs typeface="Arial"/>
              </a:rPr>
              <a:t>B/O </a:t>
            </a:r>
            <a:r>
              <a:rPr lang="ko-KR" altLang="en-US" sz="1200" b="1" dirty="0">
                <a:ea typeface="가는각진제목체" pitchFamily="18" charset="-127"/>
                <a:cs typeface="Arial"/>
              </a:rPr>
              <a:t>상품 </a:t>
            </a:r>
            <a:r>
              <a:rPr lang="en-US" altLang="ko-KR" sz="1200" b="1" dirty="0">
                <a:ea typeface="가는각진제목체" pitchFamily="18" charset="-127"/>
                <a:cs typeface="Arial"/>
              </a:rPr>
              <a:t>Coverage </a:t>
            </a:r>
            <a:r>
              <a:rPr lang="ko-KR" altLang="en-US" sz="1200" b="1" dirty="0">
                <a:ea typeface="가는각진제목체" pitchFamily="18" charset="-127"/>
                <a:cs typeface="Arial"/>
              </a:rPr>
              <a:t>확대</a:t>
            </a:r>
          </a:p>
        </p:txBody>
      </p:sp>
      <p:sp>
        <p:nvSpPr>
          <p:cNvPr id="143" name="직사각형 142"/>
          <p:cNvSpPr/>
          <p:nvPr/>
        </p:nvSpPr>
        <p:spPr bwMode="gray">
          <a:xfrm>
            <a:off x="6157342" y="4826909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ea typeface="가는각진제목체" pitchFamily="18" charset="-127"/>
                <a:cs typeface="Arial"/>
              </a:rPr>
              <a:t>B/O </a:t>
            </a:r>
            <a:r>
              <a:rPr lang="ko-KR" altLang="en-US" sz="1200" b="1" dirty="0">
                <a:ea typeface="가는각진제목체" pitchFamily="18" charset="-127"/>
                <a:cs typeface="Arial"/>
              </a:rPr>
              <a:t>업무 기능 자동화</a:t>
            </a:r>
          </a:p>
        </p:txBody>
      </p:sp>
      <p:sp>
        <p:nvSpPr>
          <p:cNvPr id="144" name="직사각형 143"/>
          <p:cNvSpPr/>
          <p:nvPr/>
        </p:nvSpPr>
        <p:spPr bwMode="gray">
          <a:xfrm>
            <a:off x="6157342" y="5115363"/>
            <a:ext cx="2716064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부채속성을 반영한 자산배분 프로세스 고도화</a:t>
            </a:r>
          </a:p>
        </p:txBody>
      </p:sp>
      <p:sp>
        <p:nvSpPr>
          <p:cNvPr id="145" name="직사각형 144"/>
          <p:cNvSpPr/>
          <p:nvPr/>
        </p:nvSpPr>
        <p:spPr bwMode="gray">
          <a:xfrm>
            <a:off x="6157342" y="5403813"/>
            <a:ext cx="2716064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자금배분 프로세스 개선</a:t>
            </a:r>
          </a:p>
        </p:txBody>
      </p:sp>
      <p:sp>
        <p:nvSpPr>
          <p:cNvPr id="146" name="직사각형 145"/>
          <p:cNvSpPr/>
          <p:nvPr/>
        </p:nvSpPr>
        <p:spPr bwMode="gray">
          <a:xfrm>
            <a:off x="5667800" y="2519277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2.3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7" name="직사각형 146"/>
          <p:cNvSpPr/>
          <p:nvPr/>
        </p:nvSpPr>
        <p:spPr bwMode="gray">
          <a:xfrm>
            <a:off x="5667800" y="2807731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2.4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8" name="직사각형 147"/>
          <p:cNvSpPr/>
          <p:nvPr/>
        </p:nvSpPr>
        <p:spPr bwMode="gray">
          <a:xfrm>
            <a:off x="5667800" y="3096185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2.5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9" name="직사각형 148"/>
          <p:cNvSpPr/>
          <p:nvPr/>
        </p:nvSpPr>
        <p:spPr bwMode="gray">
          <a:xfrm>
            <a:off x="5667800" y="1572815"/>
            <a:ext cx="434763" cy="3396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1.1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0" name="직사각형 149"/>
          <p:cNvSpPr/>
          <p:nvPr/>
        </p:nvSpPr>
        <p:spPr bwMode="gray">
          <a:xfrm>
            <a:off x="5667800" y="1942369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2.1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1" name="직사각형 150"/>
          <p:cNvSpPr/>
          <p:nvPr/>
        </p:nvSpPr>
        <p:spPr bwMode="gray">
          <a:xfrm>
            <a:off x="5667800" y="2230823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2.2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2" name="직사각형 151"/>
          <p:cNvSpPr/>
          <p:nvPr/>
        </p:nvSpPr>
        <p:spPr bwMode="gray">
          <a:xfrm>
            <a:off x="5667800" y="3384639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2.6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3" name="직사각형 152"/>
          <p:cNvSpPr/>
          <p:nvPr/>
        </p:nvSpPr>
        <p:spPr bwMode="gray">
          <a:xfrm>
            <a:off x="5667800" y="3673093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2.7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4" name="직사각형 153"/>
          <p:cNvSpPr/>
          <p:nvPr/>
        </p:nvSpPr>
        <p:spPr bwMode="gray">
          <a:xfrm>
            <a:off x="5667800" y="3961547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3.1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5" name="직사각형 154"/>
          <p:cNvSpPr/>
          <p:nvPr/>
        </p:nvSpPr>
        <p:spPr bwMode="gray">
          <a:xfrm>
            <a:off x="5667800" y="4250001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3.2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6" name="직사각형 155"/>
          <p:cNvSpPr/>
          <p:nvPr/>
        </p:nvSpPr>
        <p:spPr bwMode="gray">
          <a:xfrm>
            <a:off x="5667800" y="4538455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4.1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7" name="직사각형 156"/>
          <p:cNvSpPr/>
          <p:nvPr/>
        </p:nvSpPr>
        <p:spPr bwMode="gray">
          <a:xfrm>
            <a:off x="5667800" y="4826909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4.2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8" name="직사각형 157"/>
          <p:cNvSpPr/>
          <p:nvPr/>
        </p:nvSpPr>
        <p:spPr bwMode="gray">
          <a:xfrm>
            <a:off x="5667800" y="5115363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5.1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9" name="직사각형 158"/>
          <p:cNvSpPr/>
          <p:nvPr/>
        </p:nvSpPr>
        <p:spPr bwMode="gray">
          <a:xfrm>
            <a:off x="5667800" y="5403813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5.2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160" name="그룹 159"/>
          <p:cNvGrpSpPr/>
          <p:nvPr/>
        </p:nvGrpSpPr>
        <p:grpSpPr bwMode="gray">
          <a:xfrm>
            <a:off x="432562" y="1921488"/>
            <a:ext cx="5007022" cy="4555069"/>
            <a:chOff x="521784" y="1921488"/>
            <a:chExt cx="5257986" cy="4555069"/>
          </a:xfrm>
        </p:grpSpPr>
        <p:sp>
          <p:nvSpPr>
            <p:cNvPr id="161" name="Rectangle 5"/>
            <p:cNvSpPr>
              <a:spLocks noChangeArrowheads="1"/>
            </p:cNvSpPr>
            <p:nvPr/>
          </p:nvSpPr>
          <p:spPr bwMode="gray">
            <a:xfrm>
              <a:off x="1295106" y="1921488"/>
              <a:ext cx="2205037" cy="19716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tlCol="0" anchor="t"/>
            <a:lstStyle/>
            <a:p>
              <a:pPr algn="r">
                <a:spcBef>
                  <a:spcPts val="600"/>
                </a:spcBef>
              </a:pPr>
              <a:endParaRPr lang="ko-KR" altLang="en-US" sz="1400" b="1" u="sng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62" name="Rectangle 6"/>
            <p:cNvSpPr>
              <a:spLocks noChangeArrowheads="1"/>
            </p:cNvSpPr>
            <p:nvPr/>
          </p:nvSpPr>
          <p:spPr bwMode="gray">
            <a:xfrm>
              <a:off x="3563620" y="1921488"/>
              <a:ext cx="2205038" cy="19716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tlCol="0" anchor="t"/>
            <a:lstStyle/>
            <a:p>
              <a:pPr algn="r">
                <a:spcBef>
                  <a:spcPts val="600"/>
                </a:spcBef>
              </a:pPr>
              <a:endParaRPr lang="ko-KR" altLang="en-US" sz="1400" b="1" u="sng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63" name="Rectangle 7"/>
            <p:cNvSpPr>
              <a:spLocks noChangeArrowheads="1"/>
            </p:cNvSpPr>
            <p:nvPr/>
          </p:nvSpPr>
          <p:spPr bwMode="gray">
            <a:xfrm>
              <a:off x="1295106" y="3959383"/>
              <a:ext cx="2205037" cy="19716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tlCol="0" anchor="t"/>
            <a:lstStyle/>
            <a:p>
              <a:pPr algn="r">
                <a:spcBef>
                  <a:spcPts val="600"/>
                </a:spcBef>
              </a:pPr>
              <a:endParaRPr lang="ko-KR" altLang="en-US" sz="1400" b="1" u="sng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64" name="Rectangle 8"/>
            <p:cNvSpPr>
              <a:spLocks noChangeArrowheads="1"/>
            </p:cNvSpPr>
            <p:nvPr/>
          </p:nvSpPr>
          <p:spPr bwMode="gray">
            <a:xfrm>
              <a:off x="3563620" y="3959383"/>
              <a:ext cx="2205038" cy="19716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tlCol="0" anchor="t"/>
            <a:lstStyle/>
            <a:p>
              <a:pPr algn="r">
                <a:spcBef>
                  <a:spcPts val="600"/>
                </a:spcBef>
              </a:pPr>
              <a:endParaRPr lang="ko-KR" altLang="en-US" sz="1400" b="1" u="sng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65" name="Line 9"/>
            <p:cNvSpPr>
              <a:spLocks noChangeShapeType="1"/>
            </p:cNvSpPr>
            <p:nvPr/>
          </p:nvSpPr>
          <p:spPr bwMode="gray">
            <a:xfrm rot="5400000">
              <a:off x="-1187767" y="3959383"/>
              <a:ext cx="39433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 sz="1400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66" name="Rectangle 10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881880" y="1984533"/>
              <a:ext cx="67627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defTabSz="895350">
                <a:buSzPct val="120000"/>
              </a:pPr>
              <a:r>
                <a:rPr lang="en-US" altLang="ko-KR" sz="1400" dirty="0">
                  <a:latin typeface="Arial" pitchFamily="34" charset="0"/>
                  <a:ea typeface="가는각진제목체" pitchFamily="18" charset="-127"/>
                </a:rPr>
                <a:t>High</a:t>
              </a:r>
            </a:p>
          </p:txBody>
        </p:sp>
        <p:sp>
          <p:nvSpPr>
            <p:cNvPr id="167" name="Rectangle 1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881880" y="5681820"/>
              <a:ext cx="685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895350">
                <a:buSzPct val="120000"/>
              </a:pPr>
              <a:r>
                <a:rPr lang="en-US" altLang="ko-KR" sz="1400" dirty="0">
                  <a:latin typeface="Arial" pitchFamily="34" charset="0"/>
                  <a:ea typeface="가는각진제목체" pitchFamily="18" charset="-127"/>
                </a:rPr>
                <a:t>Low</a:t>
              </a:r>
            </a:p>
          </p:txBody>
        </p:sp>
        <p:sp>
          <p:nvSpPr>
            <p:cNvPr id="168" name="Rectangle 1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377633" y="5992970"/>
              <a:ext cx="18716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defTabSz="895350">
                <a:buSzPct val="120000"/>
              </a:pPr>
              <a:r>
                <a:rPr lang="en-US" altLang="ko-KR" sz="1400" dirty="0" smtClean="0">
                  <a:latin typeface="Arial" pitchFamily="34" charset="0"/>
                  <a:ea typeface="가는각진제목체" pitchFamily="18" charset="-127"/>
                </a:rPr>
                <a:t>Low</a:t>
              </a:r>
              <a:endParaRPr lang="en-US" altLang="ko-KR" sz="1400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69" name="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4028758" y="5992970"/>
              <a:ext cx="174783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r" defTabSz="895350">
                <a:buSzPct val="120000"/>
              </a:pPr>
              <a:r>
                <a:rPr lang="en-US" altLang="ko-KR" sz="1400" dirty="0" smtClean="0">
                  <a:latin typeface="Arial" pitchFamily="34" charset="0"/>
                  <a:ea typeface="가는각진제목체" pitchFamily="18" charset="-127"/>
                </a:rPr>
                <a:t>High</a:t>
              </a:r>
              <a:endParaRPr lang="en-US" altLang="ko-KR" sz="1400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70" name="Line 14"/>
            <p:cNvSpPr>
              <a:spLocks noChangeShapeType="1"/>
            </p:cNvSpPr>
            <p:nvPr/>
          </p:nvSpPr>
          <p:spPr bwMode="gray">
            <a:xfrm>
              <a:off x="1377633" y="6248558"/>
              <a:ext cx="4398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 sz="1400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71" name="Rectangle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 rot="16200000">
              <a:off x="-1312957" y="3828800"/>
              <a:ext cx="3895725" cy="226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algn="ctr" defTabSz="895350">
                <a:buSzPct val="120000"/>
              </a:pPr>
              <a:r>
                <a:rPr lang="ko-KR" altLang="en-US" sz="1400" b="1" dirty="0">
                  <a:latin typeface="Arial" pitchFamily="34" charset="0"/>
                  <a:ea typeface="가는각진제목체" pitchFamily="18" charset="-127"/>
                </a:rPr>
                <a:t>전략적 중요도 </a:t>
              </a:r>
              <a:endParaRPr lang="ko-KR" altLang="ko-KR" sz="1400" b="1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72" name="Rectangle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1377633" y="6261113"/>
              <a:ext cx="440213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algn="ctr" defTabSz="895350">
                <a:buSzPct val="120000"/>
              </a:pPr>
              <a:r>
                <a:rPr lang="ko-KR" altLang="en-US" sz="1400" b="1" dirty="0" smtClean="0">
                  <a:latin typeface="Arial" pitchFamily="34" charset="0"/>
                  <a:ea typeface="가는각진제목체" pitchFamily="18" charset="-127"/>
                </a:rPr>
                <a:t>과제 시급성</a:t>
              </a:r>
              <a:endParaRPr lang="ko-KR" altLang="ko-KR" sz="800" b="1" dirty="0">
                <a:latin typeface="Arial" pitchFamily="34" charset="0"/>
                <a:ea typeface="가는각진제목체" pitchFamily="18" charset="-127"/>
              </a:endParaRPr>
            </a:p>
          </p:txBody>
        </p:sp>
        <p:sp>
          <p:nvSpPr>
            <p:cNvPr id="173" name="직사각형 172"/>
            <p:cNvSpPr/>
            <p:nvPr/>
          </p:nvSpPr>
          <p:spPr bwMode="gray">
            <a:xfrm>
              <a:off x="5166309" y="2104281"/>
              <a:ext cx="434763" cy="258539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1.1</a:t>
              </a:r>
              <a:endParaRPr lang="ko-KR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76" name="직사각형 175"/>
            <p:cNvSpPr/>
            <p:nvPr/>
          </p:nvSpPr>
          <p:spPr bwMode="gray">
            <a:xfrm>
              <a:off x="4145277" y="3021335"/>
              <a:ext cx="434763" cy="258539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2.1</a:t>
              </a:r>
              <a:endParaRPr lang="ko-KR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77" name="직사각형 176"/>
            <p:cNvSpPr/>
            <p:nvPr/>
          </p:nvSpPr>
          <p:spPr bwMode="gray">
            <a:xfrm>
              <a:off x="4145277" y="3304952"/>
              <a:ext cx="434763" cy="258539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2.2</a:t>
              </a:r>
              <a:endParaRPr lang="ko-KR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79" name="직사각형 178"/>
            <p:cNvSpPr/>
            <p:nvPr/>
          </p:nvSpPr>
          <p:spPr bwMode="gray">
            <a:xfrm>
              <a:off x="4467913" y="2104281"/>
              <a:ext cx="434763" cy="25853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3.1</a:t>
              </a:r>
              <a:endParaRPr lang="ko-KR" altLang="en-US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92" name="직사각형 291"/>
            <p:cNvSpPr/>
            <p:nvPr/>
          </p:nvSpPr>
          <p:spPr bwMode="gray">
            <a:xfrm>
              <a:off x="2395343" y="4653136"/>
              <a:ext cx="434763" cy="25853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3.2</a:t>
              </a:r>
              <a:endParaRPr lang="ko-KR" altLang="en-US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95" name="직사각형 294"/>
            <p:cNvSpPr/>
            <p:nvPr/>
          </p:nvSpPr>
          <p:spPr bwMode="gray">
            <a:xfrm>
              <a:off x="3624159" y="3573016"/>
              <a:ext cx="434763" cy="2585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 smtClean="0"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2.5</a:t>
              </a:r>
              <a:endParaRPr lang="ko-KR" altLang="en-US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96" name="직사각형 295"/>
            <p:cNvSpPr/>
            <p:nvPr/>
          </p:nvSpPr>
          <p:spPr bwMode="gray">
            <a:xfrm>
              <a:off x="1424608" y="5517232"/>
              <a:ext cx="434763" cy="2585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 smtClean="0"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2.6</a:t>
              </a:r>
              <a:endParaRPr lang="ko-KR" altLang="en-US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299" name="직사각형 298"/>
          <p:cNvSpPr/>
          <p:nvPr/>
        </p:nvSpPr>
        <p:spPr bwMode="gray">
          <a:xfrm>
            <a:off x="1182529" y="1542300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200" b="1" dirty="0">
              <a:solidFill>
                <a:schemeClr val="bg1"/>
              </a:solidFill>
              <a:latin typeface="Arial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00" name="TextBox 299"/>
          <p:cNvSpPr txBox="1"/>
          <p:nvPr/>
        </p:nvSpPr>
        <p:spPr bwMode="gray">
          <a:xfrm>
            <a:off x="1580998" y="1542300"/>
            <a:ext cx="835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단기과</a:t>
            </a:r>
            <a:r>
              <a:rPr lang="ko-KR" altLang="en-US" sz="1200">
                <a:latin typeface="Arial" pitchFamily="34" charset="0"/>
                <a:ea typeface="가는각진제목체" pitchFamily="18" charset="-127"/>
                <a:cs typeface="Arial" pitchFamily="34" charset="0"/>
              </a:rPr>
              <a:t>제</a:t>
            </a:r>
            <a:endParaRPr lang="ko-KR" altLang="en-US" sz="1200" dirty="0" err="1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01" name="직사각형 300"/>
          <p:cNvSpPr/>
          <p:nvPr/>
        </p:nvSpPr>
        <p:spPr bwMode="gray">
          <a:xfrm>
            <a:off x="2509994" y="1542300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200" b="1" dirty="0">
              <a:latin typeface="Arial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02" name="TextBox 301"/>
          <p:cNvSpPr txBox="1"/>
          <p:nvPr/>
        </p:nvSpPr>
        <p:spPr bwMode="gray">
          <a:xfrm>
            <a:off x="2908463" y="1542300"/>
            <a:ext cx="1180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중장기과제</a:t>
            </a:r>
          </a:p>
        </p:txBody>
      </p:sp>
      <p:sp>
        <p:nvSpPr>
          <p:cNvPr id="305" name="TextBox 304"/>
          <p:cNvSpPr txBox="1"/>
          <p:nvPr/>
        </p:nvSpPr>
        <p:spPr bwMode="gray">
          <a:xfrm>
            <a:off x="5667800" y="1268760"/>
            <a:ext cx="3205606" cy="3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세부과제</a:t>
            </a:r>
          </a:p>
        </p:txBody>
      </p:sp>
      <p:sp>
        <p:nvSpPr>
          <p:cNvPr id="306" name="직사각형 305"/>
          <p:cNvSpPr/>
          <p:nvPr/>
        </p:nvSpPr>
        <p:spPr bwMode="gray">
          <a:xfrm>
            <a:off x="8915798" y="1572815"/>
            <a:ext cx="343768" cy="3396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07" name="직사각형 306"/>
          <p:cNvSpPr/>
          <p:nvPr/>
        </p:nvSpPr>
        <p:spPr bwMode="gray">
          <a:xfrm>
            <a:off x="8915798" y="540381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08" name="직사각형 307"/>
          <p:cNvSpPr/>
          <p:nvPr/>
        </p:nvSpPr>
        <p:spPr bwMode="gray">
          <a:xfrm>
            <a:off x="8915798" y="1942369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09" name="직사각형 308"/>
          <p:cNvSpPr/>
          <p:nvPr/>
        </p:nvSpPr>
        <p:spPr bwMode="gray">
          <a:xfrm>
            <a:off x="8915798" y="223082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1" name="직사각형 310"/>
          <p:cNvSpPr/>
          <p:nvPr/>
        </p:nvSpPr>
        <p:spPr bwMode="gray">
          <a:xfrm>
            <a:off x="8915798" y="2807731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2" name="직사각형 311"/>
          <p:cNvSpPr/>
          <p:nvPr/>
        </p:nvSpPr>
        <p:spPr bwMode="gray">
          <a:xfrm>
            <a:off x="8915798" y="3096185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3" name="직사각형 312"/>
          <p:cNvSpPr/>
          <p:nvPr/>
        </p:nvSpPr>
        <p:spPr bwMode="gray">
          <a:xfrm>
            <a:off x="8915798" y="3384639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4" name="직사각형 313"/>
          <p:cNvSpPr/>
          <p:nvPr/>
        </p:nvSpPr>
        <p:spPr bwMode="gray">
          <a:xfrm>
            <a:off x="8915798" y="367309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5" name="직사각형 314"/>
          <p:cNvSpPr/>
          <p:nvPr/>
        </p:nvSpPr>
        <p:spPr bwMode="gray">
          <a:xfrm>
            <a:off x="8915798" y="3961547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6" name="직사각형 315"/>
          <p:cNvSpPr/>
          <p:nvPr/>
        </p:nvSpPr>
        <p:spPr bwMode="gray">
          <a:xfrm>
            <a:off x="8915798" y="4250001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7" name="직사각형 316"/>
          <p:cNvSpPr/>
          <p:nvPr/>
        </p:nvSpPr>
        <p:spPr bwMode="gray">
          <a:xfrm>
            <a:off x="8915798" y="4538455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8" name="직사각형 317"/>
          <p:cNvSpPr/>
          <p:nvPr/>
        </p:nvSpPr>
        <p:spPr bwMode="gray">
          <a:xfrm>
            <a:off x="8915798" y="4826909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9" name="직사각형 318"/>
          <p:cNvSpPr/>
          <p:nvPr/>
        </p:nvSpPr>
        <p:spPr bwMode="gray">
          <a:xfrm>
            <a:off x="8915798" y="511536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0" name="직사각형 319"/>
          <p:cNvSpPr/>
          <p:nvPr/>
        </p:nvSpPr>
        <p:spPr bwMode="gray">
          <a:xfrm>
            <a:off x="9331003" y="1572815"/>
            <a:ext cx="343768" cy="3396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1" name="직사각형 320"/>
          <p:cNvSpPr/>
          <p:nvPr/>
        </p:nvSpPr>
        <p:spPr bwMode="gray">
          <a:xfrm>
            <a:off x="9331003" y="540381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2" name="직사각형 321"/>
          <p:cNvSpPr/>
          <p:nvPr/>
        </p:nvSpPr>
        <p:spPr bwMode="gray">
          <a:xfrm>
            <a:off x="9331003" y="1942369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3" name="직사각형 322"/>
          <p:cNvSpPr/>
          <p:nvPr/>
        </p:nvSpPr>
        <p:spPr bwMode="gray">
          <a:xfrm>
            <a:off x="9331003" y="223082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4" name="직사각형 323"/>
          <p:cNvSpPr/>
          <p:nvPr/>
        </p:nvSpPr>
        <p:spPr bwMode="gray">
          <a:xfrm>
            <a:off x="9331003" y="2519277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5" name="직사각형 324"/>
          <p:cNvSpPr/>
          <p:nvPr/>
        </p:nvSpPr>
        <p:spPr bwMode="gray">
          <a:xfrm>
            <a:off x="9331003" y="2807731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6" name="직사각형 325"/>
          <p:cNvSpPr/>
          <p:nvPr/>
        </p:nvSpPr>
        <p:spPr bwMode="gray">
          <a:xfrm>
            <a:off x="9331003" y="3096185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7" name="직사각형 326"/>
          <p:cNvSpPr/>
          <p:nvPr/>
        </p:nvSpPr>
        <p:spPr bwMode="gray">
          <a:xfrm>
            <a:off x="9331003" y="3384639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8" name="직사각형 327"/>
          <p:cNvSpPr/>
          <p:nvPr/>
        </p:nvSpPr>
        <p:spPr bwMode="gray">
          <a:xfrm>
            <a:off x="9331003" y="367309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9" name="직사각형 328"/>
          <p:cNvSpPr/>
          <p:nvPr/>
        </p:nvSpPr>
        <p:spPr bwMode="gray">
          <a:xfrm>
            <a:off x="9331003" y="3961547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30" name="직사각형 329"/>
          <p:cNvSpPr/>
          <p:nvPr/>
        </p:nvSpPr>
        <p:spPr bwMode="gray">
          <a:xfrm>
            <a:off x="9331003" y="4250001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31" name="직사각형 330"/>
          <p:cNvSpPr/>
          <p:nvPr/>
        </p:nvSpPr>
        <p:spPr bwMode="gray">
          <a:xfrm>
            <a:off x="9331003" y="4538455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32" name="직사각형 331"/>
          <p:cNvSpPr/>
          <p:nvPr/>
        </p:nvSpPr>
        <p:spPr bwMode="gray">
          <a:xfrm>
            <a:off x="9331003" y="4826909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33" name="직사각형 332"/>
          <p:cNvSpPr/>
          <p:nvPr/>
        </p:nvSpPr>
        <p:spPr bwMode="gray">
          <a:xfrm>
            <a:off x="9331003" y="5115363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34" name="TextBox 333"/>
          <p:cNvSpPr txBox="1"/>
          <p:nvPr/>
        </p:nvSpPr>
        <p:spPr bwMode="gray">
          <a:xfrm>
            <a:off x="8876829" y="1315487"/>
            <a:ext cx="443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Biz</a:t>
            </a:r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 bwMode="gray">
          <a:xfrm>
            <a:off x="9262966" y="1315487"/>
            <a:ext cx="443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IT</a:t>
            </a:r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36" name="Freeform 141"/>
          <p:cNvSpPr>
            <a:spLocks/>
          </p:cNvSpPr>
          <p:nvPr/>
        </p:nvSpPr>
        <p:spPr bwMode="gray">
          <a:xfrm>
            <a:off x="9023812" y="1700982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37" name="Freeform 141"/>
          <p:cNvSpPr>
            <a:spLocks/>
          </p:cNvSpPr>
          <p:nvPr/>
        </p:nvSpPr>
        <p:spPr bwMode="gray">
          <a:xfrm>
            <a:off x="9439017" y="1700982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38" name="Freeform 141"/>
          <p:cNvSpPr>
            <a:spLocks/>
          </p:cNvSpPr>
          <p:nvPr/>
        </p:nvSpPr>
        <p:spPr bwMode="gray">
          <a:xfrm>
            <a:off x="9439017" y="1989114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39" name="Freeform 141"/>
          <p:cNvSpPr>
            <a:spLocks/>
          </p:cNvSpPr>
          <p:nvPr/>
        </p:nvSpPr>
        <p:spPr bwMode="gray">
          <a:xfrm>
            <a:off x="9439017" y="2277246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0" name="Freeform 141"/>
          <p:cNvSpPr>
            <a:spLocks/>
          </p:cNvSpPr>
          <p:nvPr/>
        </p:nvSpPr>
        <p:spPr bwMode="gray">
          <a:xfrm>
            <a:off x="9433772" y="3429000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1" name="Freeform 141"/>
          <p:cNvSpPr>
            <a:spLocks/>
          </p:cNvSpPr>
          <p:nvPr/>
        </p:nvSpPr>
        <p:spPr bwMode="gray">
          <a:xfrm>
            <a:off x="9439017" y="2565378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2" name="Freeform 141"/>
          <p:cNvSpPr>
            <a:spLocks/>
          </p:cNvSpPr>
          <p:nvPr/>
        </p:nvSpPr>
        <p:spPr bwMode="gray">
          <a:xfrm>
            <a:off x="9023812" y="2853510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3" name="Freeform 141"/>
          <p:cNvSpPr>
            <a:spLocks/>
          </p:cNvSpPr>
          <p:nvPr/>
        </p:nvSpPr>
        <p:spPr bwMode="gray">
          <a:xfrm>
            <a:off x="9439017" y="2853510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4" name="Freeform 141"/>
          <p:cNvSpPr>
            <a:spLocks/>
          </p:cNvSpPr>
          <p:nvPr/>
        </p:nvSpPr>
        <p:spPr bwMode="gray">
          <a:xfrm>
            <a:off x="9439017" y="3141642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5" name="Freeform 141"/>
          <p:cNvSpPr>
            <a:spLocks/>
          </p:cNvSpPr>
          <p:nvPr/>
        </p:nvSpPr>
        <p:spPr bwMode="gray">
          <a:xfrm>
            <a:off x="9023812" y="3429774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6" name="Freeform 141"/>
          <p:cNvSpPr>
            <a:spLocks/>
          </p:cNvSpPr>
          <p:nvPr/>
        </p:nvSpPr>
        <p:spPr bwMode="gray">
          <a:xfrm>
            <a:off x="9023812" y="3717906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7" name="Freeform 141"/>
          <p:cNvSpPr>
            <a:spLocks/>
          </p:cNvSpPr>
          <p:nvPr/>
        </p:nvSpPr>
        <p:spPr bwMode="gray">
          <a:xfrm>
            <a:off x="9023812" y="4006038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8" name="Freeform 141"/>
          <p:cNvSpPr>
            <a:spLocks/>
          </p:cNvSpPr>
          <p:nvPr/>
        </p:nvSpPr>
        <p:spPr bwMode="gray">
          <a:xfrm>
            <a:off x="9023812" y="4294170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9" name="Freeform 141"/>
          <p:cNvSpPr>
            <a:spLocks/>
          </p:cNvSpPr>
          <p:nvPr/>
        </p:nvSpPr>
        <p:spPr bwMode="gray">
          <a:xfrm>
            <a:off x="9439017" y="4582302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50" name="Freeform 141"/>
          <p:cNvSpPr>
            <a:spLocks/>
          </p:cNvSpPr>
          <p:nvPr/>
        </p:nvSpPr>
        <p:spPr bwMode="gray">
          <a:xfrm>
            <a:off x="9439017" y="4870434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51" name="Freeform 141"/>
          <p:cNvSpPr>
            <a:spLocks/>
          </p:cNvSpPr>
          <p:nvPr/>
        </p:nvSpPr>
        <p:spPr bwMode="gray">
          <a:xfrm>
            <a:off x="9057456" y="6062384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52" name="Freeform 141"/>
          <p:cNvSpPr>
            <a:spLocks/>
          </p:cNvSpPr>
          <p:nvPr/>
        </p:nvSpPr>
        <p:spPr bwMode="gray">
          <a:xfrm>
            <a:off x="9023812" y="5446694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53" name="Freeform 141"/>
          <p:cNvSpPr>
            <a:spLocks/>
          </p:cNvSpPr>
          <p:nvPr/>
        </p:nvSpPr>
        <p:spPr bwMode="gray">
          <a:xfrm>
            <a:off x="9057456" y="5784876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54" name="직사각형 353"/>
          <p:cNvSpPr/>
          <p:nvPr/>
        </p:nvSpPr>
        <p:spPr bwMode="gray">
          <a:xfrm>
            <a:off x="9298083" y="1484784"/>
            <a:ext cx="424415" cy="4357396"/>
          </a:xfrm>
          <a:prstGeom prst="rect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55" name="직사각형 354"/>
          <p:cNvSpPr/>
          <p:nvPr/>
        </p:nvSpPr>
        <p:spPr bwMode="gray">
          <a:xfrm>
            <a:off x="7689304" y="6632867"/>
            <a:ext cx="884686" cy="216024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이행시스</a:t>
            </a:r>
            <a:r>
              <a:rPr lang="ko-KR" altLang="en-US" sz="1100" b="1" dirty="0">
                <a:latin typeface="Arial" pitchFamily="34" charset="0"/>
                <a:ea typeface="가는각진제목체" pitchFamily="18" charset="-127"/>
                <a:cs typeface="Arial"/>
              </a:rPr>
              <a:t>템</a:t>
            </a:r>
            <a:endParaRPr lang="ko-KR" altLang="en-US" sz="11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80" name="직사각형 179"/>
          <p:cNvSpPr/>
          <p:nvPr/>
        </p:nvSpPr>
        <p:spPr bwMode="gray">
          <a:xfrm>
            <a:off x="6177825" y="5717038"/>
            <a:ext cx="2716064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성과평가 원칙 및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기준안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수립</a:t>
            </a:r>
          </a:p>
        </p:txBody>
      </p:sp>
      <p:sp>
        <p:nvSpPr>
          <p:cNvPr id="181" name="직사각형 180"/>
          <p:cNvSpPr/>
          <p:nvPr/>
        </p:nvSpPr>
        <p:spPr bwMode="gray">
          <a:xfrm>
            <a:off x="5688283" y="5717038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5.3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83" name="직사각형 182"/>
          <p:cNvSpPr/>
          <p:nvPr/>
        </p:nvSpPr>
        <p:spPr bwMode="gray">
          <a:xfrm>
            <a:off x="9351486" y="5717038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84" name="직사각형 183"/>
          <p:cNvSpPr/>
          <p:nvPr/>
        </p:nvSpPr>
        <p:spPr bwMode="gray">
          <a:xfrm>
            <a:off x="6193534" y="6015164"/>
            <a:ext cx="2716064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성과평가 프로세스 수립</a:t>
            </a:r>
          </a:p>
        </p:txBody>
      </p:sp>
      <p:sp>
        <p:nvSpPr>
          <p:cNvPr id="185" name="직사각형 184"/>
          <p:cNvSpPr/>
          <p:nvPr/>
        </p:nvSpPr>
        <p:spPr bwMode="gray">
          <a:xfrm>
            <a:off x="5703992" y="6015164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5.4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87" name="직사각형 186"/>
          <p:cNvSpPr/>
          <p:nvPr/>
        </p:nvSpPr>
        <p:spPr bwMode="gray">
          <a:xfrm>
            <a:off x="9367195" y="6015164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88" name="직사각형 187"/>
          <p:cNvSpPr/>
          <p:nvPr/>
        </p:nvSpPr>
        <p:spPr bwMode="gray">
          <a:xfrm>
            <a:off x="6193444" y="6323834"/>
            <a:ext cx="2716064" cy="25853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성과평가 기능의 시스템화 방안</a:t>
            </a:r>
          </a:p>
        </p:txBody>
      </p:sp>
      <p:sp>
        <p:nvSpPr>
          <p:cNvPr id="189" name="직사각형 188"/>
          <p:cNvSpPr/>
          <p:nvPr/>
        </p:nvSpPr>
        <p:spPr bwMode="gray">
          <a:xfrm>
            <a:off x="5703902" y="6323834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5.5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0" name="직사각형 189"/>
          <p:cNvSpPr/>
          <p:nvPr/>
        </p:nvSpPr>
        <p:spPr bwMode="gray">
          <a:xfrm>
            <a:off x="8951900" y="6323834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91" name="직사각형 190"/>
          <p:cNvSpPr/>
          <p:nvPr/>
        </p:nvSpPr>
        <p:spPr bwMode="gray">
          <a:xfrm>
            <a:off x="9367105" y="6323834"/>
            <a:ext cx="343768" cy="25853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eaLnBrk="0" hangingPunct="0">
              <a:spcBef>
                <a:spcPts val="0"/>
              </a:spcBef>
              <a:buClr>
                <a:srgbClr val="7D0900"/>
              </a:buClr>
            </a:pPr>
            <a:endParaRPr lang="ko-KR" altLang="en-US" sz="12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92" name="Freeform 141"/>
          <p:cNvSpPr>
            <a:spLocks/>
          </p:cNvSpPr>
          <p:nvPr/>
        </p:nvSpPr>
        <p:spPr bwMode="gray">
          <a:xfrm>
            <a:off x="9417496" y="3717032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93" name="Freeform 141"/>
          <p:cNvSpPr>
            <a:spLocks/>
          </p:cNvSpPr>
          <p:nvPr/>
        </p:nvSpPr>
        <p:spPr bwMode="gray">
          <a:xfrm>
            <a:off x="9417496" y="3984676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94" name="Freeform 141"/>
          <p:cNvSpPr>
            <a:spLocks/>
          </p:cNvSpPr>
          <p:nvPr/>
        </p:nvSpPr>
        <p:spPr bwMode="gray">
          <a:xfrm>
            <a:off x="9489504" y="6360940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95" name="Freeform 141"/>
          <p:cNvSpPr>
            <a:spLocks/>
          </p:cNvSpPr>
          <p:nvPr/>
        </p:nvSpPr>
        <p:spPr bwMode="gray">
          <a:xfrm>
            <a:off x="9036908" y="5157192"/>
            <a:ext cx="127740" cy="164404"/>
          </a:xfrm>
          <a:custGeom>
            <a:avLst/>
            <a:gdLst>
              <a:gd name="T0" fmla="*/ 0 w 648"/>
              <a:gd name="T1" fmla="*/ 374 h 618"/>
              <a:gd name="T2" fmla="*/ 88 w 648"/>
              <a:gd name="T3" fmla="*/ 320 h 618"/>
              <a:gd name="T4" fmla="*/ 122 w 648"/>
              <a:gd name="T5" fmla="*/ 340 h 618"/>
              <a:gd name="T6" fmla="*/ 184 w 648"/>
              <a:gd name="T7" fmla="*/ 452 h 618"/>
              <a:gd name="T8" fmla="*/ 278 w 648"/>
              <a:gd name="T9" fmla="*/ 316 h 618"/>
              <a:gd name="T10" fmla="*/ 434 w 648"/>
              <a:gd name="T11" fmla="*/ 148 h 618"/>
              <a:gd name="T12" fmla="*/ 534 w 648"/>
              <a:gd name="T13" fmla="*/ 60 h 618"/>
              <a:gd name="T14" fmla="*/ 632 w 648"/>
              <a:gd name="T15" fmla="*/ 0 h 618"/>
              <a:gd name="T16" fmla="*/ 648 w 648"/>
              <a:gd name="T17" fmla="*/ 26 h 618"/>
              <a:gd name="T18" fmla="*/ 566 w 648"/>
              <a:gd name="T19" fmla="*/ 98 h 618"/>
              <a:gd name="T20" fmla="*/ 448 w 648"/>
              <a:gd name="T21" fmla="*/ 230 h 618"/>
              <a:gd name="T22" fmla="*/ 346 w 648"/>
              <a:gd name="T23" fmla="*/ 360 h 618"/>
              <a:gd name="T24" fmla="*/ 234 w 648"/>
              <a:gd name="T25" fmla="*/ 554 h 618"/>
              <a:gd name="T26" fmla="*/ 144 w 648"/>
              <a:gd name="T27" fmla="*/ 618 h 618"/>
              <a:gd name="T28" fmla="*/ 82 w 648"/>
              <a:gd name="T29" fmla="*/ 466 h 618"/>
              <a:gd name="T30" fmla="*/ 42 w 648"/>
              <a:gd name="T31" fmla="*/ 404 h 618"/>
              <a:gd name="T32" fmla="*/ 0 w 648"/>
              <a:gd name="T33" fmla="*/ 37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96" name="직사각형 195"/>
          <p:cNvSpPr/>
          <p:nvPr/>
        </p:nvSpPr>
        <p:spPr bwMode="gray">
          <a:xfrm>
            <a:off x="4363947" y="3242469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2.3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7" name="직사각형 196"/>
          <p:cNvSpPr/>
          <p:nvPr/>
        </p:nvSpPr>
        <p:spPr bwMode="gray">
          <a:xfrm>
            <a:off x="2790045" y="4293096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2.4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8" name="직사각형 197"/>
          <p:cNvSpPr/>
          <p:nvPr/>
        </p:nvSpPr>
        <p:spPr bwMode="gray">
          <a:xfrm>
            <a:off x="4953000" y="2852936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2.7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9" name="직사각형 198"/>
          <p:cNvSpPr/>
          <p:nvPr/>
        </p:nvSpPr>
        <p:spPr bwMode="gray">
          <a:xfrm>
            <a:off x="4376936" y="3573016"/>
            <a:ext cx="434763" cy="258539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3.1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0" name="직사각형 199"/>
          <p:cNvSpPr/>
          <p:nvPr/>
        </p:nvSpPr>
        <p:spPr bwMode="gray">
          <a:xfrm>
            <a:off x="4950285" y="3293507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4.1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1" name="직사각형 200"/>
          <p:cNvSpPr/>
          <p:nvPr/>
        </p:nvSpPr>
        <p:spPr bwMode="gray">
          <a:xfrm>
            <a:off x="4950285" y="3581961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4.2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2" name="직사각형 201"/>
          <p:cNvSpPr/>
          <p:nvPr/>
        </p:nvSpPr>
        <p:spPr bwMode="gray">
          <a:xfrm>
            <a:off x="3368824" y="1988840"/>
            <a:ext cx="434763" cy="2585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5.1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3" name="직사각형 202"/>
          <p:cNvSpPr/>
          <p:nvPr/>
        </p:nvSpPr>
        <p:spPr bwMode="gray">
          <a:xfrm>
            <a:off x="3368824" y="2276872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5.2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4" name="직사각형 203"/>
          <p:cNvSpPr/>
          <p:nvPr/>
        </p:nvSpPr>
        <p:spPr bwMode="gray">
          <a:xfrm>
            <a:off x="2774336" y="1988840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5.3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5" name="직사각형 204"/>
          <p:cNvSpPr/>
          <p:nvPr/>
        </p:nvSpPr>
        <p:spPr bwMode="gray">
          <a:xfrm>
            <a:off x="2790045" y="2286966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5.4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6" name="직사각형 205"/>
          <p:cNvSpPr/>
          <p:nvPr/>
        </p:nvSpPr>
        <p:spPr bwMode="gray">
          <a:xfrm>
            <a:off x="2789955" y="2595636"/>
            <a:ext cx="434763" cy="25853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rPr>
              <a:t>5.5</a:t>
            </a:r>
            <a:endParaRPr lang="ko-KR" altLang="en-US" sz="1200" b="1" dirty="0">
              <a:latin typeface="Arial" panose="020B0604020202020204" pitchFamily="34" charset="0"/>
              <a:ea typeface="가는각진제목체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ko-KR" altLang="en-US" sz="1400" dirty="0" smtClean="0">
                <a:cs typeface="Arial" pitchFamily="34" charset="0"/>
              </a:rPr>
              <a:t>구축방안 수립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344488" y="620688"/>
            <a:ext cx="8915400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중장기 </a:t>
            </a:r>
            <a:r>
              <a:rPr lang="ko-KR" altLang="en-US" sz="1200" b="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로드맵을</a:t>
            </a:r>
            <a:r>
              <a:rPr lang="ko-KR" altLang="en-US" sz="12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통해 도출된 우선순위에 따라 구축방안 수립 영역은 아래와 같습니다</a:t>
            </a:r>
            <a:r>
              <a:rPr lang="en-US" altLang="ko-KR" sz="1200" b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b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73" name="그룹 72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74" name="직사각형 73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75" name="직사각형 74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76" name="오각형 75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77" name="꺾인 연결선 76"/>
            <p:cNvCxnSpPr>
              <a:stCxn id="76" idx="3"/>
              <a:endCxn id="79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78" name="오각형 77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79" name="오각형 78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80" name="직선 화살표 연결선 79"/>
            <p:cNvCxnSpPr>
              <a:stCxn id="78" idx="3"/>
              <a:endCxn id="79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/>
            <p:cNvCxnSpPr>
              <a:stCxn id="79" idx="3"/>
              <a:endCxn id="85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직사각형 81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rgbClr val="10253F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83" name="직사각형 82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84" name="직선 화살표 연결선 83"/>
            <p:cNvCxnSpPr>
              <a:stCxn id="85" idx="3"/>
              <a:endCxn id="86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오각형 84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86" name="오각형 85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223" name="직사각형 222"/>
          <p:cNvSpPr/>
          <p:nvPr/>
        </p:nvSpPr>
        <p:spPr bwMode="gray">
          <a:xfrm>
            <a:off x="573212" y="1723953"/>
            <a:ext cx="1789112" cy="288000"/>
          </a:xfrm>
          <a:prstGeom prst="rect">
            <a:avLst/>
          </a:prstGeom>
          <a:solidFill>
            <a:srgbClr val="FF8029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단기과제</a:t>
            </a:r>
          </a:p>
        </p:txBody>
      </p:sp>
      <p:sp>
        <p:nvSpPr>
          <p:cNvPr id="224" name="Rectangle 21"/>
          <p:cNvSpPr>
            <a:spLocks noChangeArrowheads="1"/>
          </p:cNvSpPr>
          <p:nvPr/>
        </p:nvSpPr>
        <p:spPr bwMode="gray">
          <a:xfrm>
            <a:off x="573212" y="2011952"/>
            <a:ext cx="1789112" cy="2027985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36000" tIns="72000" rIns="36000" bIns="72000" rtlCol="0" anchor="ctr"/>
          <a:lstStyle/>
          <a:p>
            <a:pPr marL="88900" indent="-8890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Front Office</a:t>
            </a:r>
          </a:p>
          <a:p>
            <a:pPr marL="88900" indent="-8890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Middle Office</a:t>
            </a:r>
            <a:b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-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성과분석</a:t>
            </a:r>
            <a:r>
              <a:rPr lang="en-US" altLang="ko-KR" sz="1200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-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실적모니터링</a:t>
            </a:r>
            <a:r>
              <a:rPr lang="en-US" altLang="ko-KR" sz="1200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- Compliance</a:t>
            </a:r>
          </a:p>
          <a:p>
            <a:pPr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00000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 </a:t>
            </a: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-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보고서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25" name="직사각형 224"/>
          <p:cNvSpPr/>
          <p:nvPr/>
        </p:nvSpPr>
        <p:spPr bwMode="gray">
          <a:xfrm>
            <a:off x="573212" y="4279393"/>
            <a:ext cx="1789112" cy="288000"/>
          </a:xfrm>
          <a:prstGeom prst="rect">
            <a:avLst/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중장기과제</a:t>
            </a:r>
          </a:p>
        </p:txBody>
      </p:sp>
      <p:sp>
        <p:nvSpPr>
          <p:cNvPr id="226" name="Rectangle 21"/>
          <p:cNvSpPr>
            <a:spLocks noChangeArrowheads="1"/>
          </p:cNvSpPr>
          <p:nvPr/>
        </p:nvSpPr>
        <p:spPr bwMode="gray">
          <a:xfrm>
            <a:off x="573212" y="4567394"/>
            <a:ext cx="1789112" cy="1741926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36000" tIns="72000" rIns="36000" bIns="72000" rtlCol="0" anchor="ctr"/>
          <a:lstStyle/>
          <a:p>
            <a:pPr marL="88900" indent="-8890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자산배분시스템개선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Back-office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 개선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심사관리시스템 개발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데이터 품질관리 시스템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29" name="이등변 삼각형 228"/>
          <p:cNvSpPr/>
          <p:nvPr/>
        </p:nvSpPr>
        <p:spPr bwMode="gray">
          <a:xfrm rot="5400000">
            <a:off x="1173267" y="4113763"/>
            <a:ext cx="2668726" cy="138212"/>
          </a:xfrm>
          <a:prstGeom prst="triangl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dirty="0">
              <a:latin typeface="Arial" pitchFamily="34" charset="0"/>
              <a:ea typeface="가는각진제목체" pitchFamily="18" charset="-127"/>
            </a:endParaRPr>
          </a:p>
        </p:txBody>
      </p:sp>
      <p:grpSp>
        <p:nvGrpSpPr>
          <p:cNvPr id="95" name="그룹 94"/>
          <p:cNvGrpSpPr/>
          <p:nvPr/>
        </p:nvGrpSpPr>
        <p:grpSpPr>
          <a:xfrm>
            <a:off x="4736976" y="4690850"/>
            <a:ext cx="2160240" cy="898390"/>
            <a:chOff x="1888122" y="1931961"/>
            <a:chExt cx="1441241" cy="826382"/>
          </a:xfrm>
        </p:grpSpPr>
        <p:sp>
          <p:nvSpPr>
            <p:cNvPr id="96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로그인 </a:t>
              </a: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97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권한관리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98" name="Rectangle 77"/>
            <p:cNvSpPr>
              <a:spLocks noChangeArrowheads="1"/>
            </p:cNvSpPr>
            <p:nvPr/>
          </p:nvSpPr>
          <p:spPr bwMode="auto">
            <a:xfrm>
              <a:off x="1888122" y="251108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코드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99" name="Rectangle 10"/>
          <p:cNvSpPr>
            <a:spLocks noChangeArrowheads="1"/>
          </p:cNvSpPr>
          <p:nvPr/>
        </p:nvSpPr>
        <p:spPr bwMode="auto">
          <a:xfrm>
            <a:off x="2792760" y="3555157"/>
            <a:ext cx="3024336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00" name="Rectangle 70" descr="강-4단"/>
          <p:cNvSpPr>
            <a:spLocks noChangeArrowheads="1"/>
          </p:cNvSpPr>
          <p:nvPr/>
        </p:nvSpPr>
        <p:spPr bwMode="auto">
          <a:xfrm>
            <a:off x="2792760" y="3356992"/>
            <a:ext cx="3024336" cy="200160"/>
          </a:xfrm>
          <a:prstGeom prst="rect">
            <a:avLst/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ko-KR" altLang="en-US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  <a:endParaRPr kumimoji="1" lang="en-US" altLang="ko-KR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grpSp>
        <p:nvGrpSpPr>
          <p:cNvPr id="101" name="그룹 100"/>
          <p:cNvGrpSpPr/>
          <p:nvPr/>
        </p:nvGrpSpPr>
        <p:grpSpPr>
          <a:xfrm>
            <a:off x="2864768" y="3614112"/>
            <a:ext cx="2855241" cy="536820"/>
            <a:chOff x="1888122" y="1930436"/>
            <a:chExt cx="1441241" cy="536820"/>
          </a:xfrm>
        </p:grpSpPr>
        <p:sp>
          <p:nvSpPr>
            <p:cNvPr id="102" name="Rectangle 77"/>
            <p:cNvSpPr>
              <a:spLocks noChangeArrowheads="1"/>
            </p:cNvSpPr>
            <p:nvPr/>
          </p:nvSpPr>
          <p:spPr bwMode="auto">
            <a:xfrm>
              <a:off x="1888122" y="193043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전략적 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03" name="Rectangle 77"/>
            <p:cNvSpPr>
              <a:spLocks noChangeArrowheads="1"/>
            </p:cNvSpPr>
            <p:nvPr/>
          </p:nvSpPr>
          <p:spPr bwMode="auto">
            <a:xfrm>
              <a:off x="1888122" y="2219999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전술적자산배분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104" name="Rectangle 10"/>
          <p:cNvSpPr>
            <a:spLocks noChangeArrowheads="1"/>
          </p:cNvSpPr>
          <p:nvPr/>
        </p:nvSpPr>
        <p:spPr bwMode="auto">
          <a:xfrm>
            <a:off x="2648744" y="4611950"/>
            <a:ext cx="6624736" cy="1985402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05" name="Rectangle 70" descr="강-4단"/>
          <p:cNvSpPr>
            <a:spLocks noChangeArrowheads="1"/>
          </p:cNvSpPr>
          <p:nvPr/>
        </p:nvSpPr>
        <p:spPr bwMode="auto">
          <a:xfrm>
            <a:off x="2648744" y="4365105"/>
            <a:ext cx="6624736" cy="216023"/>
          </a:xfrm>
          <a:prstGeom prst="rect">
            <a:avLst/>
          </a:prstGeom>
          <a:solidFill>
            <a:srgbClr val="10253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Back Office</a:t>
            </a:r>
          </a:p>
        </p:txBody>
      </p:sp>
      <p:grpSp>
        <p:nvGrpSpPr>
          <p:cNvPr id="106" name="그룹 105"/>
          <p:cNvGrpSpPr/>
          <p:nvPr/>
        </p:nvGrpSpPr>
        <p:grpSpPr>
          <a:xfrm>
            <a:off x="7013074" y="4657889"/>
            <a:ext cx="2216654" cy="1867455"/>
            <a:chOff x="6365002" y="4585881"/>
            <a:chExt cx="2216654" cy="1598891"/>
          </a:xfrm>
        </p:grpSpPr>
        <p:sp>
          <p:nvSpPr>
            <p:cNvPr id="107" name="Rectangle 77"/>
            <p:cNvSpPr>
              <a:spLocks noChangeArrowheads="1"/>
            </p:cNvSpPr>
            <p:nvPr/>
          </p:nvSpPr>
          <p:spPr bwMode="auto">
            <a:xfrm>
              <a:off x="6382796" y="5581385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업무개시</a:t>
              </a:r>
              <a:r>
                <a:rPr kumimoji="1" lang="en-US" altLang="ko-KR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 </a:t>
              </a: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마감</a:t>
              </a:r>
              <a:endParaRPr kumimoji="1" lang="en-US" altLang="ko-KR" sz="900" b="1" noProof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08" name="Rectangle 77"/>
            <p:cNvSpPr>
              <a:spLocks noChangeArrowheads="1"/>
            </p:cNvSpPr>
            <p:nvPr/>
          </p:nvSpPr>
          <p:spPr bwMode="auto">
            <a:xfrm>
              <a:off x="6365002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기본정보관리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09" name="Rectangle 77"/>
            <p:cNvSpPr>
              <a:spLocks noChangeArrowheads="1"/>
            </p:cNvSpPr>
            <p:nvPr/>
          </p:nvSpPr>
          <p:spPr bwMode="auto">
            <a:xfrm>
              <a:off x="7475846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펀드관리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10" name="Rectangle 77"/>
            <p:cNvSpPr>
              <a:spLocks noChangeArrowheads="1"/>
            </p:cNvSpPr>
            <p:nvPr/>
          </p:nvSpPr>
          <p:spPr bwMode="auto">
            <a:xfrm>
              <a:off x="6393160" y="590934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결제관리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11" name="Rectangle 77"/>
            <p:cNvSpPr>
              <a:spLocks noChangeArrowheads="1"/>
            </p:cNvSpPr>
            <p:nvPr/>
          </p:nvSpPr>
          <p:spPr bwMode="auto">
            <a:xfrm>
              <a:off x="6365002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기일관리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12" name="Rectangle 77"/>
            <p:cNvSpPr>
              <a:spLocks noChangeArrowheads="1"/>
            </p:cNvSpPr>
            <p:nvPr/>
          </p:nvSpPr>
          <p:spPr bwMode="auto">
            <a:xfrm>
              <a:off x="7475846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운용정보관리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13" name="Rectangle 77"/>
            <p:cNvSpPr>
              <a:spLocks noChangeArrowheads="1"/>
            </p:cNvSpPr>
            <p:nvPr/>
          </p:nvSpPr>
          <p:spPr bwMode="auto">
            <a:xfrm>
              <a:off x="7504102" y="5589240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평가결산관리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14" name="Rectangle 77"/>
            <p:cNvSpPr>
              <a:spLocks noChangeArrowheads="1"/>
            </p:cNvSpPr>
            <p:nvPr/>
          </p:nvSpPr>
          <p:spPr bwMode="auto">
            <a:xfrm>
              <a:off x="6365002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보고서관리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15" name="Rectangle 77"/>
            <p:cNvSpPr>
              <a:spLocks noChangeArrowheads="1"/>
            </p:cNvSpPr>
            <p:nvPr/>
          </p:nvSpPr>
          <p:spPr bwMode="auto">
            <a:xfrm>
              <a:off x="7475846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시스템관리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4736976" y="5661248"/>
            <a:ext cx="2160241" cy="792088"/>
            <a:chOff x="3800871" y="5589240"/>
            <a:chExt cx="2520281" cy="792088"/>
          </a:xfrm>
        </p:grpSpPr>
        <p:sp>
          <p:nvSpPr>
            <p:cNvPr id="117" name="Rectangle 10"/>
            <p:cNvSpPr>
              <a:spLocks noChangeArrowheads="1"/>
            </p:cNvSpPr>
            <p:nvPr/>
          </p:nvSpPr>
          <p:spPr bwMode="auto">
            <a:xfrm>
              <a:off x="3800872" y="5877272"/>
              <a:ext cx="2520280" cy="504056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118" name="Rectangle 70" descr="강-4단"/>
            <p:cNvSpPr>
              <a:spLocks noChangeArrowheads="1"/>
            </p:cNvSpPr>
            <p:nvPr/>
          </p:nvSpPr>
          <p:spPr bwMode="auto">
            <a:xfrm>
              <a:off x="3800871" y="5589240"/>
              <a:ext cx="2520280" cy="216024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DW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19" name="Rectangle 77"/>
            <p:cNvSpPr>
              <a:spLocks noChangeArrowheads="1"/>
            </p:cNvSpPr>
            <p:nvPr/>
          </p:nvSpPr>
          <p:spPr bwMode="auto">
            <a:xfrm>
              <a:off x="5138112" y="5949281"/>
              <a:ext cx="1152128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ETL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20" name="Rectangle 77"/>
            <p:cNvSpPr>
              <a:spLocks noChangeArrowheads="1"/>
            </p:cNvSpPr>
            <p:nvPr/>
          </p:nvSpPr>
          <p:spPr bwMode="auto">
            <a:xfrm>
              <a:off x="3841968" y="5949280"/>
              <a:ext cx="1224136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데이터  </a:t>
              </a: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마트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121" name="Rectangle 10"/>
          <p:cNvSpPr>
            <a:spLocks noChangeArrowheads="1"/>
          </p:cNvSpPr>
          <p:nvPr/>
        </p:nvSpPr>
        <p:spPr bwMode="auto">
          <a:xfrm>
            <a:off x="6033120" y="3555157"/>
            <a:ext cx="3168352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22" name="Rectangle 70" descr="강-4단"/>
          <p:cNvSpPr>
            <a:spLocks noChangeArrowheads="1"/>
          </p:cNvSpPr>
          <p:nvPr/>
        </p:nvSpPr>
        <p:spPr bwMode="auto">
          <a:xfrm>
            <a:off x="6033120" y="3356992"/>
            <a:ext cx="3168352" cy="20016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b="1" kern="0" noProof="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Risk Management</a:t>
            </a:r>
            <a:endParaRPr kumimoji="0" lang="en-US" altLang="ko-KR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123" name="그룹 122"/>
          <p:cNvGrpSpPr/>
          <p:nvPr/>
        </p:nvGrpSpPr>
        <p:grpSpPr>
          <a:xfrm>
            <a:off x="6121693" y="3626001"/>
            <a:ext cx="2991205" cy="536819"/>
            <a:chOff x="1888122" y="1931961"/>
            <a:chExt cx="1441241" cy="536819"/>
          </a:xfrm>
        </p:grpSpPr>
        <p:sp>
          <p:nvSpPr>
            <p:cNvPr id="124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시장리스크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25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신용리스크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2720752" y="4673032"/>
            <a:ext cx="1944215" cy="895660"/>
            <a:chOff x="1842229" y="1686699"/>
            <a:chExt cx="1526595" cy="895660"/>
          </a:xfrm>
        </p:grpSpPr>
        <p:sp>
          <p:nvSpPr>
            <p:cNvPr id="127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128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대외연계통합시스템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129" name="그룹 128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130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수탁기관연계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131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FTP </a:t>
                </a: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송수신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132" name="그룹 131"/>
          <p:cNvGrpSpPr/>
          <p:nvPr/>
        </p:nvGrpSpPr>
        <p:grpSpPr>
          <a:xfrm>
            <a:off x="2720752" y="5622526"/>
            <a:ext cx="1944216" cy="895660"/>
            <a:chOff x="1842229" y="1686699"/>
            <a:chExt cx="1526595" cy="895660"/>
          </a:xfrm>
        </p:grpSpPr>
        <p:sp>
          <p:nvSpPr>
            <p:cNvPr id="133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134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정보교류시스템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135" name="그룹 134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136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국내정보교류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137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해외정보교류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139" name="그룹 138"/>
          <p:cNvGrpSpPr/>
          <p:nvPr/>
        </p:nvGrpSpPr>
        <p:grpSpPr>
          <a:xfrm>
            <a:off x="6051636" y="1412776"/>
            <a:ext cx="3077828" cy="1851660"/>
            <a:chOff x="4376936" y="1700808"/>
            <a:chExt cx="2448272" cy="1728192"/>
          </a:xfrm>
        </p:grpSpPr>
        <p:sp>
          <p:nvSpPr>
            <p:cNvPr id="150" name="Rectangle 10"/>
            <p:cNvSpPr>
              <a:spLocks noChangeArrowheads="1"/>
            </p:cNvSpPr>
            <p:nvPr/>
          </p:nvSpPr>
          <p:spPr bwMode="auto">
            <a:xfrm>
              <a:off x="4376936" y="1935482"/>
              <a:ext cx="2437286" cy="1493518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151" name="Rectangle 70" descr="강-4단"/>
            <p:cNvSpPr>
              <a:spLocks noChangeArrowheads="1"/>
            </p:cNvSpPr>
            <p:nvPr/>
          </p:nvSpPr>
          <p:spPr bwMode="auto">
            <a:xfrm>
              <a:off x="4387922" y="1700808"/>
              <a:ext cx="2437286" cy="219471"/>
            </a:xfrm>
            <a:prstGeom prst="rect">
              <a:avLst/>
            </a:prstGeom>
            <a:solidFill>
              <a:srgbClr val="FF8029"/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Middle Office</a:t>
              </a:r>
            </a:p>
          </p:txBody>
        </p:sp>
        <p:grpSp>
          <p:nvGrpSpPr>
            <p:cNvPr id="152" name="그룹 151"/>
            <p:cNvGrpSpPr/>
            <p:nvPr/>
          </p:nvGrpSpPr>
          <p:grpSpPr>
            <a:xfrm>
              <a:off x="4456058" y="1995771"/>
              <a:ext cx="2301014" cy="906111"/>
              <a:chOff x="1888122" y="1931961"/>
              <a:chExt cx="1441241" cy="826382"/>
            </a:xfrm>
          </p:grpSpPr>
          <p:sp>
            <p:nvSpPr>
              <p:cNvPr id="155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noProof="0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성과분석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30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컴플라이언스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31" name="Rectangle 77"/>
              <p:cNvSpPr>
                <a:spLocks noChangeArrowheads="1"/>
              </p:cNvSpPr>
              <p:nvPr/>
            </p:nvSpPr>
            <p:spPr bwMode="auto">
              <a:xfrm>
                <a:off x="1888122" y="2511086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noProof="0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모니터링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153" name="Rectangle 77"/>
            <p:cNvSpPr>
              <a:spLocks noChangeArrowheads="1"/>
            </p:cNvSpPr>
            <p:nvPr/>
          </p:nvSpPr>
          <p:spPr bwMode="auto">
            <a:xfrm>
              <a:off x="4448944" y="2976404"/>
              <a:ext cx="1152128" cy="360040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정형 보고서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54" name="Rectangle 77"/>
            <p:cNvSpPr>
              <a:spLocks noChangeArrowheads="1"/>
            </p:cNvSpPr>
            <p:nvPr/>
          </p:nvSpPr>
          <p:spPr bwMode="auto">
            <a:xfrm>
              <a:off x="5673080" y="2976404"/>
              <a:ext cx="1086288" cy="360040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비정형  보고서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141" name="Rectangle 70" descr="강-4단"/>
          <p:cNvSpPr>
            <a:spLocks noChangeArrowheads="1"/>
          </p:cNvSpPr>
          <p:nvPr/>
        </p:nvSpPr>
        <p:spPr bwMode="auto">
          <a:xfrm>
            <a:off x="2792760" y="1412776"/>
            <a:ext cx="3077828" cy="231458"/>
          </a:xfrm>
          <a:prstGeom prst="rect">
            <a:avLst/>
          </a:prstGeom>
          <a:solidFill>
            <a:srgbClr val="FF8029"/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fontAlgn="auto" latinLnBrk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kern="0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Front Office</a:t>
            </a:r>
          </a:p>
        </p:txBody>
      </p:sp>
      <p:grpSp>
        <p:nvGrpSpPr>
          <p:cNvPr id="142" name="그룹 141"/>
          <p:cNvGrpSpPr/>
          <p:nvPr/>
        </p:nvGrpSpPr>
        <p:grpSpPr>
          <a:xfrm>
            <a:off x="2792760" y="1644234"/>
            <a:ext cx="3064017" cy="1600220"/>
            <a:chOff x="4520952" y="2060848"/>
            <a:chExt cx="2437286" cy="1493518"/>
          </a:xfrm>
        </p:grpSpPr>
        <p:sp>
          <p:nvSpPr>
            <p:cNvPr id="143" name="Rectangle 10"/>
            <p:cNvSpPr>
              <a:spLocks noChangeArrowheads="1"/>
            </p:cNvSpPr>
            <p:nvPr/>
          </p:nvSpPr>
          <p:spPr bwMode="auto">
            <a:xfrm>
              <a:off x="4520952" y="2060848"/>
              <a:ext cx="2437286" cy="1493518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grpSp>
          <p:nvGrpSpPr>
            <p:cNvPr id="144" name="그룹 143"/>
            <p:cNvGrpSpPr/>
            <p:nvPr/>
          </p:nvGrpSpPr>
          <p:grpSpPr>
            <a:xfrm>
              <a:off x="4608458" y="2148171"/>
              <a:ext cx="2301014" cy="906111"/>
              <a:chOff x="1888122" y="1931961"/>
              <a:chExt cx="1441241" cy="826382"/>
            </a:xfrm>
          </p:grpSpPr>
          <p:sp>
            <p:nvSpPr>
              <p:cNvPr id="147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algn="ctr"/>
                <a:r>
                  <a:rPr lang="en-US" altLang="ko-KR" sz="9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Deal Save</a:t>
                </a:r>
              </a:p>
            </p:txBody>
          </p:sp>
          <p:sp>
            <p:nvSpPr>
              <p:cNvPr id="148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/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r>
                  <a:rPr lang="en-US" altLang="ko-KR" sz="9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Pre Deal Simulation</a:t>
                </a:r>
                <a:endPara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endParaRPr>
              </a:p>
            </p:txBody>
          </p:sp>
          <p:sp>
            <p:nvSpPr>
              <p:cNvPr id="149" name="Rectangle 77"/>
              <p:cNvSpPr>
                <a:spLocks noChangeArrowheads="1"/>
              </p:cNvSpPr>
              <p:nvPr/>
            </p:nvSpPr>
            <p:spPr bwMode="auto">
              <a:xfrm>
                <a:off x="1888122" y="2511086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r>
                  <a:rPr lang="en-US" altLang="ko-KR" sz="9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Benchmarking and Active measures</a:t>
                </a:r>
                <a:endPara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endParaRPr>
              </a:p>
            </p:txBody>
          </p:sp>
        </p:grpSp>
        <p:sp>
          <p:nvSpPr>
            <p:cNvPr id="145" name="Rectangle 77"/>
            <p:cNvSpPr>
              <a:spLocks noChangeArrowheads="1"/>
            </p:cNvSpPr>
            <p:nvPr/>
          </p:nvSpPr>
          <p:spPr bwMode="auto">
            <a:xfrm>
              <a:off x="4601344" y="3128804"/>
              <a:ext cx="1152128" cy="360040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/>
            <a:p>
              <a:pPr algn="ctr" latinLnBrk="1">
                <a:lnSpc>
                  <a:spcPct val="110000"/>
                </a:lnSpc>
              </a:pPr>
              <a:r>
                <a:rPr lang="en-US" altLang="ko-KR" sz="9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Stress tests </a:t>
              </a:r>
              <a:r>
                <a:rPr lang="en-US" altLang="ko-KR" sz="9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What-If</a:t>
              </a:r>
              <a:endParaRPr kumimoji="1" lang="ko-KR" altLang="en-US" sz="9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6" name="Rectangle 77"/>
            <p:cNvSpPr>
              <a:spLocks noChangeArrowheads="1"/>
            </p:cNvSpPr>
            <p:nvPr/>
          </p:nvSpPr>
          <p:spPr bwMode="auto">
            <a:xfrm>
              <a:off x="5825480" y="3128804"/>
              <a:ext cx="1086288" cy="360040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/>
            <a:p>
              <a:pPr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9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Performance Measurement</a:t>
              </a:r>
              <a:endParaRPr lang="ko-KR" altLang="en-US" sz="9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2648744" y="3284984"/>
            <a:ext cx="6696744" cy="3416320"/>
          </a:xfrm>
          <a:prstGeom prst="rect">
            <a:avLst/>
          </a:prstGeom>
          <a:solidFill>
            <a:schemeClr val="bg1">
              <a:lumMod val="85000"/>
              <a:alpha val="33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573212" y="4581128"/>
            <a:ext cx="1800200" cy="1754326"/>
          </a:xfrm>
          <a:prstGeom prst="rect">
            <a:avLst/>
          </a:prstGeom>
          <a:solidFill>
            <a:schemeClr val="bg1">
              <a:lumMod val="85000"/>
              <a:alpha val="33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16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ko-KR" altLang="en-US" sz="1400" dirty="0" smtClean="0">
                <a:cs typeface="Arial" charset="0"/>
              </a:rPr>
              <a:t>구축방안 별 평가 </a:t>
            </a:r>
            <a:r>
              <a:rPr lang="en-US" altLang="ko-KR" sz="1400" dirty="0" smtClean="0">
                <a:cs typeface="Arial" charset="0"/>
              </a:rPr>
              <a:t>_ </a:t>
            </a:r>
            <a:r>
              <a:rPr lang="ko-KR" altLang="en-US" sz="1400" dirty="0" smtClean="0">
                <a:cs typeface="Arial" charset="0"/>
              </a:rPr>
              <a:t>기존 시스템 연계 검토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488504" y="620688"/>
            <a:ext cx="7590048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b="0" dirty="0" smtClean="0"/>
              <a:t>시스템 구현방안과 관련해서 국내 보험사 구축 사례 및 우정사업본부 특성을 고려하여</a:t>
            </a:r>
            <a:r>
              <a:rPr lang="en-US" altLang="ko-KR" sz="1200" b="0" dirty="0" smtClean="0"/>
              <a:t>, </a:t>
            </a:r>
            <a:r>
              <a:rPr lang="ko-KR" altLang="en-US" sz="1200" b="0" dirty="0" smtClean="0"/>
              <a:t>기존시스템 자체 </a:t>
            </a:r>
            <a:r>
              <a:rPr lang="en-US" altLang="ko-KR" sz="1200" b="0" dirty="0" smtClean="0"/>
              <a:t>Upgrade</a:t>
            </a:r>
            <a:r>
              <a:rPr lang="ko-KR" altLang="en-US" sz="1200" b="0" dirty="0" smtClean="0"/>
              <a:t>와 </a:t>
            </a:r>
            <a:r>
              <a:rPr lang="en-US" altLang="ko-KR" sz="1200" b="0" dirty="0" smtClean="0"/>
              <a:t>, </a:t>
            </a:r>
            <a:r>
              <a:rPr lang="ko-KR" altLang="en-US" sz="1200" b="0" dirty="0" smtClean="0"/>
              <a:t>패키지</a:t>
            </a:r>
            <a:r>
              <a:rPr lang="en-US" altLang="ko-KR" sz="1200" b="0" dirty="0" smtClean="0"/>
              <a:t>” </a:t>
            </a:r>
            <a:r>
              <a:rPr lang="ko-KR" altLang="en-US" sz="1200" b="0" dirty="0" smtClean="0"/>
              <a:t>방식</a:t>
            </a:r>
            <a:r>
              <a:rPr lang="en-US" altLang="ko-KR" sz="1200" b="0" dirty="0" smtClean="0"/>
              <a:t>, “</a:t>
            </a:r>
            <a:r>
              <a:rPr lang="ko-KR" altLang="en-US" sz="1200" b="0" dirty="0" smtClean="0"/>
              <a:t>국산 패키지</a:t>
            </a:r>
            <a:r>
              <a:rPr lang="en-US" altLang="ko-KR" sz="1200" b="0" dirty="0" smtClean="0"/>
              <a:t>” </a:t>
            </a:r>
            <a:r>
              <a:rPr lang="ko-KR" altLang="en-US" sz="1200" b="0" dirty="0" smtClean="0"/>
              <a:t>방식 및 </a:t>
            </a:r>
            <a:r>
              <a:rPr lang="en-US" altLang="ko-KR" sz="1200" b="0" dirty="0" smtClean="0"/>
              <a:t>“In-house” </a:t>
            </a:r>
            <a:r>
              <a:rPr lang="ko-KR" altLang="en-US" sz="1200" b="0" dirty="0" smtClean="0"/>
              <a:t>방식을 검토 대상으로 정의합니다</a:t>
            </a:r>
            <a:r>
              <a:rPr lang="en-US" altLang="ko-KR" sz="1200" b="0" dirty="0" smtClean="0"/>
              <a:t>.</a:t>
            </a:r>
            <a:endParaRPr lang="ko-KR" altLang="en-US" sz="1200" b="0" dirty="0"/>
          </a:p>
        </p:txBody>
      </p:sp>
      <p:sp>
        <p:nvSpPr>
          <p:cNvPr id="27" name="직사각형 26"/>
          <p:cNvSpPr/>
          <p:nvPr/>
        </p:nvSpPr>
        <p:spPr bwMode="gray">
          <a:xfrm>
            <a:off x="2180872" y="1846210"/>
            <a:ext cx="6516544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kumimoji="0" lang="ko-KR" altLang="en-US" sz="1600" b="1" i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現 시스템 </a:t>
            </a:r>
            <a:r>
              <a:rPr kumimoji="0" lang="en-US" altLang="ko-KR" sz="1600" b="1" i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Upgrade</a:t>
            </a:r>
            <a:endParaRPr kumimoji="1" lang="ko-KR" altLang="en-US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grpSp>
        <p:nvGrpSpPr>
          <p:cNvPr id="31" name="그룹 30"/>
          <p:cNvGrpSpPr/>
          <p:nvPr/>
        </p:nvGrpSpPr>
        <p:grpSpPr bwMode="gray">
          <a:xfrm>
            <a:off x="8130575" y="774211"/>
            <a:ext cx="1502946" cy="475499"/>
            <a:chOff x="3124200" y="2355430"/>
            <a:chExt cx="1883299" cy="843244"/>
          </a:xfrm>
        </p:grpSpPr>
        <p:sp>
          <p:nvSpPr>
            <p:cNvPr id="32" name="직사각형 31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33" name="직사각형 32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34" name="오각형 33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35" name="꺾인 연결선 34"/>
            <p:cNvCxnSpPr>
              <a:stCxn id="34" idx="3"/>
              <a:endCxn id="37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6" name="오각형 35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37" name="오각형 36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38" name="직선 화살표 연결선 37"/>
            <p:cNvCxnSpPr>
              <a:stCxn id="36" idx="3"/>
              <a:endCxn id="37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>
              <a:stCxn id="37" idx="3"/>
              <a:endCxn id="43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9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41" name="직사각형 40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rgbClr val="000066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42" name="직선 화살표 연결선 41"/>
            <p:cNvCxnSpPr>
              <a:stCxn id="43" idx="3"/>
              <a:endCxn id="44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오각형 42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44" name="오각형 43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45" name="타원 44"/>
          <p:cNvSpPr/>
          <p:nvPr/>
        </p:nvSpPr>
        <p:spPr>
          <a:xfrm>
            <a:off x="589056" y="1549152"/>
            <a:ext cx="1447800" cy="1447800"/>
          </a:xfrm>
          <a:prstGeom prst="ellipse">
            <a:avLst/>
          </a:prstGeom>
          <a:solidFill>
            <a:srgbClr val="002060">
              <a:alpha val="90000"/>
            </a:srgbClr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kern="0" smtClean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1 </a:t>
            </a:r>
            <a:r>
              <a:rPr lang="ko-KR" altLang="en-US" sz="1400" b="1" kern="0" dirty="0" smtClean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안</a:t>
            </a:r>
            <a:endParaRPr lang="ko-KR" altLang="en-US" sz="1400" b="1" kern="0" dirty="0">
              <a:solidFill>
                <a:srgbClr val="FFFF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560512" y="4149080"/>
            <a:ext cx="1447800" cy="1447800"/>
          </a:xfrm>
          <a:prstGeom prst="ellipse">
            <a:avLst/>
          </a:prstGeom>
          <a:solidFill>
            <a:srgbClr val="FF6600">
              <a:alpha val="90000"/>
            </a:srgbClr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kern="0" dirty="0" smtClean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2 </a:t>
            </a:r>
            <a:r>
              <a:rPr lang="ko-KR" altLang="en-US" sz="1400" b="1" kern="0" dirty="0" smtClean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안</a:t>
            </a:r>
            <a:endParaRPr lang="ko-KR" altLang="en-US" sz="1400" b="1" kern="0" dirty="0">
              <a:solidFill>
                <a:srgbClr val="FFFF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332140" y="2996952"/>
            <a:ext cx="6437284" cy="3312368"/>
            <a:chOff x="2324528" y="2996952"/>
            <a:chExt cx="6012848" cy="3312368"/>
          </a:xfrm>
        </p:grpSpPr>
        <p:sp>
          <p:nvSpPr>
            <p:cNvPr id="12" name="직사각형 11"/>
            <p:cNvSpPr/>
            <p:nvPr/>
          </p:nvSpPr>
          <p:spPr bwMode="gray">
            <a:xfrm>
              <a:off x="6753200" y="4761240"/>
              <a:ext cx="1584176" cy="6839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b="1" i="1" kern="0" dirty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Package + Build</a:t>
              </a:r>
              <a:endParaRPr lang="ko-KR" altLang="en-US" sz="1400" b="1" i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3" name="직사각형 12"/>
            <p:cNvSpPr/>
            <p:nvPr/>
          </p:nvSpPr>
          <p:spPr bwMode="gray">
            <a:xfrm>
              <a:off x="6753200" y="5625336"/>
              <a:ext cx="1584176" cy="6839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kumimoji="0" lang="en-US" altLang="ko-KR" sz="1600" b="1" i="1" kern="0" dirty="0" smtClean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In-house </a:t>
              </a:r>
              <a:r>
                <a:rPr kumimoji="0" lang="ko-KR" altLang="en-US" sz="1600" b="1" i="1" kern="0" dirty="0" smtClean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개발</a:t>
              </a:r>
            </a:p>
          </p:txBody>
        </p:sp>
        <p:sp>
          <p:nvSpPr>
            <p:cNvPr id="24" name="직사각형 23"/>
            <p:cNvSpPr/>
            <p:nvPr/>
          </p:nvSpPr>
          <p:spPr bwMode="gray">
            <a:xfrm>
              <a:off x="4484768" y="5085368"/>
              <a:ext cx="1584176" cy="8640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kumimoji="0" lang="ko-KR" altLang="en-US" sz="1600" b="1" i="1" kern="0" dirty="0" smtClean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신규 개발</a:t>
              </a:r>
            </a:p>
          </p:txBody>
        </p:sp>
        <p:sp>
          <p:nvSpPr>
            <p:cNvPr id="28" name="직사각형 27"/>
            <p:cNvSpPr/>
            <p:nvPr/>
          </p:nvSpPr>
          <p:spPr bwMode="gray">
            <a:xfrm>
              <a:off x="2324528" y="5085368"/>
              <a:ext cx="1584176" cy="8640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kumimoji="0" lang="ko-KR" altLang="en-US" sz="1600" b="1" i="1" kern="0" dirty="0" smtClean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신규 개발</a:t>
              </a:r>
            </a:p>
          </p:txBody>
        </p:sp>
        <p:sp>
          <p:nvSpPr>
            <p:cNvPr id="47" name="직사각형 46"/>
            <p:cNvSpPr/>
            <p:nvPr/>
          </p:nvSpPr>
          <p:spPr bwMode="gray">
            <a:xfrm>
              <a:off x="2332801" y="3356992"/>
              <a:ext cx="1584176" cy="8640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kumimoji="0" lang="ko-KR" altLang="en-US" sz="1600" b="1" i="1" kern="0" dirty="0" smtClean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現 시스템</a:t>
              </a:r>
              <a:endParaRPr kumimoji="1" lang="ko-KR" altLang="en-US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48" name="직사각형 47"/>
            <p:cNvSpPr/>
            <p:nvPr/>
          </p:nvSpPr>
          <p:spPr bwMode="gray">
            <a:xfrm>
              <a:off x="6753200" y="2996952"/>
              <a:ext cx="1584176" cy="7200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b="1" i="1" kern="0" dirty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Package + Build</a:t>
              </a:r>
              <a:endParaRPr lang="ko-KR" altLang="en-US" sz="1400" b="1" i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49" name="직사각형 48"/>
            <p:cNvSpPr/>
            <p:nvPr/>
          </p:nvSpPr>
          <p:spPr bwMode="gray">
            <a:xfrm>
              <a:off x="6753200" y="3861048"/>
              <a:ext cx="1584176" cy="7200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kumimoji="0" lang="en-US" altLang="ko-KR" sz="1600" b="1" i="1" kern="0" dirty="0" smtClean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In-house </a:t>
              </a:r>
              <a:r>
                <a:rPr kumimoji="0" lang="ko-KR" altLang="en-US" sz="1600" b="1" i="1" kern="0" dirty="0" smtClean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개발</a:t>
              </a:r>
            </a:p>
          </p:txBody>
        </p:sp>
        <p:sp>
          <p:nvSpPr>
            <p:cNvPr id="52" name="직사각형 51"/>
            <p:cNvSpPr/>
            <p:nvPr/>
          </p:nvSpPr>
          <p:spPr bwMode="gray">
            <a:xfrm>
              <a:off x="4503543" y="3356992"/>
              <a:ext cx="1584176" cy="8640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b="1" i="1" kern="0" dirty="0" err="1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Frount</a:t>
              </a:r>
              <a:r>
                <a:rPr lang="en-US" altLang="ko-KR" sz="1400" b="1" i="1" kern="0" dirty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 Office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ko-KR" sz="1400" b="1" i="1" kern="0" dirty="0">
                  <a:solidFill>
                    <a:sysClr val="windowText" lastClr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Add-on</a:t>
              </a:r>
              <a:endParaRPr lang="ko-KR" altLang="en-US" sz="1400" b="1" i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</p:grpSp>
      <p:cxnSp>
        <p:nvCxnSpPr>
          <p:cNvPr id="5" name="꺾인 연결선 4"/>
          <p:cNvCxnSpPr>
            <a:stCxn id="24" idx="3"/>
            <a:endCxn id="13" idx="1"/>
          </p:cNvCxnSpPr>
          <p:nvPr/>
        </p:nvCxnSpPr>
        <p:spPr>
          <a:xfrm>
            <a:off x="6340867" y="5517416"/>
            <a:ext cx="732557" cy="44991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꺾인 연결선 10"/>
          <p:cNvCxnSpPr>
            <a:stCxn id="24" idx="3"/>
            <a:endCxn id="12" idx="1"/>
          </p:cNvCxnSpPr>
          <p:nvPr/>
        </p:nvCxnSpPr>
        <p:spPr>
          <a:xfrm flipV="1">
            <a:off x="6340867" y="5103232"/>
            <a:ext cx="732557" cy="414184"/>
          </a:xfrm>
          <a:prstGeom prst="bentConnector3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꺾인 연결선 53"/>
          <p:cNvCxnSpPr>
            <a:stCxn id="52" idx="3"/>
            <a:endCxn id="49" idx="1"/>
          </p:cNvCxnSpPr>
          <p:nvPr/>
        </p:nvCxnSpPr>
        <p:spPr>
          <a:xfrm>
            <a:off x="6360968" y="3789040"/>
            <a:ext cx="712456" cy="432048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꺾인 연결선 54"/>
          <p:cNvCxnSpPr>
            <a:stCxn id="52" idx="3"/>
            <a:endCxn id="48" idx="1"/>
          </p:cNvCxnSpPr>
          <p:nvPr/>
        </p:nvCxnSpPr>
        <p:spPr>
          <a:xfrm flipV="1">
            <a:off x="6360968" y="3356992"/>
            <a:ext cx="712456" cy="432048"/>
          </a:xfrm>
          <a:prstGeom prst="bentConnector3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47" idx="3"/>
            <a:endCxn id="52" idx="1"/>
          </p:cNvCxnSpPr>
          <p:nvPr/>
        </p:nvCxnSpPr>
        <p:spPr>
          <a:xfrm>
            <a:off x="4036997" y="3789040"/>
            <a:ext cx="627971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>
            <a:stCxn id="28" idx="3"/>
            <a:endCxn id="24" idx="1"/>
          </p:cNvCxnSpPr>
          <p:nvPr/>
        </p:nvCxnSpPr>
        <p:spPr>
          <a:xfrm>
            <a:off x="4028140" y="5517416"/>
            <a:ext cx="616727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프로세스 정의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운용실행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176808" y="1944843"/>
            <a:ext cx="809667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/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FO.1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자산운용실행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44913" y="1377963"/>
            <a:ext cx="2830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ko-KR" altLang="en-US" sz="14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 정의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1159386" y="1803248"/>
            <a:ext cx="18288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146300" y="1807173"/>
            <a:ext cx="6027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lIns="18000" tIns="10800" rIns="18000" bIns="108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060575" y="2648850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국내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외 주식자산에 대한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간접운용을 수행하는 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gray">
          <a:xfrm>
            <a:off x="277614" y="2000406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176807" y="264885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FO.1.1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주식운용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1176807" y="1320448"/>
            <a:ext cx="1763011" cy="396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F/O</a:t>
            </a: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운용실행</a:t>
            </a: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3092351" y="4157762"/>
            <a:ext cx="6208295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국내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외 부동산등 대체자산에 대한 간접운용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수행하는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프로세스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208584" y="4157762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FO.1.3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대체투자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071182" y="4949850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해외자산에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대한 직접 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간접운용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수행하는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프로세스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187414" y="494985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FO.1.3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해외운용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3071182" y="5680755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보험수지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투융자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회수 등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여유자금 및 투자예정자금 관리를 위해  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MMF,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예치금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(MMDA), RP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거래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수행하는 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187414" y="5680755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FO.1.4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단기금융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3065185" y="3365674"/>
            <a:ext cx="6208295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국내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외 채권자산에 대한 직접 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간접운용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수행하는 서브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181418" y="3365674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FO.1.2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채권운용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cs typeface="Arial" charset="0"/>
              </a:rPr>
              <a:t>구축방안 별 평가 </a:t>
            </a:r>
            <a:r>
              <a:rPr lang="en-US" altLang="ko-KR" dirty="0" smtClean="0">
                <a:cs typeface="Arial" charset="0"/>
              </a:rPr>
              <a:t>_ </a:t>
            </a:r>
            <a:r>
              <a:rPr lang="ko-KR" altLang="en-US" dirty="0" smtClean="0"/>
              <a:t>검토 결과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구현방안 관련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우정사업본부 시스템도입관련 </a:t>
            </a:r>
            <a:r>
              <a:rPr lang="en-US" altLang="ko-KR" b="1" dirty="0" smtClean="0"/>
              <a:t>1,2</a:t>
            </a:r>
            <a:r>
              <a:rPr lang="ko-KR" altLang="en-US" b="1" dirty="0" smtClean="0"/>
              <a:t>안에 대한 장 단점 비교현황은 아래와 같음</a:t>
            </a:r>
            <a:endParaRPr lang="ko-KR" altLang="en-US" b="1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928664" y="1432521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6249144" y="1432521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8664" y="112474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en-US" altLang="ko-KR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점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9144" y="1124744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문 제 점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49144" y="1648545"/>
            <a:ext cx="3352056" cy="19442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기존시스템 개발사의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개발능력이 관건</a:t>
            </a:r>
            <a:endParaRPr lang="en-US" altLang="ko-KR" sz="12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    (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대신정보시스템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개발경험 점검 필요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개발과정에서 현업인력의 지원이 절대적이며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,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모든 화면에 대한 정의를 직접수행</a:t>
            </a:r>
            <a:endParaRPr lang="en-US" altLang="ko-KR" sz="12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DB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체계가 회계기반으로 관리기능의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DB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신설 필요</a:t>
            </a:r>
            <a:endParaRPr lang="en-US" altLang="ko-KR" sz="12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 시스템기반이 </a:t>
            </a: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월결산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체계로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B/O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마감 프로세스 변경이 선행  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49144" y="3880793"/>
            <a:ext cx="3352056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전산망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20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망분리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체계 등 우정사업본부 시스템체계에 대한 별도의 구현방안 마련 필요</a:t>
            </a:r>
            <a:endParaRPr lang="en-US" altLang="ko-KR" sz="12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기존시스템과의 연계 및 활용방안 검토</a:t>
            </a:r>
            <a:endParaRPr lang="en-US" altLang="ko-KR" sz="12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672" y="1864569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우정사업본부 현재 시스템여건을 반영한 체계 구현 가능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구현기간 및 범위 조율이 용이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사용자 </a:t>
            </a:r>
            <a:r>
              <a:rPr lang="en-US" altLang="ko-KR" sz="1200" dirty="0" smtClean="0"/>
              <a:t>Needs </a:t>
            </a:r>
            <a:r>
              <a:rPr lang="ko-KR" altLang="en-US" sz="1200" dirty="0" err="1" smtClean="0"/>
              <a:t>반영율</a:t>
            </a:r>
            <a:r>
              <a:rPr lang="ko-KR" altLang="en-US" sz="1200" dirty="0" smtClean="0"/>
              <a:t> 높음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단일 언어로의 개발로 기존시스템 활용도 높음</a:t>
            </a:r>
            <a:endParaRPr lang="en-US" altLang="ko-KR" sz="1200" dirty="0" smtClean="0"/>
          </a:p>
        </p:txBody>
      </p:sp>
      <p:sp>
        <p:nvSpPr>
          <p:cNvPr id="16" name="직사각형 15"/>
          <p:cNvSpPr/>
          <p:nvPr/>
        </p:nvSpPr>
        <p:spPr>
          <a:xfrm>
            <a:off x="389313" y="1432520"/>
            <a:ext cx="747263" cy="473278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97449" y="1693377"/>
            <a:ext cx="1181667" cy="1800200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현 시스템</a:t>
            </a:r>
            <a:endParaRPr lang="en-US" altLang="ko-KR" sz="1050" b="1" kern="0" dirty="0" smtClean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  <a:p>
            <a:pPr algn="ctr" defTabSz="914400" latinLnBrk="0"/>
            <a:r>
              <a:rPr lang="en-US" altLang="ko-KR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Up-grade</a:t>
            </a:r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 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97450" y="3808784"/>
            <a:ext cx="1181667" cy="2050873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신규개발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0672" y="3926667"/>
            <a:ext cx="360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시장검증 선도사례 프로세스 도입으로 현업 부담도 낮음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다양한 구조의 </a:t>
            </a:r>
            <a:r>
              <a:rPr lang="en-US" altLang="ko-KR" sz="1200" dirty="0" smtClean="0"/>
              <a:t>F/O , M/O </a:t>
            </a:r>
            <a:r>
              <a:rPr lang="ko-KR" altLang="en-US" sz="1200" dirty="0" smtClean="0"/>
              <a:t>프로그램 탑재 및 업무 활용 가능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새로운 </a:t>
            </a:r>
            <a:r>
              <a:rPr lang="ko-KR" altLang="en-US" sz="1200" dirty="0" err="1" smtClean="0"/>
              <a:t>관리형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DB</a:t>
            </a:r>
            <a:r>
              <a:rPr lang="ko-KR" altLang="en-US" sz="1200" dirty="0" smtClean="0"/>
              <a:t>구현으로 정보관리 효율성 증대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기존 회계마감체계와 관계없이 </a:t>
            </a:r>
            <a:r>
              <a:rPr lang="en-US" altLang="ko-KR" sz="1200" dirty="0" smtClean="0"/>
              <a:t>Position </a:t>
            </a:r>
            <a:r>
              <a:rPr lang="ko-KR" altLang="en-US" sz="1200" dirty="0" smtClean="0"/>
              <a:t>관리 가능 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 bwMode="gray">
          <a:xfrm>
            <a:off x="8265368" y="692696"/>
            <a:ext cx="1502946" cy="475499"/>
            <a:chOff x="3124200" y="2355430"/>
            <a:chExt cx="1883299" cy="843244"/>
          </a:xfrm>
        </p:grpSpPr>
        <p:sp>
          <p:nvSpPr>
            <p:cNvPr id="17" name="직사각형 16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19" name="직사각형 18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21" name="오각형 20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23" name="꺾인 연결선 22"/>
            <p:cNvCxnSpPr>
              <a:stCxn id="21" idx="3"/>
              <a:endCxn id="25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4" name="오각형 23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25" name="오각형 24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26" name="직선 화살표 연결선 25"/>
            <p:cNvCxnSpPr>
              <a:stCxn id="24" idx="3"/>
              <a:endCxn id="25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/>
            <p:cNvCxnSpPr>
              <a:stCxn id="25" idx="3"/>
              <a:endCxn id="31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29" name="직사각형 28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rgbClr val="000066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30" name="직선 화살표 연결선 29"/>
            <p:cNvCxnSpPr>
              <a:stCxn id="31" idx="3"/>
              <a:endCxn id="32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오각형 30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32" name="오각형 31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cs typeface="Arial" charset="0"/>
              </a:rPr>
              <a:t>구축방안 별 평가 </a:t>
            </a:r>
            <a:r>
              <a:rPr lang="en-US" altLang="ko-KR" dirty="0">
                <a:cs typeface="Arial" charset="0"/>
              </a:rPr>
              <a:t>_ </a:t>
            </a:r>
            <a:r>
              <a:rPr lang="ko-KR" altLang="en-US" dirty="0" smtClean="0"/>
              <a:t>검토 결과 </a:t>
            </a:r>
            <a:r>
              <a:rPr lang="en-US" altLang="ko-KR" dirty="0" smtClean="0"/>
              <a:t>–  </a:t>
            </a:r>
            <a:r>
              <a:rPr lang="ko-KR" altLang="en-US" dirty="0" smtClean="0"/>
              <a:t>데이터 관리관점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44488" y="620688"/>
            <a:ext cx="9211887" cy="371128"/>
          </a:xfrm>
        </p:spPr>
        <p:txBody>
          <a:bodyPr/>
          <a:lstStyle/>
          <a:p>
            <a:r>
              <a:rPr lang="ko-KR" altLang="en-US" b="1" dirty="0" smtClean="0"/>
              <a:t>우정사업본부 데이터 입력관련 </a:t>
            </a:r>
            <a:r>
              <a:rPr lang="en-US" altLang="ko-KR" b="1" dirty="0" smtClean="0"/>
              <a:t>1,2</a:t>
            </a:r>
            <a:r>
              <a:rPr lang="ko-KR" altLang="en-US" b="1" dirty="0" smtClean="0"/>
              <a:t>안에 대한 장 단점 비교현황은 아래와 같음</a:t>
            </a:r>
            <a:endParaRPr lang="ko-KR" altLang="en-US" b="1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928664" y="1432521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6249144" y="1432521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8664" y="112474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en-US" altLang="ko-KR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점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9144" y="1124744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문 제 점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49144" y="1648545"/>
            <a:ext cx="3352056" cy="19442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 시스템기반이 </a:t>
            </a: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월결산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체계로 마감 전까지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F/O, M/O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사용 불가</a:t>
            </a: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월중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데이터 정합성 확보 불가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현재의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Issue)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관리주체의 이원화로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자산관리시스템 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– </a:t>
            </a:r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기획과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,F/O </a:t>
            </a:r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– </a:t>
            </a:r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자산운용과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이슈 해결 제약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endParaRPr lang="ko-KR" altLang="en-US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49144" y="3880793"/>
            <a:ext cx="3352056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월중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 </a:t>
            </a:r>
            <a:r>
              <a:rPr lang="ko-KR" altLang="en-US" sz="120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운용역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독립적 평가 업무 수행</a:t>
            </a:r>
            <a:endParaRPr lang="en-US" altLang="ko-KR" sz="120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이종 시스템간 월말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Position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대사 업무 수행</a:t>
            </a:r>
            <a:endParaRPr lang="en-US" altLang="ko-KR" sz="12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672" y="1864569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기존 자산관리시스템 활용도 높음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별도의 거래 프로그램 개발 불필요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/>
          </a:p>
        </p:txBody>
      </p:sp>
      <p:sp>
        <p:nvSpPr>
          <p:cNvPr id="16" name="직사각형 15"/>
          <p:cNvSpPr/>
          <p:nvPr/>
        </p:nvSpPr>
        <p:spPr>
          <a:xfrm>
            <a:off x="389313" y="1432520"/>
            <a:ext cx="747263" cy="473278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97449" y="1693377"/>
            <a:ext cx="1181667" cy="1800200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현 시스템 </a:t>
            </a:r>
            <a:r>
              <a:rPr lang="en-US" altLang="ko-KR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Upload </a:t>
            </a:r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방식</a:t>
            </a:r>
            <a:endParaRPr lang="en-US" altLang="ko-KR" sz="1050" b="1" kern="0" dirty="0" smtClean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 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97450" y="3808784"/>
            <a:ext cx="1181667" cy="2050873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신규 </a:t>
            </a:r>
            <a:r>
              <a:rPr lang="en-US" altLang="ko-KR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F/O </a:t>
            </a:r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시스템 등록 후  기존시스템 전송</a:t>
            </a:r>
            <a:r>
              <a:rPr lang="en-US" altLang="ko-KR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	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0672" y="3926667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F/O </a:t>
            </a:r>
            <a:r>
              <a:rPr lang="ko-KR" altLang="en-US" sz="1200" dirty="0" err="1" smtClean="0"/>
              <a:t>운용역의</a:t>
            </a:r>
            <a:r>
              <a:rPr lang="ko-KR" altLang="en-US" sz="1200" dirty="0" smtClean="0"/>
              <a:t> 독립적 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Position</a:t>
            </a:r>
            <a:r>
              <a:rPr lang="ko-KR" altLang="en-US" sz="1200" dirty="0" smtClean="0"/>
              <a:t> 관리 가능</a:t>
            </a: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 smtClean="0"/>
              <a:t>일평가 체계로 다양한 시뮬레이션 및 추정 업무 수행 가능</a:t>
            </a:r>
            <a:endParaRPr lang="en-US" altLang="ko-KR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기존 회계마감체계와 관계없이 </a:t>
            </a:r>
            <a:r>
              <a:rPr lang="en-US" altLang="ko-KR" sz="1200" dirty="0" smtClean="0"/>
              <a:t>Position </a:t>
            </a:r>
            <a:r>
              <a:rPr lang="ko-KR" altLang="en-US" sz="1200" dirty="0" smtClean="0"/>
              <a:t>관리 가능 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 bwMode="gray">
          <a:xfrm>
            <a:off x="8265368" y="620688"/>
            <a:ext cx="1502946" cy="475499"/>
            <a:chOff x="3124200" y="2355430"/>
            <a:chExt cx="1883299" cy="843244"/>
          </a:xfrm>
        </p:grpSpPr>
        <p:sp>
          <p:nvSpPr>
            <p:cNvPr id="17" name="직사각형 16"/>
            <p:cNvSpPr/>
            <p:nvPr/>
          </p:nvSpPr>
          <p:spPr bwMode="gray">
            <a:xfrm>
              <a:off x="4096964" y="2493806"/>
              <a:ext cx="909352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19" name="직사각형 18"/>
            <p:cNvSpPr/>
            <p:nvPr/>
          </p:nvSpPr>
          <p:spPr bwMode="gray">
            <a:xfrm>
              <a:off x="3124200" y="2493806"/>
              <a:ext cx="955978" cy="7048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21" name="오각형 20"/>
            <p:cNvSpPr/>
            <p:nvPr/>
          </p:nvSpPr>
          <p:spPr bwMode="gray">
            <a:xfrm>
              <a:off x="3192324" y="2915878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23" name="꺾인 연결선 22"/>
            <p:cNvCxnSpPr>
              <a:stCxn id="21" idx="3"/>
              <a:endCxn id="25" idx="1"/>
            </p:cNvCxnSpPr>
            <p:nvPr/>
          </p:nvCxnSpPr>
          <p:spPr bwMode="gray">
            <a:xfrm flipV="1">
              <a:off x="3595782" y="2683233"/>
              <a:ext cx="59549" cy="334529"/>
            </a:xfrm>
            <a:prstGeom prst="bentConnector3">
              <a:avLst>
                <a:gd name="adj1" fmla="val 50000"/>
              </a:avLst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4" name="오각형 23"/>
            <p:cNvSpPr/>
            <p:nvPr/>
          </p:nvSpPr>
          <p:spPr bwMode="gray">
            <a:xfrm>
              <a:off x="3192324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25" name="오각형 24"/>
            <p:cNvSpPr/>
            <p:nvPr/>
          </p:nvSpPr>
          <p:spPr bwMode="gray">
            <a:xfrm>
              <a:off x="3655331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cxnSp>
          <p:nvCxnSpPr>
            <p:cNvPr id="26" name="직선 화살표 연결선 25"/>
            <p:cNvCxnSpPr>
              <a:stCxn id="24" idx="3"/>
              <a:endCxn id="25" idx="1"/>
            </p:cNvCxnSpPr>
            <p:nvPr/>
          </p:nvCxnSpPr>
          <p:spPr bwMode="gray">
            <a:xfrm>
              <a:off x="3595782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/>
            <p:cNvCxnSpPr>
              <a:stCxn id="25" idx="3"/>
              <a:endCxn id="31" idx="1"/>
            </p:cNvCxnSpPr>
            <p:nvPr/>
          </p:nvCxnSpPr>
          <p:spPr bwMode="gray">
            <a:xfrm>
              <a:off x="4058789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 bwMode="gray">
            <a:xfrm>
              <a:off x="3124200" y="2355430"/>
              <a:ext cx="955978" cy="1383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29" name="직사각형 28"/>
            <p:cNvSpPr/>
            <p:nvPr/>
          </p:nvSpPr>
          <p:spPr bwMode="gray">
            <a:xfrm>
              <a:off x="4095977" y="2355430"/>
              <a:ext cx="911522" cy="138376"/>
            </a:xfrm>
            <a:prstGeom prst="rect">
              <a:avLst/>
            </a:prstGeom>
            <a:solidFill>
              <a:srgbClr val="000066"/>
            </a:solidFill>
            <a:ln w="12700" algn="ctr">
              <a:solidFill>
                <a:srgbClr val="10253F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3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cxnSp>
          <p:nvCxnSpPr>
            <p:cNvPr id="30" name="직선 화살표 연결선 29"/>
            <p:cNvCxnSpPr>
              <a:stCxn id="31" idx="3"/>
              <a:endCxn id="32" idx="1"/>
            </p:cNvCxnSpPr>
            <p:nvPr/>
          </p:nvCxnSpPr>
          <p:spPr bwMode="gray">
            <a:xfrm>
              <a:off x="4521795" y="2683233"/>
              <a:ext cx="595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오각형 30"/>
            <p:cNvSpPr/>
            <p:nvPr/>
          </p:nvSpPr>
          <p:spPr bwMode="gray">
            <a:xfrm>
              <a:off x="4118337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rgbClr val="10253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32" name="오각형 31"/>
            <p:cNvSpPr/>
            <p:nvPr/>
          </p:nvSpPr>
          <p:spPr bwMode="gray">
            <a:xfrm>
              <a:off x="4581345" y="2581349"/>
              <a:ext cx="403458" cy="203768"/>
            </a:xfrm>
            <a:prstGeom prst="homePlate">
              <a:avLst>
                <a:gd name="adj" fmla="val 25950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0" tIns="72000" rIns="180000" bIns="72000" rtlCol="0" anchor="ctr"/>
            <a:lstStyle/>
            <a:p>
              <a:pPr algn="ctr"/>
              <a:endParaRPr lang="ko-KR" altLang="en-US" sz="200" b="1" dirty="0"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5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>
          <a:xfrm>
            <a:off x="416496" y="260648"/>
            <a:ext cx="7770813" cy="328612"/>
          </a:xfrm>
        </p:spPr>
        <p:txBody>
          <a:bodyPr/>
          <a:lstStyle/>
          <a:p>
            <a:r>
              <a:rPr lang="ko-KR" altLang="en-US" sz="1400" dirty="0">
                <a:cs typeface="Arial" charset="0"/>
              </a:rPr>
              <a:t>종합의견</a:t>
            </a:r>
            <a:endParaRPr lang="ko-KR" altLang="en-US" sz="1400" dirty="0"/>
          </a:p>
        </p:txBody>
      </p:sp>
      <p:sp>
        <p:nvSpPr>
          <p:cNvPr id="52" name="내용 개체 틀 2"/>
          <p:cNvSpPr>
            <a:spLocks noGrp="1"/>
          </p:cNvSpPr>
          <p:nvPr>
            <p:ph idx="1"/>
          </p:nvPr>
        </p:nvSpPr>
        <p:spPr>
          <a:xfrm>
            <a:off x="416496" y="692696"/>
            <a:ext cx="8915400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b="0" dirty="0" smtClean="0"/>
              <a:t>시스템 </a:t>
            </a:r>
            <a:r>
              <a:rPr lang="ko-KR" altLang="en-US" sz="1200" b="0" dirty="0"/>
              <a:t>구현관련 자체 </a:t>
            </a:r>
            <a:r>
              <a:rPr lang="en-US" altLang="ko-KR" sz="1200" b="0" dirty="0"/>
              <a:t>Up-grade, </a:t>
            </a:r>
            <a:r>
              <a:rPr lang="ko-KR" altLang="en-US" sz="1200" b="0" dirty="0"/>
              <a:t>외주개발</a:t>
            </a:r>
            <a:r>
              <a:rPr lang="en-US" altLang="ko-KR" sz="1200" b="0" dirty="0"/>
              <a:t>, Package Build+ </a:t>
            </a:r>
            <a:r>
              <a:rPr lang="ko-KR" altLang="en-US" sz="1200" b="0" dirty="0"/>
              <a:t>의 각 장단점을 고려한 결과 아래와 같이 </a:t>
            </a:r>
            <a:r>
              <a:rPr lang="en-US" altLang="ko-KR" sz="1200" b="0" dirty="0" err="1"/>
              <a:t>Frount</a:t>
            </a:r>
            <a:r>
              <a:rPr lang="en-US" altLang="ko-KR" sz="1200" b="0" dirty="0"/>
              <a:t>- Office </a:t>
            </a:r>
            <a:r>
              <a:rPr lang="ko-KR" altLang="en-US" sz="1200" b="0" dirty="0"/>
              <a:t>부문의 독립적 </a:t>
            </a:r>
            <a:r>
              <a:rPr lang="en-US" altLang="ko-KR" sz="1200" b="0" dirty="0"/>
              <a:t>Package Build+ </a:t>
            </a:r>
            <a:r>
              <a:rPr lang="ko-KR" altLang="en-US" sz="1200" b="0" dirty="0"/>
              <a:t>방식이 가장 효율적인 것으로 판단되었음</a:t>
            </a:r>
            <a:r>
              <a:rPr lang="en-US" altLang="ko-KR" sz="1200" b="0" dirty="0"/>
              <a:t>.</a:t>
            </a:r>
            <a:endParaRPr lang="ko-KR" altLang="en-US" sz="1200" b="0" dirty="0"/>
          </a:p>
        </p:txBody>
      </p:sp>
      <p:sp>
        <p:nvSpPr>
          <p:cNvPr id="37" name="직사각형 36"/>
          <p:cNvSpPr/>
          <p:nvPr/>
        </p:nvSpPr>
        <p:spPr bwMode="gray">
          <a:xfrm>
            <a:off x="1732802" y="1268760"/>
            <a:ext cx="754067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85725" indent="-85725" fontAlgn="auto" latinLnBrk="0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우정사업본부의 결산은 월마감체계로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현재의 시스템기반은 </a:t>
            </a:r>
            <a:r>
              <a:rPr lang="ko-KR" altLang="en-US" sz="1200" b="1" i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월말 기준 </a:t>
            </a:r>
            <a:r>
              <a:rPr lang="en-US" altLang="ko-KR" sz="1200" b="1" i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Position</a:t>
            </a:r>
            <a:r>
              <a:rPr lang="ko-KR" altLang="en-US" sz="1200" b="1" i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을 </a:t>
            </a:r>
            <a:r>
              <a:rPr lang="ko-KR" altLang="en-US" sz="1200" b="1" i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관리중</a:t>
            </a:r>
            <a:endParaRPr lang="en-US" altLang="ko-KR" sz="1200" b="1" i="1" u="sng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85725" indent="-85725" fontAlgn="auto" latinLnBrk="0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현재 운용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Needs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는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월중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Position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관리 및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Daily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손익 변동 점검으로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이는 현재의 시스템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(DB)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구조 및 업무 프로세스를 전면 개편해야 가능함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85725" indent="-85725" fontAlgn="auto" latinLnBrk="0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이에 기존의 시스템과 별도의 </a:t>
            </a:r>
            <a:r>
              <a:rPr lang="en-US" altLang="ko-KR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DW  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및 평가체계를 갖춘 신규 </a:t>
            </a:r>
            <a:r>
              <a:rPr lang="en-US" altLang="ko-KR" sz="1200" b="1" i="1" u="sng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Frount</a:t>
            </a:r>
            <a:r>
              <a:rPr lang="en-US" altLang="ko-KR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Office 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  개발을 권고함</a:t>
            </a:r>
            <a:endParaRPr lang="en-US" altLang="ko-KR" sz="1200" b="1" i="1" u="sng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5" name="직사각형 44"/>
          <p:cNvSpPr/>
          <p:nvPr/>
        </p:nvSpPr>
        <p:spPr bwMode="gray">
          <a:xfrm>
            <a:off x="560512" y="2352185"/>
            <a:ext cx="1065600" cy="860792"/>
          </a:xfrm>
          <a:prstGeom prst="rect">
            <a:avLst/>
          </a:prstGeom>
          <a:solidFill>
            <a:srgbClr val="1025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latinLnBrk="0">
              <a:spcBef>
                <a:spcPct val="50000"/>
              </a:spcBef>
              <a:defRPr/>
            </a:pP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Product</a:t>
            </a:r>
            <a:b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</a:b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Coverage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6" name="직사각형 45"/>
          <p:cNvSpPr/>
          <p:nvPr/>
        </p:nvSpPr>
        <p:spPr bwMode="gray">
          <a:xfrm>
            <a:off x="560512" y="3284984"/>
            <a:ext cx="1065600" cy="1512168"/>
          </a:xfrm>
          <a:prstGeom prst="rect">
            <a:avLst/>
          </a:prstGeom>
          <a:solidFill>
            <a:srgbClr val="1025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latinLnBrk="0">
              <a:spcBef>
                <a:spcPct val="50000"/>
              </a:spcBef>
              <a:defRPr/>
            </a:pP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R&amp;R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및     부문 역할  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7" name="직사각형 46"/>
          <p:cNvSpPr/>
          <p:nvPr/>
        </p:nvSpPr>
        <p:spPr bwMode="gray">
          <a:xfrm>
            <a:off x="560512" y="4869160"/>
            <a:ext cx="1065600" cy="720080"/>
          </a:xfrm>
          <a:prstGeom prst="rect">
            <a:avLst/>
          </a:prstGeom>
          <a:solidFill>
            <a:srgbClr val="1025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latinLnBrk="0">
              <a:spcBef>
                <a:spcPct val="50000"/>
              </a:spcBef>
              <a:defRPr/>
            </a:pP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DB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효율성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8" name="직사각형 47"/>
          <p:cNvSpPr/>
          <p:nvPr/>
        </p:nvSpPr>
        <p:spPr bwMode="gray">
          <a:xfrm>
            <a:off x="560512" y="1268760"/>
            <a:ext cx="1065600" cy="1008112"/>
          </a:xfrm>
          <a:prstGeom prst="rect">
            <a:avLst/>
          </a:prstGeom>
          <a:solidFill>
            <a:srgbClr val="1025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latinLnBrk="0">
              <a:spcBef>
                <a:spcPct val="50000"/>
              </a:spcBef>
              <a:defRPr/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운용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업무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 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환경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9" name="직사각형 48"/>
          <p:cNvSpPr/>
          <p:nvPr/>
        </p:nvSpPr>
        <p:spPr bwMode="gray">
          <a:xfrm>
            <a:off x="1732802" y="2352185"/>
            <a:ext cx="7540678" cy="8607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상품의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Coverage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가 가장 넓고 신상품의 확장에 대한 편의성 및 신속성이 높은 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패키지 도입을 권고함</a:t>
            </a:r>
            <a:endParaRPr lang="en-US" altLang="ko-KR" sz="1200" b="1" i="1" u="sng" dirty="0" smtClean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In-house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의 경우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높은 현업의 참여도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가 필요하고 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개발의 신속성이 떨어져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낮은 평가를 받음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50" name="직사각형 49"/>
          <p:cNvSpPr/>
          <p:nvPr/>
        </p:nvSpPr>
        <p:spPr bwMode="gray">
          <a:xfrm>
            <a:off x="1732802" y="3284984"/>
            <a:ext cx="7540678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 자산관리시스템은 회계부분에서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R&amp;R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을 가지고 있어 개발 및 유지보수를 담당함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</a:p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신규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F/O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시스템은 관리부문의 마감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확정 보다는 운용부문의 수시 추정과 시뮬레이션 중심으로 지속적 요건 변경이 요구되는 바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운영과 관리가 분리되는 경우 운용 효율성 및 정보 정합성을 담보하기 어려움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또한 일별 추정을 위해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Daily Position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평가가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요구되며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 우정사업본부의 결산시스템을 기반으로 구축할 경우 시스템을 위한 별도의 일마감 인력이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필요함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이에 현재의 </a:t>
            </a:r>
            <a:r>
              <a:rPr lang="en-US" altLang="ko-KR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R&amp;R 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및 업무체계를 훼손하지 </a:t>
            </a:r>
            <a:r>
              <a:rPr lang="ko-KR" altLang="en-US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않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는  각의  </a:t>
            </a:r>
            <a:r>
              <a:rPr lang="ko-KR" altLang="en-US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독립적 </a:t>
            </a:r>
            <a:r>
              <a:rPr lang="en-US" altLang="ko-KR" sz="1200" b="1" i="1" u="sng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Frount</a:t>
            </a:r>
            <a:r>
              <a:rPr lang="en-US" altLang="ko-KR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Office </a:t>
            </a:r>
            <a:r>
              <a:rPr lang="ko-KR" altLang="en-US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 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구축을 권고함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51" name="직사각형 50"/>
          <p:cNvSpPr/>
          <p:nvPr/>
        </p:nvSpPr>
        <p:spPr bwMode="gray">
          <a:xfrm>
            <a:off x="1732802" y="4869160"/>
            <a:ext cx="7540678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거래정보는 통상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B/O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시스템에 등록하여 평가 후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F/O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시스템으로 이관되어 추정 및 분석이 이루어지나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</a:p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현재 우정사업본부의 경우 신규도입 시스템은 일평가로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기존 자산관리시스템은 월말 평가로 진행되는 바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85725" indent="-85725" fontAlgn="auto">
              <a:spcBef>
                <a:spcPts val="600"/>
              </a:spcBef>
              <a:spcAft>
                <a:spcPts val="1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신규도입 시스템을 통한 거래등록 및 </a:t>
            </a:r>
            <a:r>
              <a:rPr lang="ko-KR" altLang="en-US" sz="1200" b="1" i="1" u="sng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평가후</a:t>
            </a:r>
            <a:r>
              <a:rPr lang="ko-KR" altLang="en-US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자동 전송을 통한 기존 자산관리시스템 </a:t>
            </a:r>
            <a:r>
              <a:rPr lang="ko-KR" altLang="en-US" sz="1200" b="1" i="1" u="sng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월결산</a:t>
            </a:r>
            <a:r>
              <a:rPr lang="ko-KR" altLang="en-US" sz="1200" b="1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프로세스를 권고함 </a:t>
            </a:r>
            <a:endParaRPr lang="en-US" altLang="ko-KR" sz="1200" b="1" i="1" u="sng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62" name="직사각형 61"/>
          <p:cNvSpPr/>
          <p:nvPr/>
        </p:nvSpPr>
        <p:spPr bwMode="gray">
          <a:xfrm>
            <a:off x="1519237" y="5689400"/>
            <a:ext cx="8042275" cy="8985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68000" anchor="ctr"/>
          <a:lstStyle/>
          <a:p>
            <a:pPr marL="6985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 금융시장에서 다양하게 검증된 </a:t>
            </a:r>
            <a:r>
              <a:rPr lang="en-US" altLang="ko-KR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F/O </a:t>
            </a: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시스템도입 </a:t>
            </a:r>
            <a:endParaRPr lang="en-US" altLang="ko-KR" sz="14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698500" indent="-342900">
              <a:buFont typeface="Wingdings" panose="05000000000000000000" pitchFamily="2" charset="2"/>
              <a:buChar char="ü"/>
              <a:defRPr/>
            </a:pP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기존 시스템과 독립적인 프로세스 기반으로 각각의 업무영역구축                                                  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 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기존 자산관리시스템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_ 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결산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회계 마감관리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신규 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F/O 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- 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자산운용 및 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Risk 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전담</a:t>
            </a:r>
            <a:r>
              <a:rPr lang="en-US" altLang="ko-KR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r>
              <a:rPr lang="ko-KR" altLang="en-US" sz="12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endParaRPr lang="ko-KR" altLang="en-US" sz="12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3" name="오각형 62"/>
          <p:cNvSpPr/>
          <p:nvPr/>
        </p:nvSpPr>
        <p:spPr bwMode="gray">
          <a:xfrm>
            <a:off x="415925" y="5689400"/>
            <a:ext cx="1584325" cy="898525"/>
          </a:xfrm>
          <a:prstGeom prst="homePlate">
            <a:avLst>
              <a:gd name="adj" fmla="val 22722"/>
            </a:avLst>
          </a:prstGeom>
          <a:solidFill>
            <a:srgbClr val="1F497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latinLnBrk="0">
              <a:spcBef>
                <a:spcPct val="50000"/>
              </a:spcBef>
              <a:defRPr/>
            </a:pPr>
            <a:r>
              <a:rPr lang="ko-KR" altLang="en-US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종합의견</a:t>
            </a:r>
            <a:endParaRPr lang="en-US" altLang="ko-KR" sz="18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ko-KR" altLang="en-US" sz="1400" dirty="0" smtClean="0">
                <a:cs typeface="Arial" charset="0"/>
              </a:rPr>
              <a:t>종합의견 </a:t>
            </a:r>
            <a:endParaRPr lang="ko-KR" altLang="en-US" sz="1400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 bwMode="gray">
          <a:xfrm>
            <a:off x="344488" y="692696"/>
            <a:ext cx="8136904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b="0" dirty="0" smtClean="0"/>
              <a:t> 시스템 구현관련 자체 </a:t>
            </a:r>
            <a:r>
              <a:rPr lang="en-US" altLang="ko-KR" sz="1200" b="0" dirty="0" smtClean="0"/>
              <a:t>Up-grade, </a:t>
            </a:r>
            <a:r>
              <a:rPr lang="ko-KR" altLang="en-US" sz="1200" b="0" dirty="0" smtClean="0"/>
              <a:t>외주개발</a:t>
            </a:r>
            <a:r>
              <a:rPr lang="en-US" altLang="ko-KR" sz="1200" b="0" dirty="0" smtClean="0"/>
              <a:t>, Package Build+ </a:t>
            </a:r>
            <a:r>
              <a:rPr lang="ko-KR" altLang="en-US" sz="1200" b="0" dirty="0" smtClean="0"/>
              <a:t>의 각 장단점을 고려한 결과 아래와 같이 </a:t>
            </a:r>
            <a:r>
              <a:rPr lang="en-US" altLang="ko-KR" sz="1200" b="0" dirty="0" err="1" smtClean="0"/>
              <a:t>Frount</a:t>
            </a:r>
            <a:r>
              <a:rPr lang="en-US" altLang="ko-KR" sz="1200" b="0" dirty="0" smtClean="0"/>
              <a:t>- Office </a:t>
            </a:r>
            <a:r>
              <a:rPr lang="ko-KR" altLang="en-US" sz="1200" b="0" dirty="0" smtClean="0"/>
              <a:t>부문의 독립적 </a:t>
            </a:r>
            <a:r>
              <a:rPr lang="en-US" altLang="ko-KR" sz="1200" b="0" dirty="0"/>
              <a:t>Package Build+ </a:t>
            </a:r>
            <a:r>
              <a:rPr lang="ko-KR" altLang="en-US" sz="1200" b="0" dirty="0" smtClean="0"/>
              <a:t>방식이 가장 효율적인 것으로 판단되었음</a:t>
            </a:r>
            <a:r>
              <a:rPr lang="en-US" altLang="ko-KR" sz="1200" b="0" dirty="0" smtClean="0"/>
              <a:t>.</a:t>
            </a:r>
            <a:endParaRPr lang="ko-KR" altLang="en-US" sz="1200" b="0" dirty="0"/>
          </a:p>
        </p:txBody>
      </p:sp>
      <p:sp>
        <p:nvSpPr>
          <p:cNvPr id="27" name="직사각형 26"/>
          <p:cNvSpPr/>
          <p:nvPr/>
        </p:nvSpPr>
        <p:spPr bwMode="gray">
          <a:xfrm>
            <a:off x="2288704" y="2492896"/>
            <a:ext cx="3672408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現 시스템 </a:t>
            </a:r>
            <a:r>
              <a:rPr lang="en-US" altLang="ko-KR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Upgrade</a:t>
            </a:r>
            <a:endParaRPr lang="ko-KR" altLang="en-US" sz="1600" b="1" i="1" kern="0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560512" y="2125216"/>
            <a:ext cx="1447800" cy="1447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ker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1 </a:t>
            </a:r>
            <a:r>
              <a:rPr lang="ko-KR" altLang="en-US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안</a:t>
            </a:r>
          </a:p>
        </p:txBody>
      </p:sp>
      <p:sp>
        <p:nvSpPr>
          <p:cNvPr id="46" name="타원 45"/>
          <p:cNvSpPr/>
          <p:nvPr/>
        </p:nvSpPr>
        <p:spPr>
          <a:xfrm>
            <a:off x="560512" y="3933056"/>
            <a:ext cx="1447800" cy="1728192"/>
          </a:xfrm>
          <a:prstGeom prst="ellipse">
            <a:avLst/>
          </a:prstGeom>
          <a:solidFill>
            <a:srgbClr val="FF6600">
              <a:alpha val="90000"/>
            </a:srgbClr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kern="0" dirty="0" smtClean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2 </a:t>
            </a:r>
            <a:r>
              <a:rPr lang="ko-KR" altLang="en-US" sz="1400" b="1" kern="0" dirty="0" smtClean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안</a:t>
            </a:r>
            <a:endParaRPr lang="ko-KR" altLang="en-US" sz="1400" b="1" kern="0" dirty="0">
              <a:solidFill>
                <a:srgbClr val="FFFF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 bwMode="gray">
          <a:xfrm>
            <a:off x="7073424" y="4725144"/>
            <a:ext cx="1696000" cy="4681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kumimoji="0" lang="en-US" altLang="ko-KR" sz="1400" b="1" i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Package + Build</a:t>
            </a:r>
            <a:endParaRPr kumimoji="0" lang="ko-KR" altLang="en-US" sz="1400" b="1" i="1" kern="0" dirty="0" smtClean="0">
              <a:solidFill>
                <a:sysClr val="windowText" lastClr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 bwMode="gray">
          <a:xfrm>
            <a:off x="7073424" y="5301208"/>
            <a:ext cx="169600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In-house </a:t>
            </a:r>
            <a:r>
              <a:rPr lang="ko-KR" altLang="en-US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개발</a:t>
            </a:r>
          </a:p>
        </p:txBody>
      </p:sp>
      <p:sp>
        <p:nvSpPr>
          <p:cNvPr id="24" name="직사각형 23"/>
          <p:cNvSpPr/>
          <p:nvPr/>
        </p:nvSpPr>
        <p:spPr bwMode="gray">
          <a:xfrm>
            <a:off x="4664968" y="4941168"/>
            <a:ext cx="1696000" cy="5762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kumimoji="0" lang="ko-KR" altLang="en-US" sz="1600" b="1" i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신규 개발</a:t>
            </a:r>
          </a:p>
        </p:txBody>
      </p:sp>
      <p:sp>
        <p:nvSpPr>
          <p:cNvPr id="28" name="직사각형 27"/>
          <p:cNvSpPr/>
          <p:nvPr/>
        </p:nvSpPr>
        <p:spPr bwMode="gray">
          <a:xfrm>
            <a:off x="2332140" y="4941168"/>
            <a:ext cx="1696000" cy="5762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kumimoji="0" lang="ko-KR" altLang="en-US" sz="1600" b="1" i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신규 개발</a:t>
            </a:r>
          </a:p>
        </p:txBody>
      </p:sp>
      <p:sp>
        <p:nvSpPr>
          <p:cNvPr id="47" name="직사각형 46"/>
          <p:cNvSpPr/>
          <p:nvPr/>
        </p:nvSpPr>
        <p:spPr bwMode="gray">
          <a:xfrm>
            <a:off x="2288704" y="3789040"/>
            <a:ext cx="1800200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  <a:alpha val="5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現 시스템</a:t>
            </a:r>
          </a:p>
        </p:txBody>
      </p:sp>
      <p:sp>
        <p:nvSpPr>
          <p:cNvPr id="48" name="직사각형 47"/>
          <p:cNvSpPr/>
          <p:nvPr/>
        </p:nvSpPr>
        <p:spPr bwMode="gray">
          <a:xfrm>
            <a:off x="7041232" y="3501008"/>
            <a:ext cx="1696000" cy="5544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  <a:alpha val="5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Package + Build</a:t>
            </a:r>
            <a:endParaRPr lang="ko-KR" altLang="en-US" sz="1400" b="1" i="1" kern="0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9" name="직사각형 48"/>
          <p:cNvSpPr/>
          <p:nvPr/>
        </p:nvSpPr>
        <p:spPr bwMode="gray">
          <a:xfrm>
            <a:off x="7041232" y="4149080"/>
            <a:ext cx="169600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  <a:alpha val="5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In-house </a:t>
            </a:r>
            <a:r>
              <a:rPr lang="ko-KR" altLang="en-US" sz="16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개발</a:t>
            </a:r>
          </a:p>
        </p:txBody>
      </p:sp>
      <p:sp>
        <p:nvSpPr>
          <p:cNvPr id="52" name="직사각형 51"/>
          <p:cNvSpPr/>
          <p:nvPr/>
        </p:nvSpPr>
        <p:spPr bwMode="gray">
          <a:xfrm>
            <a:off x="4664968" y="3809588"/>
            <a:ext cx="1696000" cy="5328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  <a:alpha val="5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en-US" altLang="ko-KR" sz="1400" b="1" i="1" kern="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Frount</a:t>
            </a:r>
            <a:r>
              <a:rPr lang="en-US" altLang="ko-KR" sz="14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Office</a:t>
            </a:r>
          </a:p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en-US" altLang="ko-KR" sz="1400" b="1" i="1" kern="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Add-on</a:t>
            </a:r>
            <a:endParaRPr lang="ko-KR" altLang="en-US" sz="1400" b="1" i="1" kern="0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8" name="사각형 설명선 57"/>
          <p:cNvSpPr/>
          <p:nvPr/>
        </p:nvSpPr>
        <p:spPr>
          <a:xfrm>
            <a:off x="5313040" y="1700808"/>
            <a:ext cx="2664296" cy="576064"/>
          </a:xfrm>
          <a:prstGeom prst="wedgeRectCallout">
            <a:avLst>
              <a:gd name="adj1" fmla="val -70044"/>
              <a:gd name="adj2" fmla="val 93623"/>
            </a:avLst>
          </a:prstGeom>
          <a:solidFill>
            <a:schemeClr val="bg1"/>
          </a:solidFill>
          <a:ln w="12700" algn="ctr">
            <a:solidFill>
              <a:srgbClr val="C00000"/>
            </a:solidFill>
            <a:prstDash val="sysDot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05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E-Travis F/O </a:t>
            </a:r>
            <a:r>
              <a:rPr lang="ko-KR" altLang="en-US" sz="105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수행경험 부족</a:t>
            </a:r>
            <a:endParaRPr lang="en-US" altLang="ko-KR" sz="1050" b="1" dirty="0" smtClean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050" b="1" i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기존 </a:t>
            </a:r>
            <a:r>
              <a:rPr lang="ko-KR" altLang="en-US" sz="1050" b="1" i="1" dirty="0" err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월마감체계로</a:t>
            </a:r>
            <a:r>
              <a:rPr lang="ko-KR" altLang="en-US" sz="1050" b="1" i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050" b="1" i="1" dirty="0" err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월중</a:t>
            </a:r>
            <a:r>
              <a:rPr lang="ko-KR" altLang="en-US" sz="1050" b="1" i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050" b="1" i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Position</a:t>
            </a:r>
            <a:r>
              <a:rPr lang="ko-KR" altLang="en-US" sz="1050" b="1" i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관리 불가</a:t>
            </a:r>
            <a:endParaRPr lang="ko-KR" altLang="en-US" sz="1050" b="1" i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59" name="사각형 설명선 58"/>
          <p:cNvSpPr/>
          <p:nvPr/>
        </p:nvSpPr>
        <p:spPr>
          <a:xfrm>
            <a:off x="6177136" y="2492896"/>
            <a:ext cx="2664296" cy="576064"/>
          </a:xfrm>
          <a:prstGeom prst="wedgeRectCallout">
            <a:avLst>
              <a:gd name="adj1" fmla="val -61657"/>
              <a:gd name="adj2" fmla="val 184581"/>
            </a:avLst>
          </a:prstGeom>
          <a:solidFill>
            <a:schemeClr val="bg1"/>
          </a:solidFill>
          <a:ln w="12700" algn="ctr">
            <a:solidFill>
              <a:srgbClr val="C00000"/>
            </a:solidFill>
            <a:prstDash val="sysDot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05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기존 시스템 </a:t>
            </a:r>
            <a:r>
              <a:rPr lang="en-US" altLang="ko-KR" sz="105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DB</a:t>
            </a:r>
            <a:r>
              <a:rPr lang="ko-KR" altLang="en-US" sz="105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체계활용으로 분석 효율성 </a:t>
            </a:r>
            <a:r>
              <a:rPr lang="ko-KR" altLang="en-US" sz="105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下</a:t>
            </a:r>
            <a:endParaRPr lang="en-US" altLang="ko-KR" sz="1050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050" b="1" i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기존 월마감체계로 </a:t>
            </a:r>
            <a:r>
              <a:rPr lang="ko-KR" altLang="en-US" sz="1050" b="1" i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월중</a:t>
            </a:r>
            <a:r>
              <a:rPr lang="ko-KR" altLang="en-US" sz="1050" b="1" i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050" b="1" i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Position</a:t>
            </a:r>
            <a:r>
              <a:rPr lang="ko-KR" altLang="en-US" sz="1050" b="1" i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관리 불가</a:t>
            </a:r>
          </a:p>
        </p:txBody>
      </p:sp>
      <p:sp>
        <p:nvSpPr>
          <p:cNvPr id="54" name="구름 모양 설명선 53"/>
          <p:cNvSpPr/>
          <p:nvPr/>
        </p:nvSpPr>
        <p:spPr>
          <a:xfrm>
            <a:off x="7824047" y="1484784"/>
            <a:ext cx="2088232" cy="970244"/>
          </a:xfrm>
          <a:prstGeom prst="cloudCallout">
            <a:avLst>
              <a:gd name="adj1" fmla="val -33478"/>
              <a:gd name="adj2" fmla="val 60382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기존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E-Travis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Up-grade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동일효과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5" name="사각형 설명선 54"/>
          <p:cNvSpPr/>
          <p:nvPr/>
        </p:nvSpPr>
        <p:spPr>
          <a:xfrm>
            <a:off x="4304928" y="5877272"/>
            <a:ext cx="2664296" cy="576064"/>
          </a:xfrm>
          <a:prstGeom prst="wedgeRectCallout">
            <a:avLst>
              <a:gd name="adj1" fmla="val 60717"/>
              <a:gd name="adj2" fmla="val -92003"/>
            </a:avLst>
          </a:prstGeom>
          <a:solidFill>
            <a:schemeClr val="bg1"/>
          </a:solidFill>
          <a:ln w="12700" algn="ctr">
            <a:solidFill>
              <a:srgbClr val="C00000"/>
            </a:solidFill>
            <a:prstDash val="sysDot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050" b="1" i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전 과정 업무정의로 현업담당자 부담가중 </a:t>
            </a:r>
            <a:endParaRPr lang="en-US" altLang="ko-KR" sz="1050" b="1" i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05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최신 </a:t>
            </a:r>
            <a:r>
              <a:rPr lang="en-US" altLang="ko-KR" sz="105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  </a:t>
            </a:r>
            <a:r>
              <a:rPr lang="ko-KR" altLang="en-US" sz="105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</a:t>
            </a:r>
            <a:r>
              <a:rPr lang="ko-KR" altLang="en-US" sz="1050" b="1" dirty="0" err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트렌드</a:t>
            </a:r>
            <a:r>
              <a:rPr lang="ko-KR" altLang="en-US" sz="105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050" b="1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활용 제약</a:t>
            </a:r>
            <a:endParaRPr lang="ko-KR" altLang="en-US" sz="1050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10" name="꺾인 연결선 9"/>
          <p:cNvCxnSpPr>
            <a:stCxn id="24" idx="3"/>
            <a:endCxn id="12" idx="1"/>
          </p:cNvCxnSpPr>
          <p:nvPr/>
        </p:nvCxnSpPr>
        <p:spPr>
          <a:xfrm flipV="1">
            <a:off x="6360968" y="4959216"/>
            <a:ext cx="712456" cy="270076"/>
          </a:xfrm>
          <a:prstGeom prst="bentConnector3">
            <a:avLst>
              <a:gd name="adj1" fmla="val 50000"/>
            </a:avLst>
          </a:prstGeom>
          <a:ln w="63500" cmpd="sng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28" idx="3"/>
            <a:endCxn id="24" idx="1"/>
          </p:cNvCxnSpPr>
          <p:nvPr/>
        </p:nvCxnSpPr>
        <p:spPr>
          <a:xfrm>
            <a:off x="4028140" y="5229292"/>
            <a:ext cx="636828" cy="0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47" idx="3"/>
            <a:endCxn id="52" idx="1"/>
          </p:cNvCxnSpPr>
          <p:nvPr/>
        </p:nvCxnSpPr>
        <p:spPr>
          <a:xfrm flipV="1">
            <a:off x="4088904" y="4076019"/>
            <a:ext cx="576064" cy="1053"/>
          </a:xfrm>
          <a:prstGeom prst="straightConnector1">
            <a:avLst/>
          </a:prstGeom>
          <a:ln w="3175">
            <a:solidFill>
              <a:schemeClr val="bg1">
                <a:lumMod val="50000"/>
                <a:alpha val="51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꺾인 연결선 28"/>
          <p:cNvCxnSpPr>
            <a:stCxn id="52" idx="3"/>
            <a:endCxn id="48" idx="1"/>
          </p:cNvCxnSpPr>
          <p:nvPr/>
        </p:nvCxnSpPr>
        <p:spPr>
          <a:xfrm flipV="1">
            <a:off x="6360968" y="3778239"/>
            <a:ext cx="680264" cy="297780"/>
          </a:xfrm>
          <a:prstGeom prst="bentConnector3">
            <a:avLst/>
          </a:prstGeom>
          <a:ln w="3175">
            <a:solidFill>
              <a:schemeClr val="bg1">
                <a:lumMod val="50000"/>
                <a:alpha val="51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꺾인 연결선 31"/>
          <p:cNvCxnSpPr>
            <a:stCxn id="52" idx="3"/>
            <a:endCxn id="49" idx="1"/>
          </p:cNvCxnSpPr>
          <p:nvPr/>
        </p:nvCxnSpPr>
        <p:spPr>
          <a:xfrm>
            <a:off x="6360968" y="4076019"/>
            <a:ext cx="680264" cy="325089"/>
          </a:xfrm>
          <a:prstGeom prst="bentConnector3">
            <a:avLst/>
          </a:prstGeom>
          <a:ln w="3175">
            <a:solidFill>
              <a:schemeClr val="bg1">
                <a:lumMod val="50000"/>
                <a:alpha val="51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Question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9" r="17274" b="3322"/>
          <a:stretch>
            <a:fillRect/>
          </a:stretch>
        </p:blipFill>
        <p:spPr bwMode="auto">
          <a:xfrm>
            <a:off x="3276600" y="1600200"/>
            <a:ext cx="30146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3.bp.blogspot.com/-pDu76YDOLNM/TrE6B6qi0KI/AAAAAAAACj8/yCXEKssOz2I/s1600/question_clipar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7689" y="3043182"/>
            <a:ext cx="887145" cy="2157190"/>
          </a:xfrm>
          <a:prstGeom prst="rect">
            <a:avLst/>
          </a:prstGeom>
          <a:noFill/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 &amp; A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33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프로세스 정의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운용모니터링</a:t>
            </a:r>
            <a:endParaRPr lang="ko-KR" altLang="en-US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176808" y="1361207"/>
            <a:ext cx="809667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MO.1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Control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44913" y="794327"/>
            <a:ext cx="2830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ko-KR" altLang="en-US" sz="14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 정의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1159386" y="1219612"/>
            <a:ext cx="18288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146300" y="1223537"/>
            <a:ext cx="6027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lIns="18000" tIns="10800" rIns="18000" bIns="108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060575" y="3365674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국회 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감사원 등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대외기관 보고를 위해 정형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비정형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보고서를 작성하고 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작성된 보고서를 관련 기관에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송부하여 그 결과를  확인하는 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V="1">
            <a:off x="1176808" y="3986964"/>
            <a:ext cx="8254406" cy="181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gray">
          <a:xfrm>
            <a:off x="277614" y="1416770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176807" y="3365674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MO.1.3 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Reporting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1176807" y="736812"/>
            <a:ext cx="1763011" cy="396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M/O</a:t>
            </a: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운용모니터링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181418" y="4077072"/>
            <a:ext cx="809206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/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MO.2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Legal &amp; Compliance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3065184" y="4733826"/>
            <a:ext cx="678436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별도의 심사기능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조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직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에서 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F/O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부문이 체결한 비정형 거래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Document /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계약서의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Legal Risk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심사</a:t>
            </a:r>
            <a:endParaRPr lang="en-US" altLang="ko-KR" sz="1200" b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 계약에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대한 최초 승인조건 준수여부를  정기적으로 점검하는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프로세스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gray">
          <a:xfrm>
            <a:off x="282224" y="4132635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181417" y="4733826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MO.2.1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계약심사</a:t>
            </a: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071182" y="5381898"/>
            <a:ext cx="6418322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우체국보험특별회계법 등 외부 법령에 따른 한도 및 내규상 정하는 자체적 한도기준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b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리스크한도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그룹별 한도 등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을 세분화 하고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확정하는 서브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187414" y="5381898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MO.2.2 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Compliance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3071182" y="6029970"/>
            <a:ext cx="6202298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담보대출자산의 담보비율 적정성 평가 및 대용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유가증권거래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(RP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매도 관련 담보채권 등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에 대하여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제공한 담보의적정성을 점검하는 서브프로세스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187414" y="602997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lvl="0"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MO.2.3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담보관리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3061022" y="2069530"/>
            <a:ext cx="6356474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가 수립된 운용전략 별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F/O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부문 이행 여부 및  운용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리스크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한도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및 위험예산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(Risk Budget)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준수여부를 점검 관리하는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177254" y="206953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MO.1.1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모니터링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061022" y="2708920"/>
            <a:ext cx="6356474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성과평가 기준을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수립하여  해당부문과 협의조정을 통해 확정하고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                                          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정기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분기등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측정을 통해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BM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대비 운용실적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및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성과요인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분해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보고를 수행하는 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177254" y="270892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MO.1.2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성과평가</a:t>
            </a:r>
          </a:p>
        </p:txBody>
      </p:sp>
    </p:spTree>
    <p:extLst>
      <p:ext uri="{BB962C8B-B14F-4D97-AF65-F5344CB8AC3E}">
        <p14:creationId xmlns:p14="http://schemas.microsoft.com/office/powerpoint/2010/main" val="16011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프로세스 정의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운용지원</a:t>
            </a:r>
            <a:endParaRPr lang="ko-KR" altLang="en-US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176808" y="1721247"/>
            <a:ext cx="809667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/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BO.1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Booking / Confirm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44913" y="1110251"/>
            <a:ext cx="2830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ko-KR" altLang="en-US" sz="14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 정의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1159386" y="1579652"/>
            <a:ext cx="18288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146300" y="1583577"/>
            <a:ext cx="6027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lIns="18000" tIns="10800" rIns="18000" bIns="108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060575" y="3221658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거래채결에 대한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F/O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부문 상위자 검증 및 승인 절차 수행 및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B/O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부문에서 거래 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내역검증후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B/O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상위자 승인을 수행하는 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V="1">
            <a:off x="1176808" y="4077072"/>
            <a:ext cx="8254406" cy="181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gray">
          <a:xfrm>
            <a:off x="277614" y="1748918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176807" y="3221658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BO.1.2 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Confirm &amp; Matching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1176807" y="1052736"/>
            <a:ext cx="1763011" cy="396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B/O</a:t>
            </a: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운용지원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181418" y="4221088"/>
            <a:ext cx="809206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/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BO.2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Settlement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3065184" y="4949850"/>
            <a:ext cx="6496328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거래에 대한 결제 정보를 결제담당이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확인하고 자금집행업무를 수행하는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프로세스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gray">
          <a:xfrm>
            <a:off x="282224" y="4248759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181417" y="494985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BO.2.1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자금 결제</a:t>
            </a: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071182" y="5669930"/>
            <a:ext cx="6418322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실물자산 직접 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거래시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실물자산을  인수도하여 관리 보관하는 서브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187414" y="566993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BO.2.2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실물인수도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061022" y="2492896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거래체결사항에 대한 시스템 등록을 수행하는 서브 프로세스</a:t>
            </a:r>
            <a:endParaRPr lang="en-US" altLang="ko-KR" sz="1200" b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177254" y="2492896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BO.1.1 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Trade Booking </a:t>
            </a:r>
          </a:p>
        </p:txBody>
      </p:sp>
    </p:spTree>
    <p:extLst>
      <p:ext uri="{BB962C8B-B14F-4D97-AF65-F5344CB8AC3E}">
        <p14:creationId xmlns:p14="http://schemas.microsoft.com/office/powerpoint/2010/main" val="10037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프로세스 정의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운용지원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4488" y="731168"/>
            <a:ext cx="9211887" cy="60960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44913" y="1882019"/>
            <a:ext cx="2830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ko-KR" altLang="en-US" sz="14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 정의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1159386" y="2307304"/>
            <a:ext cx="18288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146300" y="2311229"/>
            <a:ext cx="6027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lIns="18000" tIns="10800" rIns="18000" bIns="108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1176807" y="1824504"/>
            <a:ext cx="1763011" cy="396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B/O</a:t>
            </a: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운용지원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272480" y="2438074"/>
            <a:ext cx="8991256" cy="2647110"/>
            <a:chOff x="282224" y="3601027"/>
            <a:chExt cx="8991256" cy="2647110"/>
          </a:xfrm>
        </p:grpSpPr>
        <p:sp>
          <p:nvSpPr>
            <p:cNvPr id="41" name="Rectangle 4"/>
            <p:cNvSpPr>
              <a:spLocks noChangeArrowheads="1"/>
            </p:cNvSpPr>
            <p:nvPr/>
          </p:nvSpPr>
          <p:spPr bwMode="auto">
            <a:xfrm>
              <a:off x="1181418" y="3601027"/>
              <a:ext cx="8092062" cy="5556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0" rIns="0" anchor="ctr"/>
            <a:lstStyle/>
            <a:p>
              <a:pPr algn="ctr"/>
              <a:r>
                <a:rPr kumimoji="1" lang="en-US" altLang="ko-KR" sz="1200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BO.3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Accounting 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3065184" y="4305034"/>
              <a:ext cx="6208295" cy="567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87313" indent="-87313" algn="l" latinLnBrk="1">
                <a:lnSpc>
                  <a:spcPct val="120000"/>
                </a:lnSpc>
                <a:spcBef>
                  <a:spcPct val="30000"/>
                </a:spcBef>
                <a:defRPr kumimoji="1" sz="14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1pPr>
              <a:lvl2pPr marL="3778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683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588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493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4065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637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3209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781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거래발생에 따른 자산이동</a:t>
              </a:r>
              <a:r>
                <a:rPr lang="en-US" altLang="ko-KR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평가에 의한 가치변동 </a:t>
              </a:r>
              <a:r>
                <a:rPr lang="en-US" altLang="ko-KR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자금이동 사유 발생시 분개를 통한 전표 생성업무를 수행하는 </a:t>
              </a:r>
              <a:r>
                <a:rPr lang="ko-KR" altLang="en-US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서브 프로세스</a:t>
              </a:r>
            </a:p>
          </p:txBody>
        </p:sp>
        <p:sp>
          <p:nvSpPr>
            <p:cNvPr id="45" name="Oval 20"/>
            <p:cNvSpPr>
              <a:spLocks noChangeArrowheads="1"/>
            </p:cNvSpPr>
            <p:nvPr/>
          </p:nvSpPr>
          <p:spPr bwMode="gray">
            <a:xfrm>
              <a:off x="282224" y="3656590"/>
              <a:ext cx="642938" cy="4238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45791" dir="2021404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Major</a:t>
              </a:r>
            </a:p>
          </p:txBody>
        </p:sp>
        <p:sp>
          <p:nvSpPr>
            <p:cNvPr id="46" name="Rectangle 4"/>
            <p:cNvSpPr>
              <a:spLocks noChangeArrowheads="1"/>
            </p:cNvSpPr>
            <p:nvPr/>
          </p:nvSpPr>
          <p:spPr bwMode="auto">
            <a:xfrm>
              <a:off x="1181417" y="4305034"/>
              <a:ext cx="1763011" cy="555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0" tIns="10800" rIns="0" bIns="1080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1200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BO.3.1 </a:t>
              </a:r>
              <a:r>
                <a:rPr kumimoji="1" lang="ko-KR" altLang="en-US" sz="1200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회계처리</a:t>
              </a:r>
              <a:endPara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9" name="Rectangle 13"/>
            <p:cNvSpPr>
              <a:spLocks noChangeArrowheads="1"/>
            </p:cNvSpPr>
            <p:nvPr/>
          </p:nvSpPr>
          <p:spPr bwMode="auto">
            <a:xfrm>
              <a:off x="3071182" y="4992043"/>
              <a:ext cx="6140450" cy="567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87313" indent="-87313" algn="l" latinLnBrk="1">
                <a:lnSpc>
                  <a:spcPct val="120000"/>
                </a:lnSpc>
                <a:spcBef>
                  <a:spcPct val="30000"/>
                </a:spcBef>
                <a:defRPr kumimoji="1" sz="14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1pPr>
              <a:lvl2pPr marL="3778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683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588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493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4065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637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3209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781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보유자산 </a:t>
              </a:r>
              <a:r>
                <a:rPr lang="ko-KR" altLang="en-US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평가를 통하여 결산작업을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수행하고</a:t>
              </a:r>
              <a:r>
                <a:rPr lang="en-US" altLang="ko-KR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결산 작업 수행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후</a:t>
              </a:r>
              <a:r>
                <a:rPr lang="en-US" altLang="ko-KR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 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보고서를 작성하여 최종 확정하는 서브 </a:t>
              </a:r>
              <a:r>
                <a:rPr lang="ko-KR" altLang="en-US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프로세스</a:t>
              </a:r>
            </a:p>
          </p:txBody>
        </p:sp>
        <p:sp>
          <p:nvSpPr>
            <p:cNvPr id="50" name="Rectangle 4"/>
            <p:cNvSpPr>
              <a:spLocks noChangeArrowheads="1"/>
            </p:cNvSpPr>
            <p:nvPr/>
          </p:nvSpPr>
          <p:spPr bwMode="auto">
            <a:xfrm>
              <a:off x="1187414" y="4992043"/>
              <a:ext cx="1763011" cy="555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0" tIns="10800" rIns="0" bIns="1080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1200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BO.3.2   </a:t>
              </a:r>
              <a:r>
                <a:rPr kumimoji="1" lang="ko-KR" altLang="en-US" sz="1200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평    가</a:t>
              </a:r>
              <a:endPara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1" name="Rectangle 13"/>
            <p:cNvSpPr>
              <a:spLocks noChangeArrowheads="1"/>
            </p:cNvSpPr>
            <p:nvPr/>
          </p:nvSpPr>
          <p:spPr bwMode="auto">
            <a:xfrm>
              <a:off x="3071182" y="5680755"/>
              <a:ext cx="6140450" cy="567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87313" indent="-87313" algn="l" latinLnBrk="1">
                <a:lnSpc>
                  <a:spcPct val="120000"/>
                </a:lnSpc>
                <a:spcBef>
                  <a:spcPct val="30000"/>
                </a:spcBef>
                <a:defRPr kumimoji="1" sz="1400" b="1">
                  <a:solidFill>
                    <a:schemeClr val="tx1"/>
                  </a:solidFill>
                  <a:latin typeface="Arial" panose="020B0604020202020204" pitchFamily="34" charset="0"/>
                  <a:ea typeface="돋움" panose="020B0600000101010101" pitchFamily="50" charset="-127"/>
                </a:defRPr>
              </a:lvl1pPr>
              <a:lvl2pPr marL="3778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683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588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49325" algn="l" latinLnBrk="1">
                <a:spcBef>
                  <a:spcPct val="20000"/>
                </a:spcBef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4065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637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3209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78125" fontAlgn="base">
                <a:spcBef>
                  <a:spcPct val="20000"/>
                </a:spcBef>
                <a:spcAft>
                  <a:spcPct val="0"/>
                </a:spcAft>
                <a:defRPr kumimoji="1" sz="1200" b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ko-KR" altLang="en-US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거래와 관련된 세금 처리 대상을 정의하고</a:t>
              </a:r>
              <a:r>
                <a:rPr lang="en-US" altLang="ko-KR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계산 </a:t>
              </a:r>
              <a:r>
                <a:rPr lang="en-US" altLang="ko-KR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/ </a:t>
              </a:r>
              <a:r>
                <a:rPr lang="ko-KR" altLang="en-US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승인 및 </a:t>
              </a:r>
              <a:r>
                <a:rPr lang="en-US" altLang="ko-KR" sz="1200" b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G/L </a:t>
              </a:r>
              <a:r>
                <a:rPr lang="ko-KR" altLang="en-US" sz="1200" b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반영하는 서브 프로세스</a:t>
              </a:r>
              <a:endPara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2" name="Rectangle 4"/>
            <p:cNvSpPr>
              <a:spLocks noChangeArrowheads="1"/>
            </p:cNvSpPr>
            <p:nvPr/>
          </p:nvSpPr>
          <p:spPr bwMode="auto">
            <a:xfrm>
              <a:off x="1187414" y="5680755"/>
              <a:ext cx="1763011" cy="555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0" tIns="10800" rIns="0" bIns="1080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1200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BO.3.3   </a:t>
              </a:r>
              <a:r>
                <a:rPr kumimoji="1" lang="ko-KR" altLang="en-US" sz="1200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anose="020B0604020202020204" pitchFamily="34" charset="0"/>
                </a:rPr>
                <a:t>세    금</a:t>
              </a:r>
              <a:endPara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0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프로세스 정의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운용지원</a:t>
            </a:r>
            <a:endParaRPr lang="ko-KR" altLang="en-US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176808" y="1721247"/>
            <a:ext cx="809667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/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BO.4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Reconciliation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44913" y="1110251"/>
            <a:ext cx="2830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ko-KR" altLang="en-US" sz="14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 정의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1159386" y="1579652"/>
            <a:ext cx="182880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146300" y="1583577"/>
            <a:ext cx="6027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 lIns="18000" tIns="10800" rIns="18000" bIns="1080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060575" y="3221658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거래 증빙을 실물로 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보유시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해당자산과 시스템상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Position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과 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일치여부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확인을 수행하는    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V="1">
            <a:off x="1176808" y="4077072"/>
            <a:ext cx="8254406" cy="181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gray">
          <a:xfrm>
            <a:off x="277614" y="1748918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176807" y="3221658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BO.4.2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실물대사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1176807" y="1052736"/>
            <a:ext cx="1763011" cy="396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 anchorCtr="1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</a:t>
            </a: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운용지원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181418" y="4221088"/>
            <a:ext cx="8092062" cy="555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rIns="0" anchor="ctr"/>
          <a:lstStyle/>
          <a:p>
            <a:pPr algn="ctr"/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BO.5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사후관리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3065184" y="4949850"/>
            <a:ext cx="6496328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예측가능하고 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(Predictable),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발행 당시 이미 시점 및 금액이 결정되어 있거나 </a:t>
            </a:r>
            <a:r>
              <a:rPr lang="en-US" altLang="ko-KR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(Scheduled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),    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기 존재하는 기준에 따라 특정 시점에 결정되어 반영되는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Event(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중간배당등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를 처리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수행하는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서브 프로세스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gray">
          <a:xfrm>
            <a:off x="282224" y="4248759"/>
            <a:ext cx="642938" cy="423862"/>
          </a:xfrm>
          <a:prstGeom prst="ellipse">
            <a:avLst/>
          </a:pr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Major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181417" y="494985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BO.5.1 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Lifecycle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이벤트</a:t>
            </a:r>
          </a:p>
        </p:txBody>
      </p:sp>
      <p:sp>
        <p:nvSpPr>
          <p:cNvPr id="49" name="Rectangle 13"/>
          <p:cNvSpPr>
            <a:spLocks noChangeArrowheads="1"/>
          </p:cNvSpPr>
          <p:nvPr/>
        </p:nvSpPr>
        <p:spPr bwMode="auto">
          <a:xfrm>
            <a:off x="3071182" y="5669930"/>
            <a:ext cx="6418322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정기적이고 유형화되어 있는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보고서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200" b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비정기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불규칙 보고서의 업무 담당자 작성 및 보고를 하는   서브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프로세스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187414" y="5669930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BO.5.2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보고서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제공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061022" y="2492896"/>
            <a:ext cx="6140450" cy="5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 indent="-87313" algn="l" latinLnBrk="1">
              <a:lnSpc>
                <a:spcPct val="120000"/>
              </a:lnSpc>
              <a:spcBef>
                <a:spcPct val="30000"/>
              </a:spcBef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377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68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588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49325" algn="l" latinLnBrk="1">
              <a:spcBef>
                <a:spcPct val="20000"/>
              </a:spcBef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4065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637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09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78125" fontAlgn="base">
              <a:spcBef>
                <a:spcPct val="2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F/O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부문 거래 체결 결과가 시장 통용범위 내 거래인지 검증 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수수료 적정성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b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체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결금리      적정성 등</a:t>
            </a:r>
            <a:r>
              <a:rPr lang="en-US" altLang="ko-KR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</a:t>
            </a:r>
            <a:r>
              <a:rPr lang="ko-KR" altLang="en-US" sz="1200" b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및 시스템 등록이 정확하게 이루어졌는지 검증업무를 수행하는 서브 프로세스</a:t>
            </a:r>
            <a:endParaRPr lang="ko-KR" altLang="en-US" sz="1200" b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177254" y="2492896"/>
            <a:ext cx="1763011" cy="555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10800" rIns="0" bIns="1080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BO.4.1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일반대사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89313" y="1340768"/>
            <a:ext cx="747263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시행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atinLnBrk="1"/>
            <a:r>
              <a:rPr lang="ko-KR" altLang="en-US" sz="1200" b="1" dirty="0" smtClean="0"/>
              <a:t>우정사업본부 금융자산운용관련 </a:t>
            </a:r>
            <a:r>
              <a:rPr lang="ko-KR" altLang="en-US" sz="1200" b="1" dirty="0"/>
              <a:t>현행 업무 및 내부 요구사항 취합을 위해 보험자산운용과</a:t>
            </a:r>
            <a:r>
              <a:rPr lang="en-US" altLang="ko-KR" sz="1200" b="1" dirty="0"/>
              <a:t>,</a:t>
            </a:r>
            <a:r>
              <a:rPr lang="ko-KR" altLang="en-US" sz="1200" b="1" dirty="0"/>
              <a:t>보험위험관리과</a:t>
            </a:r>
            <a:r>
              <a:rPr lang="en-US" altLang="ko-KR" sz="1200" b="1" dirty="0"/>
              <a:t>,</a:t>
            </a:r>
            <a:r>
              <a:rPr lang="ko-KR" altLang="en-US" sz="1200" b="1" dirty="0" err="1"/>
              <a:t>보험기획과등</a:t>
            </a:r>
            <a:r>
              <a:rPr lang="ko-KR" altLang="en-US" sz="1200" b="1" dirty="0"/>
              <a:t> 핵심부서를 대상으로 </a:t>
            </a:r>
            <a:r>
              <a:rPr lang="ko-KR" altLang="en-US" sz="1200" b="1" dirty="0" smtClean="0"/>
              <a:t> 인터뷰를 </a:t>
            </a:r>
            <a:r>
              <a:rPr lang="ko-KR" altLang="en-US" sz="1200" b="1" dirty="0"/>
              <a:t>수행함 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97450" y="1412776"/>
            <a:ext cx="1181667" cy="1080120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목적</a:t>
            </a:r>
            <a:endParaRPr lang="ko-KR" altLang="en-US" sz="105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7450" y="2761599"/>
            <a:ext cx="1181667" cy="1080120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 및 방법</a:t>
            </a:r>
            <a:endParaRPr lang="ko-KR" altLang="en-US" sz="105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97450" y="4110422"/>
            <a:ext cx="1181667" cy="2198898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인터뷰 부서</a:t>
            </a:r>
            <a:endParaRPr lang="ko-KR" altLang="en-US" sz="105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5500" y="1412776"/>
            <a:ext cx="7645700" cy="10801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자산배분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주식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해외 및 대체투자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위험관리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성과평가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산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운용지원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 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반에 대한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황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및 개선 요구사항 파악을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위한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내부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직원인터뷰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실시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자산관리시스템을 활용하여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실제로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어떠한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업무를 수행하고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향후 개선이 요구되는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서비스 수요 파악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5500" y="2761599"/>
            <a:ext cx="7956194" cy="10801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일정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12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월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13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대상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보험자산운용과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보험위험관리과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보험기획과 등 관련부서 담당자 및 관리자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방법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세종시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우정사업본부 방문 및 요구사항 청취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2224246" y="4110422"/>
          <a:ext cx="7376954" cy="2198898"/>
        </p:xfrm>
        <a:graphic>
          <a:graphicData uri="http://schemas.openxmlformats.org/drawingml/2006/table">
            <a:tbl>
              <a:tblPr firstRow="1" bandRow="1"/>
              <a:tblGrid>
                <a:gridCol w="1504618"/>
                <a:gridCol w="1468084"/>
                <a:gridCol w="1468084"/>
                <a:gridCol w="1468084"/>
                <a:gridCol w="1468084"/>
              </a:tblGrid>
              <a:tr h="50737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Optima" pitchFamily="2" charset="2"/>
                        <a:buNone/>
                        <a:tabLst/>
                      </a:pP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구 분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인터뷰 대상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563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12/01</a:t>
                      </a:r>
                      <a:endParaRPr lang="ko-KR" altLang="en-US" sz="10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채권부문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주식부문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기획부문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회계부문</a:t>
                      </a:r>
                      <a:endParaRPr lang="en-US" altLang="ko-KR" sz="11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(Back Office)</a:t>
                      </a:r>
                      <a:endParaRPr lang="ko-KR" altLang="en-US" sz="11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3840">
                <a:tc vMerge="1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0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성과평가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리스크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시장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운영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en-US" altLang="ko-KR" sz="11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384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12/13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리스크부문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신용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전략적자산배분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대체투자부문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해외운용부문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회계부문</a:t>
                      </a:r>
                      <a:endParaRPr lang="en-US" altLang="ko-KR" sz="11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결산담당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1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3" name="직선 연결선 12"/>
          <p:cNvCxnSpPr/>
          <p:nvPr/>
        </p:nvCxnSpPr>
        <p:spPr>
          <a:xfrm>
            <a:off x="2072680" y="2636912"/>
            <a:ext cx="752852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2072680" y="4005064"/>
            <a:ext cx="752852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7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5"/>
          <p:cNvSpPr txBox="1">
            <a:spLocks/>
          </p:cNvSpPr>
          <p:nvPr/>
        </p:nvSpPr>
        <p:spPr>
          <a:xfrm>
            <a:off x="920552" y="1628800"/>
            <a:ext cx="3033713" cy="21704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1" i="0" cap="none" baseline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ko-KR" sz="1138" kern="0" dirty="0"/>
              <a:t>Table of Contents</a:t>
            </a:r>
            <a:endParaRPr lang="ko-KR" altLang="en-US" sz="1138" kern="0" dirty="0"/>
          </a:p>
        </p:txBody>
      </p:sp>
      <p:sp>
        <p:nvSpPr>
          <p:cNvPr id="13" name="내용 개체 틀 11"/>
          <p:cNvSpPr>
            <a:spLocks noGrp="1"/>
          </p:cNvSpPr>
          <p:nvPr>
            <p:ph idx="1"/>
          </p:nvPr>
        </p:nvSpPr>
        <p:spPr>
          <a:xfrm>
            <a:off x="920552" y="1844824"/>
            <a:ext cx="6640116" cy="4824536"/>
          </a:xfrm>
        </p:spPr>
        <p:txBody>
          <a:bodyPr/>
          <a:lstStyle/>
          <a:p>
            <a:pPr marL="232172" indent="-232172">
              <a:lnSpc>
                <a:spcPts val="1800"/>
              </a:lnSpc>
              <a:buFont typeface="+mj-lt"/>
              <a:buAutoNum type="romanUcPeriod"/>
            </a:pPr>
            <a:r>
              <a:rPr lang="en-US" altLang="ko-KR" sz="1100" b="1" dirty="0" smtClean="0"/>
              <a:t> </a:t>
            </a:r>
            <a:r>
              <a:rPr lang="ko-KR" altLang="en-US" sz="1100" b="1" dirty="0" smtClean="0"/>
              <a:t>프로젝트 진행현황</a:t>
            </a:r>
            <a:endParaRPr lang="en-US" altLang="ko-KR" sz="1100" b="1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/>
              <a:t>       1.  </a:t>
            </a:r>
            <a:r>
              <a:rPr lang="ko-KR" altLang="en-US" sz="1100" dirty="0" smtClean="0"/>
              <a:t>추진목표 및 범위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  2.  Over View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  3. </a:t>
            </a:r>
            <a:r>
              <a:rPr lang="ko-KR" altLang="en-US" sz="1100" dirty="0"/>
              <a:t> </a:t>
            </a:r>
            <a:r>
              <a:rPr lang="ko-KR" altLang="en-US" sz="1100" dirty="0" smtClean="0"/>
              <a:t>진행 현황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75000"/>
                  </a:schemeClr>
                </a:solidFill>
              </a:rPr>
              <a:t>Ⅱ </a:t>
            </a:r>
            <a:r>
              <a:rPr lang="ko-KR" altLang="en-US" sz="1100" b="1" dirty="0" smtClean="0">
                <a:solidFill>
                  <a:schemeClr val="bg1">
                    <a:lumMod val="75000"/>
                  </a:schemeClr>
                </a:solidFill>
              </a:rPr>
              <a:t>업무현황 분석</a:t>
            </a:r>
            <a:endParaRPr lang="en-US" altLang="ko-KR" sz="11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1.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현황분석 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 2.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인터뷰 수행 및 결과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 3.AS-IS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업무 및 시스템 체계 진단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75000"/>
                  </a:schemeClr>
                </a:solidFill>
              </a:rPr>
              <a:t>Ⅲ. 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TO-BE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방향성 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1.TO- 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방향성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Infra -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운용모델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Frame work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2. TO-BE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방향성시스템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진단 이슈 및 세부과제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3. </a:t>
            </a: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TO-BE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시스템 및 메뉴 구성도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85000"/>
                  </a:schemeClr>
                </a:solidFill>
              </a:rPr>
              <a:t>Ⅳ. </a:t>
            </a:r>
            <a:r>
              <a:rPr lang="ko-KR" altLang="en-US" sz="1100" b="1" dirty="0" smtClean="0">
                <a:solidFill>
                  <a:schemeClr val="bg1">
                    <a:lumMod val="85000"/>
                  </a:schemeClr>
                </a:solidFill>
                <a:cs typeface="Arial"/>
              </a:rPr>
              <a:t>시스템 도입</a:t>
            </a:r>
            <a:endParaRPr lang="en-US" altLang="ko-KR" sz="1100" b="1" dirty="0" smtClean="0">
              <a:solidFill>
                <a:schemeClr val="bg1">
                  <a:lumMod val="85000"/>
                </a:schemeClr>
              </a:solidFill>
              <a:cs typeface="Arial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1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시스템 도입분석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-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기존시스템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</a:rPr>
              <a:t>연계 검토</a:t>
            </a:r>
          </a:p>
        </p:txBody>
      </p:sp>
    </p:spTree>
    <p:extLst>
      <p:ext uri="{BB962C8B-B14F-4D97-AF65-F5344CB8AC3E}">
        <p14:creationId xmlns:p14="http://schemas.microsoft.com/office/powerpoint/2010/main" val="4957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89313" y="282952"/>
            <a:ext cx="7371999" cy="321061"/>
          </a:xfrm>
        </p:spPr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– Front Office ( </a:t>
            </a:r>
            <a:r>
              <a:rPr lang="ko-KR" altLang="en-US" dirty="0" smtClean="0"/>
              <a:t>기획부문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보험자산운용과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보험위험관리과</a:t>
            </a:r>
            <a:r>
              <a:rPr lang="en-US" altLang="ko-KR" dirty="0" smtClean="0"/>
              <a:t>(</a:t>
            </a:r>
            <a:r>
              <a:rPr lang="ko-KR" altLang="en-US" dirty="0" smtClean="0"/>
              <a:t>자산배분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r>
              <a:rPr lang="en-US" altLang="ko-KR" dirty="0" smtClean="0"/>
              <a:t>) (1/2)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기획부문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844824"/>
            <a:ext cx="1036753" cy="43924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기획부문 인력 </a:t>
            </a:r>
            <a:r>
              <a:rPr lang="en-US" altLang="ko-KR" sz="1200" b="1" dirty="0" smtClean="0">
                <a:solidFill>
                  <a:srgbClr val="660033"/>
                </a:solidFill>
              </a:rPr>
              <a:t>/ </a:t>
            </a:r>
            <a:r>
              <a:rPr lang="ko-KR" altLang="en-US" sz="1200" b="1" dirty="0" smtClean="0">
                <a:solidFill>
                  <a:srgbClr val="660033"/>
                </a:solidFill>
              </a:rPr>
              <a:t>업무</a:t>
            </a:r>
            <a:endParaRPr lang="en-US" altLang="ko-KR" sz="1200" b="1" dirty="0" smtClean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현황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866524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1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00808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00808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39303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393031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2640" y="1988840"/>
            <a:ext cx="3600400" cy="72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기획부문 인력현황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-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총인원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운용기획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자금관리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1,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리스크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2)</a:t>
            </a: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904795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177136" y="2060848"/>
            <a:ext cx="3352056" cy="11817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N/A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2640" y="3284984"/>
            <a:ext cx="3600400" cy="3096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주요 수행업무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-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 전략수립 및 대내외 보고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2088" lvl="1">
              <a:lnSpc>
                <a:spcPts val="2200"/>
              </a:lnSpc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전술적 자산배분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자금운용계획 수립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본부 주간운영회의 주관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대외기관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국회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감사원등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자료제공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운용부문 목표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실적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상품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자산군별 성과 평가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자산운용관련 규정관리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단기금융자금 운용 및 자금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Schadule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기타 자산운용관련 제반 사무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856656" y="2638653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전략적 자산배분 </a:t>
            </a:r>
            <a:r>
              <a:rPr lang="en-US" altLang="ko-KR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위험관리부문    </a:t>
            </a:r>
            <a:endParaRPr lang="en-US" altLang="ko-KR" sz="1200" i="1" u="sng" dirty="0" smtClean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lvl="1">
              <a:lnSpc>
                <a:spcPct val="150000"/>
              </a:lnSpc>
            </a:pP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전술적 자산배분 </a:t>
            </a:r>
            <a:r>
              <a:rPr lang="en-US" altLang="ko-KR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자산운용부문 </a:t>
            </a:r>
            <a:r>
              <a:rPr lang="ko-KR" altLang="en-US" sz="1200" i="1" u="sng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수행중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200" i="1" u="sng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749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648544"/>
            <a:ext cx="1036753" cy="41567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시스템 지원현황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670245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2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504529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504529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19675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196752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249144" y="1844824"/>
            <a:ext cx="3352056" cy="11323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자산배분시스템 시뮬레이션 기능 지원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(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성과시스템내 배분시스템 개선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vs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자체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F/O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 기능 보유 검토 필요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792560"/>
            <a:ext cx="3744416" cy="40127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smtClean="0"/>
              <a:t>기획부문 </a:t>
            </a:r>
            <a:r>
              <a:rPr lang="ko-KR" altLang="en-US" dirty="0"/>
              <a:t>관련 시스템 지원 현황 </a:t>
            </a:r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자산배분 </a:t>
            </a:r>
            <a:r>
              <a:rPr lang="ko-KR" altLang="en-US" dirty="0" err="1" smtClean="0"/>
              <a:t>수행시</a:t>
            </a:r>
            <a:r>
              <a:rPr lang="ko-KR" altLang="en-US" dirty="0" smtClean="0"/>
              <a:t> 성과관리시스템내 배분시스템을 활용하나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단순 </a:t>
            </a:r>
            <a:r>
              <a:rPr lang="ko-KR" altLang="en-US" dirty="0" err="1" smtClean="0"/>
              <a:t>함수형으로</a:t>
            </a:r>
            <a:r>
              <a:rPr lang="ko-KR" altLang="en-US" dirty="0" smtClean="0"/>
              <a:t> 시장전망 시뮬레이션 등 최근 </a:t>
            </a:r>
            <a:r>
              <a:rPr lang="ko-KR" altLang="en-US" dirty="0" err="1" smtClean="0"/>
              <a:t>트렌드는</a:t>
            </a:r>
            <a:r>
              <a:rPr lang="ko-KR" altLang="en-US" dirty="0" smtClean="0"/>
              <a:t> </a:t>
            </a:r>
            <a:r>
              <a:rPr lang="ko-KR" altLang="en-US" dirty="0" smtClean="0"/>
              <a:t>반영되지 못함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매주 주간회의 보고서 작성시 </a:t>
            </a:r>
            <a:r>
              <a:rPr lang="ko-KR" altLang="en-US" dirty="0" err="1" smtClean="0"/>
              <a:t>전월말</a:t>
            </a:r>
            <a:r>
              <a:rPr lang="ko-KR" altLang="en-US" dirty="0" smtClean="0"/>
              <a:t> 자산기준 </a:t>
            </a:r>
            <a:r>
              <a:rPr lang="en-US" altLang="ko-KR" dirty="0" smtClean="0"/>
              <a:t> </a:t>
            </a:r>
            <a:r>
              <a:rPr lang="ko-KR" altLang="en-US" dirty="0" smtClean="0"/>
              <a:t>수익률변동성 자료를 수기로 추정하여 제공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자산관리시스템</a:t>
            </a:r>
            <a:r>
              <a:rPr lang="en-US" altLang="ko-KR" dirty="0" smtClean="0"/>
              <a:t> Position </a:t>
            </a:r>
            <a:r>
              <a:rPr lang="ko-KR" altLang="en-US" dirty="0" smtClean="0"/>
              <a:t>이 월말 결산 기준으로  월 중  현황 보고서 </a:t>
            </a:r>
            <a:r>
              <a:rPr lang="ko-KR" altLang="en-US" dirty="0" err="1" smtClean="0"/>
              <a:t>필요시</a:t>
            </a:r>
            <a:r>
              <a:rPr lang="ko-KR" altLang="en-US" dirty="0" smtClean="0"/>
              <a:t> </a:t>
            </a:r>
            <a:r>
              <a:rPr lang="ko-KR" altLang="en-US" dirty="0" smtClean="0"/>
              <a:t>각 운용담당자에 의뢰해 위탁 </a:t>
            </a:r>
            <a:r>
              <a:rPr lang="ko-KR" altLang="en-US" dirty="0" err="1" smtClean="0"/>
              <a:t>운용사에</a:t>
            </a:r>
            <a:r>
              <a:rPr lang="ko-KR" altLang="en-US" dirty="0" smtClean="0"/>
              <a:t>  현황을 요청하여 취합 후 수기로 자료 생산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/>
              <a:t>자금 </a:t>
            </a:r>
            <a:r>
              <a:rPr lang="en-US" altLang="ko-KR" dirty="0"/>
              <a:t>Schadule </a:t>
            </a:r>
            <a:r>
              <a:rPr lang="ko-KR" altLang="en-US" dirty="0" smtClean="0"/>
              <a:t>관리에 있어 기일관리 프로그램 지원이 약해서 담당자가 만기현황을 달력에 표기 하여 관리한 사례도 있음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708516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49144" y="4725144"/>
            <a:ext cx="3352056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기일관리 프로그램 개발                                   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거래 등록시점 일정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Schadule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획정되어 당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처리현황이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Batch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생성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249144" y="3212976"/>
            <a:ext cx="3352056" cy="122413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일평가 및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Batch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의한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 자동화 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수익 추정 및 변동성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분석 시뮬레이션 기능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개선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제목 3"/>
          <p:cNvSpPr txBox="1">
            <a:spLocks/>
          </p:cNvSpPr>
          <p:nvPr/>
        </p:nvSpPr>
        <p:spPr>
          <a:xfrm>
            <a:off x="272480" y="836712"/>
            <a:ext cx="7371999" cy="321061"/>
          </a:xfrm>
          <a:prstGeom prst="rect">
            <a:avLst/>
          </a:prstGeom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 i="0" cap="none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ko-KR" altLang="en-US" kern="0" dirty="0"/>
          </a:p>
        </p:txBody>
      </p:sp>
      <p:sp>
        <p:nvSpPr>
          <p:cNvPr id="17" name="제목 16"/>
          <p:cNvSpPr>
            <a:spLocks noGrp="1"/>
          </p:cNvSpPr>
          <p:nvPr>
            <p:ph type="title"/>
          </p:nvPr>
        </p:nvSpPr>
        <p:spPr>
          <a:xfrm>
            <a:off x="389313" y="282952"/>
            <a:ext cx="8740151" cy="321061"/>
          </a:xfrm>
        </p:spPr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Front Office ( </a:t>
            </a:r>
            <a:r>
              <a:rPr lang="ko-KR" altLang="en-US" dirty="0"/>
              <a:t>기획부문</a:t>
            </a:r>
            <a:r>
              <a:rPr lang="en-US" altLang="ko-KR" dirty="0"/>
              <a:t>_ </a:t>
            </a:r>
            <a:r>
              <a:rPr lang="ko-KR" altLang="en-US" dirty="0"/>
              <a:t>보험자산운용과</a:t>
            </a:r>
            <a:r>
              <a:rPr lang="en-US" altLang="ko-KR" dirty="0"/>
              <a:t>, </a:t>
            </a:r>
            <a:r>
              <a:rPr lang="ko-KR" altLang="en-US" dirty="0"/>
              <a:t>보험위험관리과</a:t>
            </a:r>
            <a:r>
              <a:rPr lang="en-US" altLang="ko-KR" dirty="0"/>
              <a:t>(</a:t>
            </a:r>
            <a:r>
              <a:rPr lang="ko-KR" altLang="en-US" dirty="0"/>
              <a:t>자산배분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) </a:t>
            </a:r>
            <a:r>
              <a:rPr lang="en-US" altLang="ko-KR" dirty="0" smtClean="0"/>
              <a:t>(2/2)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99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– Front Office ( </a:t>
            </a:r>
            <a:r>
              <a:rPr lang="ko-KR" altLang="en-US" dirty="0" smtClean="0"/>
              <a:t>채권운용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보험자산운용과 </a:t>
            </a:r>
            <a:r>
              <a:rPr lang="en-US" altLang="ko-KR" dirty="0" smtClean="0"/>
              <a:t>) (1/3)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채권운용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916832"/>
            <a:ext cx="1036753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채권자산 운용현황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938532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1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20553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72816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41277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465039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49144" y="4149080"/>
            <a:ext cx="3352056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Front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Office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와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Back Office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업무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중복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</a:t>
            </a: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운용과 모니터링 담당자 중복에 따른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Compliance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914129"/>
            <a:ext cx="3600400" cy="2110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국내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 직접 및 간접</a:t>
            </a:r>
            <a:r>
              <a:rPr lang="ko-KR" altLang="en-US" sz="1200" dirty="0" smtClean="0"/>
              <a:t>자산 운용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,25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Fund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간접운용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Trading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보다는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Buy &amp; Hold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전략을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추구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약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천억원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매도가능 외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만기보유 자산임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순수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정형채권외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MBS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구조화상품도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운용중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수익성 제고를 위해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인덱스결합형등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다양한 상품 투자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계획중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924540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16496" y="4149080"/>
            <a:ext cx="1036753" cy="1296144"/>
            <a:chOff x="416496" y="4509120"/>
            <a:chExt cx="1036753" cy="1296144"/>
          </a:xfrm>
        </p:grpSpPr>
        <p:sp>
          <p:nvSpPr>
            <p:cNvPr id="19" name="직사각형 18"/>
            <p:cNvSpPr/>
            <p:nvPr/>
          </p:nvSpPr>
          <p:spPr>
            <a:xfrm>
              <a:off x="416496" y="4509120"/>
              <a:ext cx="1036753" cy="12961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endParaRPr lang="ko-KR" altLang="en-US" sz="1200" dirty="0">
                <a:solidFill>
                  <a:srgbClr val="660033"/>
                </a:solidFill>
              </a:endParaRPr>
            </a:p>
            <a:p>
              <a:pPr algn="ctr"/>
              <a:r>
                <a:rPr lang="ko-KR" altLang="en-US" sz="1200" b="1" dirty="0" smtClean="0">
                  <a:solidFill>
                    <a:srgbClr val="660033"/>
                  </a:solidFill>
                </a:rPr>
                <a:t>운용인력</a:t>
              </a:r>
              <a:r>
                <a:rPr lang="en-US" altLang="ko-KR" sz="1200" b="1" dirty="0" smtClean="0">
                  <a:solidFill>
                    <a:srgbClr val="660033"/>
                  </a:solidFill>
                </a:rPr>
                <a:t>/</a:t>
              </a:r>
              <a:r>
                <a:rPr lang="ko-KR" altLang="en-US" sz="1200" b="1" dirty="0" smtClean="0">
                  <a:solidFill>
                    <a:srgbClr val="660033"/>
                  </a:solidFill>
                </a:rPr>
                <a:t> 업무현황 </a:t>
              </a:r>
              <a:endParaRPr lang="ko-KR" altLang="en-US" sz="1200" b="1" dirty="0">
                <a:solidFill>
                  <a:srgbClr val="6600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36556" y="4530820"/>
              <a:ext cx="435523" cy="290285"/>
            </a:xfrm>
            <a:prstGeom prst="rect">
              <a:avLst/>
            </a:prstGeom>
            <a:solidFill>
              <a:srgbClr val="C00000"/>
            </a:solidFill>
            <a:ln w="317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2</a:t>
              </a:r>
              <a:endParaRPr lang="ko-KR" altLang="en-US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56656" y="4096817"/>
            <a:ext cx="3600400" cy="1944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/>
              <a:t>채권운용 인력 현황  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/>
              <a:t>총인원 </a:t>
            </a:r>
            <a:r>
              <a:rPr lang="en-US" altLang="ko-KR" dirty="0"/>
              <a:t>5</a:t>
            </a:r>
            <a:r>
              <a:rPr lang="ko-KR" altLang="en-US" dirty="0"/>
              <a:t>인 </a:t>
            </a:r>
            <a:r>
              <a:rPr lang="en-US" altLang="ko-KR" dirty="0"/>
              <a:t>(</a:t>
            </a:r>
            <a:r>
              <a:rPr lang="ko-KR" altLang="en-US" dirty="0"/>
              <a:t>국내 </a:t>
            </a:r>
            <a:r>
              <a:rPr lang="en-US" altLang="ko-KR" dirty="0"/>
              <a:t>3, </a:t>
            </a:r>
            <a:r>
              <a:rPr lang="ko-KR" altLang="en-US" dirty="0"/>
              <a:t>해외 </a:t>
            </a:r>
            <a:r>
              <a:rPr lang="en-US" altLang="ko-KR" dirty="0"/>
              <a:t>2)</a:t>
            </a:r>
          </a:p>
          <a:p>
            <a:pPr lvl="1">
              <a:lnSpc>
                <a:spcPts val="2200"/>
              </a:lnSpc>
            </a:pPr>
            <a:r>
              <a:rPr lang="en-US" altLang="ko-KR" dirty="0"/>
              <a:t> </a:t>
            </a:r>
            <a:r>
              <a:rPr lang="ko-KR" altLang="en-US" dirty="0"/>
              <a:t>국내 외 운용인력은 </a:t>
            </a:r>
            <a:r>
              <a:rPr lang="en-US" altLang="ko-KR" dirty="0"/>
              <a:t>Credit /  </a:t>
            </a:r>
            <a:r>
              <a:rPr lang="ko-KR" altLang="en-US" dirty="0"/>
              <a:t>구조화 기준 </a:t>
            </a:r>
            <a:r>
              <a:rPr lang="ko-KR" altLang="en-US" dirty="0" smtClean="0"/>
              <a:t>분화</a:t>
            </a:r>
            <a:endParaRPr lang="en-US" altLang="ko-KR" dirty="0" smtClean="0"/>
          </a:p>
          <a:p>
            <a:pPr>
              <a:lnSpc>
                <a:spcPts val="2200"/>
              </a:lnSpc>
            </a:pPr>
            <a:r>
              <a:rPr lang="ko-KR" altLang="en-US" dirty="0" smtClean="0"/>
              <a:t>주요 수행 업무 현황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en-US" altLang="ko-KR" dirty="0"/>
              <a:t> </a:t>
            </a:r>
            <a:r>
              <a:rPr lang="ko-KR" altLang="en-US" dirty="0" smtClean="0"/>
              <a:t>시장분석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채권전략수립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거래채결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b="1" i="1" u="sng" dirty="0" smtClean="0"/>
              <a:t>시스템거래등록 </a:t>
            </a:r>
            <a:endParaRPr lang="en-US" altLang="ko-KR" b="1" i="1" u="sng" dirty="0" smtClean="0"/>
          </a:p>
          <a:p>
            <a:pPr lvl="1">
              <a:lnSpc>
                <a:spcPts val="2200"/>
              </a:lnSpc>
            </a:pPr>
            <a:r>
              <a:rPr lang="ko-KR" altLang="en-US" b="1" i="1" u="sng" dirty="0" smtClean="0"/>
              <a:t>거래 대사 및 사후관리</a:t>
            </a:r>
            <a:endParaRPr lang="en-US" altLang="ko-KR" b="1" i="1" u="sng" dirty="0" smtClean="0"/>
          </a:p>
          <a:p>
            <a:pPr lvl="1">
              <a:lnSpc>
                <a:spcPts val="2200"/>
              </a:lnSpc>
            </a:pPr>
            <a:endParaRPr lang="en-US" altLang="ko-KR" b="1" i="1" u="sng" dirty="0"/>
          </a:p>
          <a:p>
            <a:pPr lvl="1">
              <a:lnSpc>
                <a:spcPts val="2200"/>
              </a:lnSpc>
            </a:pPr>
            <a:endParaRPr lang="en-US" altLang="ko-KR" dirty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8484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– Front Office ( </a:t>
            </a:r>
            <a:r>
              <a:rPr lang="ko-KR" altLang="en-US" dirty="0" smtClean="0"/>
              <a:t>채권운용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보험자산운용과 </a:t>
            </a:r>
            <a:r>
              <a:rPr lang="en-US" altLang="ko-KR" dirty="0" smtClean="0"/>
              <a:t>) (2/3)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채권운용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2204864"/>
            <a:ext cx="1036753" cy="19442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시스템 지원현황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2226564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3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2060848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2060848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75307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753071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249144" y="2348880"/>
            <a:ext cx="3352056" cy="14401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일평가 및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Batch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의한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 자동화 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간접자산을 내부시스템에 통합                            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간접 자산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통합 요건 검토 必要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운용자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Needs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맞도록 보고서 유연성 개선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6249144" y="4797152"/>
            <a:ext cx="3352056" cy="11817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외부기관 정보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입수 자동화 등 채권 운용을 위한 분석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 프로그램 시현 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2204864"/>
            <a:ext cx="3744416" cy="2448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/>
              <a:t>채권운용 업무 관련 시스템 지원 현황 </a:t>
            </a:r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자산관리시스템</a:t>
            </a:r>
            <a:r>
              <a:rPr lang="en-US" altLang="ko-KR" dirty="0" smtClean="0"/>
              <a:t> Position </a:t>
            </a:r>
            <a:r>
              <a:rPr lang="ko-KR" altLang="en-US" dirty="0" smtClean="0"/>
              <a:t>현황</a:t>
            </a:r>
            <a:r>
              <a:rPr lang="en-US" altLang="ko-KR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dirty="0"/>
              <a:t>정보만 </a:t>
            </a:r>
            <a:r>
              <a:rPr lang="ko-KR" altLang="en-US" dirty="0" smtClean="0"/>
              <a:t>관리</a:t>
            </a:r>
            <a:r>
              <a:rPr lang="en-US" altLang="ko-KR" dirty="0" smtClean="0"/>
              <a:t> </a:t>
            </a:r>
            <a:r>
              <a:rPr lang="ko-KR" altLang="en-US" dirty="0" smtClean="0"/>
              <a:t>월마감 기반으로 </a:t>
            </a:r>
            <a:r>
              <a:rPr lang="en-US" altLang="ko-KR" dirty="0" smtClean="0"/>
              <a:t>Position </a:t>
            </a:r>
            <a:r>
              <a:rPr lang="ko-KR" altLang="en-US" dirty="0" smtClean="0"/>
              <a:t>을</a:t>
            </a:r>
            <a:r>
              <a:rPr lang="en-US" altLang="ko-KR" dirty="0" smtClean="0"/>
              <a:t> </a:t>
            </a:r>
            <a:r>
              <a:rPr lang="ko-KR" altLang="en-US" dirty="0" smtClean="0"/>
              <a:t>관리하고 있어 월 중  현황 조회 </a:t>
            </a:r>
            <a:r>
              <a:rPr lang="ko-KR" altLang="en-US" dirty="0" err="1" smtClean="0"/>
              <a:t>필요시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운용사에</a:t>
            </a:r>
            <a:r>
              <a:rPr lang="ko-KR" altLang="en-US" dirty="0" smtClean="0"/>
              <a:t>  현황을 요청하여 수기 집계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en-US" altLang="ko-KR" dirty="0" smtClean="0"/>
              <a:t>F/O</a:t>
            </a:r>
            <a:r>
              <a:rPr lang="ko-KR" altLang="en-US" dirty="0" smtClean="0"/>
              <a:t>에서는 만기현황 등 </a:t>
            </a:r>
            <a:r>
              <a:rPr lang="ko-KR" altLang="en-US" dirty="0" err="1" smtClean="0"/>
              <a:t>기일관리등을</a:t>
            </a:r>
            <a:r>
              <a:rPr lang="ko-KR" altLang="en-US" dirty="0" smtClean="0"/>
              <a:t> 별도 수기로 관리하고 있어 실질적 시스템 지원은 미비한 상황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4264835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16496" y="4581128"/>
            <a:ext cx="1036753" cy="1296144"/>
            <a:chOff x="416496" y="4509120"/>
            <a:chExt cx="1036753" cy="1296144"/>
          </a:xfrm>
        </p:grpSpPr>
        <p:sp>
          <p:nvSpPr>
            <p:cNvPr id="19" name="직사각형 18"/>
            <p:cNvSpPr/>
            <p:nvPr/>
          </p:nvSpPr>
          <p:spPr>
            <a:xfrm>
              <a:off x="416496" y="4509120"/>
              <a:ext cx="1036753" cy="12961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endParaRPr lang="ko-KR" altLang="en-US" sz="1200" dirty="0">
                <a:solidFill>
                  <a:srgbClr val="660033"/>
                </a:solidFill>
              </a:endParaRPr>
            </a:p>
            <a:p>
              <a:pPr algn="ctr"/>
              <a:r>
                <a:rPr lang="ko-KR" altLang="en-US" sz="1200" b="1" dirty="0" smtClean="0">
                  <a:solidFill>
                    <a:srgbClr val="660033"/>
                  </a:solidFill>
                </a:rPr>
                <a:t>대외업무 연계현황 </a:t>
              </a:r>
              <a:endParaRPr lang="ko-KR" altLang="en-US" sz="1200" b="1" dirty="0">
                <a:solidFill>
                  <a:srgbClr val="6600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36556" y="4530820"/>
              <a:ext cx="435523" cy="290285"/>
            </a:xfrm>
            <a:prstGeom prst="rect">
              <a:avLst/>
            </a:prstGeom>
            <a:solidFill>
              <a:srgbClr val="C00000"/>
            </a:solidFill>
            <a:ln w="317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4</a:t>
              </a:r>
              <a:endParaRPr lang="ko-KR" altLang="en-US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28664" y="4509120"/>
            <a:ext cx="3744416" cy="1916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err="1"/>
              <a:t>외부운용사와</a:t>
            </a:r>
            <a:r>
              <a:rPr lang="ko-KR" altLang="en-US" dirty="0"/>
              <a:t> 연계현황 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 err="1"/>
              <a:t>민평사를</a:t>
            </a:r>
            <a:r>
              <a:rPr lang="ko-KR" altLang="en-US" dirty="0"/>
              <a:t> 통해 채권가격 </a:t>
            </a:r>
            <a:r>
              <a:rPr lang="ko-KR" altLang="en-US" dirty="0" err="1"/>
              <a:t>평가값</a:t>
            </a:r>
            <a:r>
              <a:rPr lang="ko-KR" altLang="en-US" dirty="0"/>
              <a:t> 수령 후 월말평가 </a:t>
            </a:r>
            <a:r>
              <a:rPr lang="en-US" altLang="ko-KR" dirty="0"/>
              <a:t>(</a:t>
            </a:r>
            <a:r>
              <a:rPr lang="ko-KR" altLang="en-US" dirty="0"/>
              <a:t>일별로 </a:t>
            </a:r>
            <a:r>
              <a:rPr lang="en-US" altLang="ko-KR" dirty="0"/>
              <a:t>Data</a:t>
            </a:r>
            <a:r>
              <a:rPr lang="ko-KR" altLang="en-US" dirty="0"/>
              <a:t>는 수령하나 오류가 커서 활용 제약</a:t>
            </a:r>
            <a:r>
              <a:rPr lang="en-US" altLang="ko-KR" dirty="0"/>
              <a:t>)</a:t>
            </a:r>
          </a:p>
          <a:p>
            <a:pPr lvl="1">
              <a:lnSpc>
                <a:spcPts val="2200"/>
              </a:lnSpc>
            </a:pPr>
            <a:r>
              <a:rPr lang="ko-KR" altLang="en-US" dirty="0"/>
              <a:t>분석을  위한 </a:t>
            </a:r>
            <a:r>
              <a:rPr lang="en-US" altLang="ko-KR" dirty="0"/>
              <a:t>Data</a:t>
            </a:r>
            <a:r>
              <a:rPr lang="ko-KR" altLang="en-US" dirty="0"/>
              <a:t>는 </a:t>
            </a:r>
            <a:r>
              <a:rPr lang="ko-KR" altLang="en-US" dirty="0" smtClean="0"/>
              <a:t>외부기관에 </a:t>
            </a:r>
            <a:r>
              <a:rPr lang="en-US" altLang="ko-KR" dirty="0" smtClean="0"/>
              <a:t>Mail</a:t>
            </a:r>
            <a:r>
              <a:rPr lang="ko-KR" altLang="en-US" dirty="0" smtClean="0"/>
              <a:t>로 수령하여 </a:t>
            </a:r>
            <a:r>
              <a:rPr lang="ko-KR" altLang="en-US" dirty="0" err="1" smtClean="0"/>
              <a:t>사용중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시뮬레이션은 내부적으로 주로 </a:t>
            </a:r>
            <a:r>
              <a:rPr lang="ko-KR" altLang="ko-KR" dirty="0" err="1"/>
              <a:t>듀레이션</a:t>
            </a:r>
            <a:r>
              <a:rPr lang="en-US" altLang="ko-KR" dirty="0"/>
              <a:t>, </a:t>
            </a:r>
            <a:r>
              <a:rPr lang="ko-KR" altLang="ko-KR" dirty="0" smtClean="0"/>
              <a:t>만기수준</a:t>
            </a:r>
            <a:r>
              <a:rPr lang="en-US" altLang="ko-KR" dirty="0" smtClean="0"/>
              <a:t> </a:t>
            </a:r>
            <a:r>
              <a:rPr lang="ko-KR" altLang="en-US" dirty="0" smtClean="0"/>
              <a:t>등 현황관련 분석을 중심으로 운영</a:t>
            </a:r>
            <a:endParaRPr lang="en-US" altLang="ko-KR" dirty="0"/>
          </a:p>
        </p:txBody>
      </p:sp>
      <p:sp>
        <p:nvSpPr>
          <p:cNvPr id="13" name="직사각형 12"/>
          <p:cNvSpPr/>
          <p:nvPr/>
        </p:nvSpPr>
        <p:spPr>
          <a:xfrm>
            <a:off x="6249144" y="3861048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자체적 자산관리시스템</a:t>
            </a: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Up-Grade</a:t>
            </a:r>
            <a:r>
              <a:rPr lang="ko-KR" altLang="en-US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endParaRPr lang="en-US" altLang="ko-KR" sz="1200" i="1" u="sng" dirty="0" smtClean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lvl="1">
              <a:lnSpc>
                <a:spcPct val="150000"/>
              </a:lnSpc>
            </a:pP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200" i="1" u="sng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진행중으로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상기 개선여부 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점검 후 검토예정 </a:t>
            </a:r>
            <a:endParaRPr lang="en-US" altLang="ko-KR" sz="1200" i="1" u="sng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06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– Front Office ( </a:t>
            </a:r>
            <a:r>
              <a:rPr lang="ko-KR" altLang="en-US" dirty="0" smtClean="0"/>
              <a:t>채권운용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보험자산운용과 </a:t>
            </a:r>
            <a:r>
              <a:rPr lang="en-US" altLang="ko-KR" dirty="0" smtClean="0"/>
              <a:t>) (3/3)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채권운용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2204864"/>
            <a:ext cx="1036753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기타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2226564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5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2060848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2060848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75307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753071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249144" y="2254424"/>
            <a:ext cx="3352056" cy="196666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월말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한도 측정으로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Compliance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관리상 대응기회 失期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Issue 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ct val="150000"/>
              </a:lnSpc>
              <a:buFont typeface="나눔고딕" panose="020D0604000000000000" pitchFamily="50" charset="-127"/>
              <a:buChar char="–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한도위반여부의 사후적 확인 및 대응기회 失期 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ct val="150000"/>
              </a:lnSpc>
              <a:buFont typeface="나눔고딕" panose="020D0604000000000000" pitchFamily="50" charset="-127"/>
              <a:buChar char="–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신용이벤트 등에 운용자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신속한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대응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제약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49144" y="4509120"/>
            <a:ext cx="3352056" cy="11817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전산망간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이동을 통해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Front Office </a:t>
            </a:r>
            <a:r>
              <a:rPr lang="ko-KR" alt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단일망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활용 가능 검토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2254424"/>
            <a:ext cx="3600400" cy="355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300"/>
              </a:lnSpc>
            </a:pPr>
            <a:r>
              <a:rPr lang="en-US" altLang="ko-KR" dirty="0"/>
              <a:t>Compliance </a:t>
            </a:r>
            <a:r>
              <a:rPr lang="ko-KR" altLang="en-US" dirty="0"/>
              <a:t>관리현황</a:t>
            </a:r>
            <a:endParaRPr lang="en-US" altLang="ko-KR" dirty="0"/>
          </a:p>
          <a:p>
            <a:pPr lvl="1">
              <a:lnSpc>
                <a:spcPts val="2300"/>
              </a:lnSpc>
            </a:pPr>
            <a:r>
              <a:rPr lang="ko-KR" altLang="en-US" dirty="0"/>
              <a:t>채권자산에 대해 운용한도 </a:t>
            </a:r>
            <a:r>
              <a:rPr lang="en-US" altLang="ko-KR" dirty="0"/>
              <a:t>(</a:t>
            </a:r>
            <a:r>
              <a:rPr lang="ko-KR" altLang="en-US" dirty="0"/>
              <a:t>기업</a:t>
            </a:r>
            <a:r>
              <a:rPr lang="en-US" altLang="ko-KR" dirty="0"/>
              <a:t>/ </a:t>
            </a:r>
            <a:r>
              <a:rPr lang="ko-KR" altLang="en-US" dirty="0"/>
              <a:t>그룹별</a:t>
            </a:r>
            <a:r>
              <a:rPr lang="en-US" altLang="ko-KR" dirty="0"/>
              <a:t>)</a:t>
            </a:r>
            <a:r>
              <a:rPr lang="ko-KR" altLang="en-US" dirty="0"/>
              <a:t>관리</a:t>
            </a:r>
            <a:endParaRPr lang="en-US" altLang="ko-KR" dirty="0"/>
          </a:p>
          <a:p>
            <a:pPr lvl="1">
              <a:lnSpc>
                <a:spcPts val="2300"/>
              </a:lnSpc>
            </a:pPr>
            <a:r>
              <a:rPr lang="ko-KR" altLang="en-US" dirty="0" err="1"/>
              <a:t>월평가</a:t>
            </a:r>
            <a:r>
              <a:rPr lang="ko-KR" altLang="en-US" dirty="0"/>
              <a:t> 체계로 </a:t>
            </a:r>
            <a:r>
              <a:rPr lang="ko-KR" altLang="en-US" dirty="0" err="1"/>
              <a:t>전월말</a:t>
            </a:r>
            <a:r>
              <a:rPr lang="ko-KR" altLang="en-US" dirty="0"/>
              <a:t>  </a:t>
            </a:r>
            <a:r>
              <a:rPr lang="en-US" altLang="ko-KR" dirty="0"/>
              <a:t>Position </a:t>
            </a:r>
            <a:r>
              <a:rPr lang="ko-KR" altLang="en-US" dirty="0"/>
              <a:t>을</a:t>
            </a:r>
            <a:r>
              <a:rPr lang="en-US" altLang="ko-KR" dirty="0"/>
              <a:t> </a:t>
            </a:r>
            <a:r>
              <a:rPr lang="ko-KR" altLang="en-US" dirty="0"/>
              <a:t>기준으로 한도 </a:t>
            </a:r>
            <a:r>
              <a:rPr lang="ko-KR" altLang="en-US" dirty="0" smtClean="0"/>
              <a:t>점검</a:t>
            </a:r>
            <a:endParaRPr lang="en-US" altLang="ko-KR" dirty="0" smtClean="0"/>
          </a:p>
          <a:p>
            <a:pPr marL="192088" lvl="1" indent="0">
              <a:lnSpc>
                <a:spcPts val="2300"/>
              </a:lnSpc>
              <a:buNone/>
            </a:pPr>
            <a:endParaRPr lang="en-US" altLang="ko-KR" dirty="0" smtClean="0"/>
          </a:p>
          <a:p>
            <a:pPr lvl="1">
              <a:lnSpc>
                <a:spcPts val="2300"/>
              </a:lnSpc>
            </a:pPr>
            <a:endParaRPr lang="en-US" altLang="ko-KR" dirty="0" smtClean="0"/>
          </a:p>
          <a:p>
            <a:pPr lvl="1">
              <a:lnSpc>
                <a:spcPts val="2300"/>
              </a:lnSpc>
            </a:pPr>
            <a:endParaRPr lang="en-US" altLang="ko-KR" dirty="0"/>
          </a:p>
          <a:p>
            <a:pPr marL="171450" lvl="1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ko-KR" altLang="en-US" dirty="0"/>
              <a:t>포지션 </a:t>
            </a:r>
            <a:r>
              <a:rPr lang="ko-KR" altLang="en-US" dirty="0" err="1"/>
              <a:t>관리망</a:t>
            </a:r>
            <a:r>
              <a:rPr lang="en-US" altLang="ko-KR" dirty="0"/>
              <a:t>(</a:t>
            </a:r>
            <a:r>
              <a:rPr lang="ko-KR" altLang="en-US" dirty="0"/>
              <a:t>금융망</a:t>
            </a:r>
            <a:r>
              <a:rPr lang="en-US" altLang="ko-KR" dirty="0"/>
              <a:t>)</a:t>
            </a:r>
            <a:r>
              <a:rPr lang="ko-KR" altLang="en-US" dirty="0"/>
              <a:t>과 </a:t>
            </a:r>
            <a:r>
              <a:rPr lang="ko-KR" altLang="en-US" dirty="0" err="1" smtClean="0"/>
              <a:t>업무망</a:t>
            </a:r>
            <a:r>
              <a:rPr lang="ko-KR" altLang="en-US" dirty="0" smtClean="0"/>
              <a:t> 분리로 </a:t>
            </a:r>
            <a:r>
              <a:rPr lang="ko-KR" altLang="en-US" dirty="0" err="1" smtClean="0"/>
              <a:t>업무시</a:t>
            </a:r>
            <a:r>
              <a:rPr lang="ko-KR" altLang="en-US" dirty="0" smtClean="0"/>
              <a:t> 자료이동이 많음 </a:t>
            </a:r>
            <a:r>
              <a:rPr lang="en-US" altLang="ko-KR" dirty="0" smtClean="0"/>
              <a:t>(Position</a:t>
            </a:r>
            <a:r>
              <a:rPr lang="ko-KR" altLang="en-US" dirty="0" smtClean="0"/>
              <a:t>은 금융망</a:t>
            </a:r>
            <a:r>
              <a:rPr lang="en-US" altLang="ko-KR" dirty="0" smtClean="0"/>
              <a:t>, ERP </a:t>
            </a:r>
            <a:r>
              <a:rPr lang="ko-KR" altLang="en-US" dirty="0" smtClean="0"/>
              <a:t>및 결재는 </a:t>
            </a:r>
            <a:r>
              <a:rPr lang="ko-KR" altLang="en-US" dirty="0" err="1" smtClean="0"/>
              <a:t>업무망</a:t>
            </a: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4264835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18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– Front Office ( </a:t>
            </a:r>
            <a:r>
              <a:rPr lang="ko-KR" altLang="en-US" dirty="0" smtClean="0"/>
              <a:t>주식운용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보험자산운용과 </a:t>
            </a:r>
            <a:r>
              <a:rPr lang="en-US" altLang="ko-KR" dirty="0" smtClean="0"/>
              <a:t>) (1/2)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주식운용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2204864"/>
            <a:ext cx="1036753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주식자산 운용현황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2226564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1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2060848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2060848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75307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753071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2254424"/>
            <a:ext cx="3600400" cy="1318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국내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 주식 간접</a:t>
            </a:r>
            <a:r>
              <a:rPr lang="ko-KR" altLang="en-US" sz="1200" dirty="0" smtClean="0"/>
              <a:t>자산을 운용 </a:t>
            </a:r>
            <a:r>
              <a:rPr lang="en-US" altLang="ko-KR" sz="1200" dirty="0" smtClean="0"/>
              <a:t>(100%)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44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,80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Fund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간접운용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간접운용으로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Trading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보다는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펀드선정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모니터링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Compliance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업무 수행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4264835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16496" y="4077072"/>
            <a:ext cx="1036753" cy="1296144"/>
            <a:chOff x="416496" y="4509120"/>
            <a:chExt cx="1036753" cy="1296144"/>
          </a:xfrm>
        </p:grpSpPr>
        <p:sp>
          <p:nvSpPr>
            <p:cNvPr id="19" name="직사각형 18"/>
            <p:cNvSpPr/>
            <p:nvPr/>
          </p:nvSpPr>
          <p:spPr>
            <a:xfrm>
              <a:off x="416496" y="4509120"/>
              <a:ext cx="1036753" cy="12961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endParaRPr lang="ko-KR" altLang="en-US" sz="1200" dirty="0">
                <a:solidFill>
                  <a:srgbClr val="660033"/>
                </a:solidFill>
              </a:endParaRPr>
            </a:p>
            <a:p>
              <a:pPr algn="ctr"/>
              <a:r>
                <a:rPr lang="ko-KR" altLang="en-US" sz="1200" b="1" dirty="0" smtClean="0">
                  <a:solidFill>
                    <a:srgbClr val="660033"/>
                  </a:solidFill>
                </a:rPr>
                <a:t>운용인력</a:t>
              </a:r>
              <a:r>
                <a:rPr lang="en-US" altLang="ko-KR" sz="1200" b="1" dirty="0" smtClean="0">
                  <a:solidFill>
                    <a:srgbClr val="660033"/>
                  </a:solidFill>
                </a:rPr>
                <a:t>/</a:t>
              </a:r>
              <a:r>
                <a:rPr lang="ko-KR" altLang="en-US" sz="1200" b="1" dirty="0" smtClean="0">
                  <a:solidFill>
                    <a:srgbClr val="660033"/>
                  </a:solidFill>
                </a:rPr>
                <a:t> 업무현황 </a:t>
              </a:r>
              <a:endParaRPr lang="ko-KR" altLang="en-US" sz="1200" b="1" dirty="0">
                <a:solidFill>
                  <a:srgbClr val="6600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36556" y="4530820"/>
              <a:ext cx="435523" cy="290285"/>
            </a:xfrm>
            <a:prstGeom prst="rect">
              <a:avLst/>
            </a:prstGeom>
            <a:solidFill>
              <a:srgbClr val="C00000"/>
            </a:solidFill>
            <a:ln w="317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2</a:t>
              </a:r>
              <a:endParaRPr lang="ko-KR" altLang="en-US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56656" y="4077072"/>
            <a:ext cx="3600400" cy="1944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smtClean="0"/>
              <a:t>주식운용 </a:t>
            </a:r>
            <a:r>
              <a:rPr lang="ko-KR" altLang="en-US" dirty="0"/>
              <a:t>인력 현황  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/>
              <a:t>총인원 </a:t>
            </a:r>
            <a:r>
              <a:rPr lang="en-US" altLang="ko-KR" dirty="0" smtClean="0"/>
              <a:t>2</a:t>
            </a:r>
            <a:r>
              <a:rPr lang="ko-KR" altLang="en-US" dirty="0" smtClean="0"/>
              <a:t>인</a:t>
            </a:r>
            <a:endParaRPr lang="en-US" altLang="ko-KR" dirty="0" smtClean="0"/>
          </a:p>
          <a:p>
            <a:pPr>
              <a:lnSpc>
                <a:spcPts val="2200"/>
              </a:lnSpc>
            </a:pPr>
            <a:r>
              <a:rPr lang="ko-KR" altLang="en-US" dirty="0" smtClean="0"/>
              <a:t>주요 수행 업무 현황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/>
              <a:t>펀드선정</a:t>
            </a:r>
            <a:r>
              <a:rPr lang="en-US" altLang="ko-KR" dirty="0"/>
              <a:t>, </a:t>
            </a:r>
            <a:r>
              <a:rPr lang="ko-KR" altLang="en-US" dirty="0"/>
              <a:t>모니터링</a:t>
            </a:r>
            <a:r>
              <a:rPr lang="en-US" altLang="ko-KR" dirty="0"/>
              <a:t>, Compliance </a:t>
            </a:r>
            <a:r>
              <a:rPr lang="ko-KR" altLang="en-US" b="1" i="1" u="sng" dirty="0" smtClean="0"/>
              <a:t>시스템거래등록 </a:t>
            </a:r>
            <a:endParaRPr lang="en-US" altLang="ko-KR" b="1" i="1" u="sng" dirty="0" smtClean="0"/>
          </a:p>
          <a:p>
            <a:pPr lvl="1">
              <a:lnSpc>
                <a:spcPts val="2200"/>
              </a:lnSpc>
            </a:pPr>
            <a:r>
              <a:rPr lang="ko-KR" altLang="en-US" b="1" i="1" u="sng" dirty="0" smtClean="0"/>
              <a:t>거래 대사 및 사후관리</a:t>
            </a:r>
            <a:endParaRPr lang="en-US" altLang="ko-KR" b="1" i="1" u="sng" dirty="0" smtClean="0"/>
          </a:p>
          <a:p>
            <a:pPr lvl="1">
              <a:lnSpc>
                <a:spcPts val="2200"/>
              </a:lnSpc>
            </a:pPr>
            <a:endParaRPr lang="en-US" altLang="ko-KR" b="1" i="1" u="sng" dirty="0"/>
          </a:p>
          <a:p>
            <a:pPr lvl="1">
              <a:lnSpc>
                <a:spcPts val="2200"/>
              </a:lnSpc>
            </a:pPr>
            <a:endParaRPr lang="en-US" altLang="ko-KR" dirty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6249144" y="4077072"/>
            <a:ext cx="3352056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Front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Office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와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Back Office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업무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중복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</a:t>
            </a: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운용과 모니터링 담당자 중복에 따른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Compliance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6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– Front Office ( </a:t>
            </a:r>
            <a:r>
              <a:rPr lang="ko-KR" altLang="en-US" dirty="0" smtClean="0"/>
              <a:t>주식운용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보험자산운용과 </a:t>
            </a:r>
            <a:r>
              <a:rPr lang="en-US" altLang="ko-KR" dirty="0" smtClean="0"/>
              <a:t>) (2/2)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200" dirty="0" smtClean="0"/>
              <a:t>(</a:t>
            </a:r>
            <a:r>
              <a:rPr lang="ko-KR" altLang="en-US" sz="1200" dirty="0" smtClean="0"/>
              <a:t>계속</a:t>
            </a:r>
            <a:r>
              <a:rPr lang="en-US" altLang="ko-KR" sz="1200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800200"/>
            <a:ext cx="1036753" cy="19442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시스템 지원현황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844824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3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08447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08447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34840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348407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800200"/>
            <a:ext cx="3744416" cy="2708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smtClean="0"/>
              <a:t>운용 </a:t>
            </a:r>
            <a:r>
              <a:rPr lang="ko-KR" altLang="en-US" dirty="0"/>
              <a:t>업무 관련 시스템 지원 현황 </a:t>
            </a:r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자산관리시스템</a:t>
            </a:r>
            <a:r>
              <a:rPr lang="en-US" altLang="ko-KR" dirty="0" smtClean="0"/>
              <a:t> Position </a:t>
            </a:r>
            <a:r>
              <a:rPr lang="ko-KR" altLang="en-US" dirty="0" smtClean="0"/>
              <a:t>현황</a:t>
            </a:r>
            <a:r>
              <a:rPr lang="en-US" altLang="ko-KR" dirty="0" smtClean="0"/>
              <a:t> </a:t>
            </a:r>
            <a:r>
              <a:rPr lang="ko-KR" altLang="en-US" dirty="0" smtClean="0"/>
              <a:t> </a:t>
            </a:r>
            <a:r>
              <a:rPr lang="ko-KR" altLang="en-US" dirty="0"/>
              <a:t>정보만 </a:t>
            </a:r>
            <a:r>
              <a:rPr lang="ko-KR" altLang="en-US" dirty="0" smtClean="0"/>
              <a:t>관리</a:t>
            </a:r>
            <a:r>
              <a:rPr lang="en-US" altLang="ko-KR" dirty="0" smtClean="0"/>
              <a:t> </a:t>
            </a:r>
            <a:r>
              <a:rPr lang="ko-KR" altLang="en-US" dirty="0" smtClean="0"/>
              <a:t>월마감 기반으로 </a:t>
            </a:r>
            <a:r>
              <a:rPr lang="en-US" altLang="ko-KR" dirty="0" smtClean="0"/>
              <a:t>Fund </a:t>
            </a:r>
            <a:r>
              <a:rPr lang="ko-KR" altLang="en-US" dirty="0" smtClean="0"/>
              <a:t>기준으로 </a:t>
            </a:r>
            <a:r>
              <a:rPr lang="en-US" altLang="ko-KR" dirty="0" smtClean="0"/>
              <a:t>Position </a:t>
            </a:r>
            <a:r>
              <a:rPr lang="ko-KR" altLang="en-US" dirty="0" smtClean="0"/>
              <a:t>을</a:t>
            </a:r>
            <a:r>
              <a:rPr lang="en-US" altLang="ko-KR" dirty="0" smtClean="0"/>
              <a:t> </a:t>
            </a:r>
            <a:r>
              <a:rPr lang="ko-KR" altLang="en-US" dirty="0" smtClean="0"/>
              <a:t>관리하고 있음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시스템내 </a:t>
            </a:r>
            <a:r>
              <a:rPr lang="ko-KR" altLang="ko-KR" dirty="0"/>
              <a:t>펀드 수준에서의 보유현황 파악은 가능하지만 세부 구성종목으로의 조회는 지원되지 </a:t>
            </a:r>
            <a:r>
              <a:rPr lang="ko-KR" altLang="ko-KR" dirty="0" smtClean="0"/>
              <a:t>않</a:t>
            </a:r>
            <a:r>
              <a:rPr lang="ko-KR" altLang="en-US" dirty="0" smtClean="0"/>
              <a:t>아 편입현황 조회 </a:t>
            </a:r>
            <a:r>
              <a:rPr lang="ko-KR" altLang="en-US" dirty="0" err="1" smtClean="0"/>
              <a:t>필요시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운용사에</a:t>
            </a:r>
            <a:r>
              <a:rPr lang="ko-KR" altLang="en-US" dirty="0" smtClean="0"/>
              <a:t> 요청하여 수기 집계함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수익증권 매매 수준이상 활용은 없음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832785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16496" y="4437112"/>
            <a:ext cx="1036753" cy="1728192"/>
            <a:chOff x="416496" y="4509120"/>
            <a:chExt cx="1036753" cy="1296144"/>
          </a:xfrm>
        </p:grpSpPr>
        <p:sp>
          <p:nvSpPr>
            <p:cNvPr id="19" name="직사각형 18"/>
            <p:cNvSpPr/>
            <p:nvPr/>
          </p:nvSpPr>
          <p:spPr>
            <a:xfrm>
              <a:off x="416496" y="4509120"/>
              <a:ext cx="1036753" cy="12961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endParaRPr lang="ko-KR" altLang="en-US" sz="1200" dirty="0">
                <a:solidFill>
                  <a:srgbClr val="660033"/>
                </a:solidFill>
              </a:endParaRPr>
            </a:p>
            <a:p>
              <a:pPr algn="ctr"/>
              <a:r>
                <a:rPr lang="ko-KR" altLang="en-US" sz="1200" b="1" dirty="0" smtClean="0">
                  <a:solidFill>
                    <a:srgbClr val="660033"/>
                  </a:solidFill>
                </a:rPr>
                <a:t>대외업무 연계현황 </a:t>
              </a:r>
              <a:endParaRPr lang="ko-KR" altLang="en-US" sz="1200" b="1" dirty="0">
                <a:solidFill>
                  <a:srgbClr val="6600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36556" y="4530820"/>
              <a:ext cx="435523" cy="290285"/>
            </a:xfrm>
            <a:prstGeom prst="rect">
              <a:avLst/>
            </a:prstGeom>
            <a:solidFill>
              <a:srgbClr val="C00000"/>
            </a:solidFill>
            <a:ln w="317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4</a:t>
              </a:r>
              <a:endParaRPr lang="ko-KR" altLang="en-US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28664" y="4464496"/>
            <a:ext cx="3744416" cy="1916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err="1"/>
              <a:t>외부운용사와</a:t>
            </a:r>
            <a:r>
              <a:rPr lang="ko-KR" altLang="en-US" dirty="0"/>
              <a:t> 연계현황 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펀드 평가사와 계약을 통해 현황에 대한 정보를 지원받음 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사무관리로 </a:t>
            </a:r>
            <a:r>
              <a:rPr lang="ko-KR" altLang="en-US" dirty="0" err="1" smtClean="0"/>
              <a:t>부터</a:t>
            </a:r>
            <a:r>
              <a:rPr lang="ko-KR" altLang="en-US" dirty="0" smtClean="0"/>
              <a:t> 시스템을 지원받음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err="1" smtClean="0"/>
              <a:t>운용사로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부터</a:t>
            </a:r>
            <a:r>
              <a:rPr lang="ko-KR" altLang="en-US" dirty="0" smtClean="0"/>
              <a:t> 정기적 운용보고를 수령함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대부분의 업무를 사무관리시스템을 활용하고 있음</a:t>
            </a: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6393160" y="4653136"/>
            <a:ext cx="3352056" cy="11817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N/A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4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– Front Office ( </a:t>
            </a:r>
            <a:r>
              <a:rPr lang="ko-KR" altLang="en-US" dirty="0" smtClean="0"/>
              <a:t>대체투자</a:t>
            </a:r>
            <a:r>
              <a:rPr lang="en-US" altLang="ko-KR" dirty="0" smtClean="0"/>
              <a:t>/</a:t>
            </a:r>
            <a:r>
              <a:rPr lang="ko-KR" altLang="en-US" dirty="0" smtClean="0"/>
              <a:t>해외운용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보험자산운용과 </a:t>
            </a:r>
            <a:r>
              <a:rPr lang="en-US" altLang="ko-KR" dirty="0" smtClean="0"/>
              <a:t>) (1/4)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대체투자</a:t>
            </a:r>
            <a:r>
              <a:rPr lang="en-US" altLang="ko-KR" sz="1200" b="1" dirty="0" smtClean="0"/>
              <a:t>/</a:t>
            </a:r>
            <a:r>
              <a:rPr lang="ko-KR" altLang="en-US" sz="1200" b="1" dirty="0" smtClean="0"/>
              <a:t>해외운용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916832"/>
            <a:ext cx="1036753" cy="338437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해외</a:t>
            </a:r>
            <a:r>
              <a:rPr lang="en-US" altLang="ko-KR" sz="1200" b="1" dirty="0" smtClean="0">
                <a:solidFill>
                  <a:srgbClr val="660033"/>
                </a:solidFill>
              </a:rPr>
              <a:t>/</a:t>
            </a: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대체 운용</a:t>
            </a:r>
            <a:endParaRPr lang="en-US" altLang="ko-KR" sz="1200" b="1" dirty="0" smtClean="0">
              <a:solidFill>
                <a:srgbClr val="660033"/>
              </a:solidFill>
            </a:endParaRPr>
          </a:p>
          <a:p>
            <a:pPr algn="ctr"/>
            <a:endParaRPr lang="en-US" altLang="ko-KR" sz="1200" b="1" dirty="0" smtClean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>
                <a:solidFill>
                  <a:srgbClr val="660033"/>
                </a:solidFill>
              </a:rPr>
              <a:t> </a:t>
            </a:r>
            <a:r>
              <a:rPr lang="ko-KR" altLang="en-US" sz="1200" b="1" dirty="0" smtClean="0">
                <a:solidFill>
                  <a:srgbClr val="660033"/>
                </a:solidFill>
              </a:rPr>
              <a:t>인력</a:t>
            </a:r>
            <a:r>
              <a:rPr lang="en-US" altLang="ko-KR" sz="1200" b="1" dirty="0">
                <a:solidFill>
                  <a:srgbClr val="660033"/>
                </a:solidFill>
              </a:rPr>
              <a:t>/</a:t>
            </a:r>
            <a:r>
              <a:rPr lang="ko-KR" altLang="en-US" sz="1200" b="1" dirty="0">
                <a:solidFill>
                  <a:srgbClr val="660033"/>
                </a:solidFill>
              </a:rPr>
              <a:t> </a:t>
            </a:r>
            <a:r>
              <a:rPr lang="ko-KR" altLang="en-US" sz="1200" b="1" dirty="0" smtClean="0">
                <a:solidFill>
                  <a:srgbClr val="660033"/>
                </a:solidFill>
              </a:rPr>
              <a:t>업무 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algn="ctr"/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938532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1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20553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72816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41277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465039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914129"/>
            <a:ext cx="3600400" cy="2110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924540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6656" y="1916832"/>
            <a:ext cx="3600400" cy="33646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endParaRPr lang="en-US" altLang="ko-KR" dirty="0" smtClean="0"/>
          </a:p>
          <a:p>
            <a:pPr>
              <a:lnSpc>
                <a:spcPts val="2200"/>
              </a:lnSpc>
            </a:pPr>
            <a:r>
              <a:rPr lang="ko-KR" altLang="en-US" dirty="0"/>
              <a:t>국내</a:t>
            </a:r>
            <a:r>
              <a:rPr lang="en-US" altLang="ko-KR" dirty="0"/>
              <a:t>/</a:t>
            </a:r>
            <a:r>
              <a:rPr lang="ko-KR" altLang="en-US" dirty="0"/>
              <a:t>외 실물자산</a:t>
            </a:r>
            <a:r>
              <a:rPr lang="en-US" altLang="ko-KR" dirty="0"/>
              <a:t>, PF, VC </a:t>
            </a:r>
            <a:r>
              <a:rPr lang="ko-KR" altLang="en-US" dirty="0" err="1"/>
              <a:t>헤지펀드</a:t>
            </a:r>
            <a:r>
              <a:rPr lang="ko-KR" altLang="en-US" dirty="0"/>
              <a:t> 등 운용 </a:t>
            </a:r>
            <a:endParaRPr lang="en-US" altLang="ko-KR" dirty="0"/>
          </a:p>
          <a:p>
            <a:pPr marL="0" lvl="1" indent="0">
              <a:lnSpc>
                <a:spcPts val="2200"/>
              </a:lnSpc>
              <a:buNone/>
            </a:pPr>
            <a:r>
              <a:rPr lang="ko-KR" altLang="en-US" dirty="0" smtClean="0"/>
              <a:t>    </a:t>
            </a:r>
            <a:r>
              <a:rPr lang="en-US" altLang="ko-KR" dirty="0" smtClean="0"/>
              <a:t>-  </a:t>
            </a:r>
            <a:r>
              <a:rPr lang="ko-KR" altLang="en-US" dirty="0" err="1" smtClean="0"/>
              <a:t>운용사를</a:t>
            </a:r>
            <a:r>
              <a:rPr lang="ko-KR" altLang="en-US" dirty="0" smtClean="0"/>
              <a:t> </a:t>
            </a:r>
            <a:r>
              <a:rPr lang="ko-KR" altLang="en-US" dirty="0"/>
              <a:t>통한 간접운용 중심</a:t>
            </a:r>
            <a:endParaRPr lang="en-US" altLang="ko-KR" dirty="0"/>
          </a:p>
          <a:p>
            <a:pPr>
              <a:lnSpc>
                <a:spcPts val="2200"/>
              </a:lnSpc>
            </a:pPr>
            <a:endParaRPr lang="en-US" altLang="ko-KR" dirty="0"/>
          </a:p>
          <a:p>
            <a:pPr>
              <a:lnSpc>
                <a:spcPts val="2200"/>
              </a:lnSpc>
            </a:pPr>
            <a:r>
              <a:rPr lang="ko-KR" altLang="en-US" dirty="0" smtClean="0"/>
              <a:t>채권운용 </a:t>
            </a:r>
            <a:r>
              <a:rPr lang="ko-KR" altLang="en-US" dirty="0"/>
              <a:t>인력 현황  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ko-KR" altLang="en-US" dirty="0"/>
              <a:t>총인원 </a:t>
            </a:r>
            <a:r>
              <a:rPr lang="en-US" altLang="ko-KR" dirty="0"/>
              <a:t>5</a:t>
            </a:r>
            <a:r>
              <a:rPr lang="ko-KR" altLang="en-US" dirty="0"/>
              <a:t>인 </a:t>
            </a:r>
            <a:r>
              <a:rPr lang="en-US" altLang="ko-KR" dirty="0"/>
              <a:t>(</a:t>
            </a:r>
            <a:r>
              <a:rPr lang="ko-KR" altLang="en-US" dirty="0"/>
              <a:t>국내 </a:t>
            </a:r>
            <a:r>
              <a:rPr lang="en-US" altLang="ko-KR" dirty="0"/>
              <a:t>3, </a:t>
            </a:r>
            <a:r>
              <a:rPr lang="ko-KR" altLang="en-US" dirty="0"/>
              <a:t>해외 </a:t>
            </a:r>
            <a:r>
              <a:rPr lang="en-US" altLang="ko-KR" dirty="0"/>
              <a:t>2)</a:t>
            </a:r>
          </a:p>
          <a:p>
            <a:pPr lvl="1">
              <a:lnSpc>
                <a:spcPts val="2200"/>
              </a:lnSpc>
            </a:pPr>
            <a:r>
              <a:rPr lang="en-US" altLang="ko-KR" dirty="0"/>
              <a:t> </a:t>
            </a:r>
            <a:r>
              <a:rPr lang="ko-KR" altLang="en-US" dirty="0"/>
              <a:t>국내 외 운용인력은 </a:t>
            </a:r>
            <a:r>
              <a:rPr lang="en-US" altLang="ko-KR" dirty="0"/>
              <a:t>Credit /  </a:t>
            </a:r>
            <a:r>
              <a:rPr lang="ko-KR" altLang="en-US" dirty="0"/>
              <a:t>구조화 기준 </a:t>
            </a:r>
            <a:r>
              <a:rPr lang="ko-KR" altLang="en-US" dirty="0" smtClean="0"/>
              <a:t>분화</a:t>
            </a:r>
            <a:endParaRPr lang="en-US" altLang="ko-KR" dirty="0" smtClean="0"/>
          </a:p>
          <a:p>
            <a:pPr>
              <a:lnSpc>
                <a:spcPts val="2200"/>
              </a:lnSpc>
            </a:pPr>
            <a:r>
              <a:rPr lang="ko-KR" altLang="en-US" dirty="0" smtClean="0"/>
              <a:t>주요 수행 업무 현황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en-US" altLang="ko-KR" dirty="0"/>
              <a:t> </a:t>
            </a:r>
            <a:r>
              <a:rPr lang="ko-KR" altLang="en-US" dirty="0" smtClean="0"/>
              <a:t>시장분석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채권전략수립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거래채결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b="1" i="1" u="sng" dirty="0" smtClean="0"/>
              <a:t>시스템거래등록 </a:t>
            </a:r>
            <a:endParaRPr lang="en-US" altLang="ko-KR" b="1" i="1" u="sng" dirty="0" smtClean="0"/>
          </a:p>
          <a:p>
            <a:pPr lvl="1">
              <a:lnSpc>
                <a:spcPts val="2200"/>
              </a:lnSpc>
            </a:pPr>
            <a:r>
              <a:rPr lang="ko-KR" altLang="en-US" b="1" i="1" u="sng" dirty="0" smtClean="0"/>
              <a:t>거래 대사 및 사후관리</a:t>
            </a:r>
            <a:endParaRPr lang="en-US" altLang="ko-KR" b="1" i="1" u="sng" dirty="0" smtClean="0"/>
          </a:p>
          <a:p>
            <a:pPr lvl="1">
              <a:lnSpc>
                <a:spcPts val="2200"/>
              </a:lnSpc>
            </a:pPr>
            <a:endParaRPr lang="en-US" altLang="ko-KR" b="1" i="1" u="sng" dirty="0"/>
          </a:p>
          <a:p>
            <a:pPr lvl="1">
              <a:lnSpc>
                <a:spcPts val="2200"/>
              </a:lnSpc>
            </a:pPr>
            <a:endParaRPr lang="en-US" altLang="ko-KR" dirty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6321152" y="3789040"/>
            <a:ext cx="3352056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Front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Office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와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Back Office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업무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중복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</a:t>
            </a: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운용과 모니터링 담당자 중복에 따른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Compliance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6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89313" y="282952"/>
            <a:ext cx="5931839" cy="321061"/>
          </a:xfrm>
        </p:spPr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Front Office ( </a:t>
            </a:r>
            <a:r>
              <a:rPr lang="ko-KR" altLang="en-US" dirty="0"/>
              <a:t>대체투자</a:t>
            </a:r>
            <a:r>
              <a:rPr lang="en-US" altLang="ko-KR" dirty="0"/>
              <a:t>/</a:t>
            </a:r>
            <a:r>
              <a:rPr lang="ko-KR" altLang="en-US" dirty="0"/>
              <a:t>해외운용</a:t>
            </a:r>
            <a:r>
              <a:rPr lang="en-US" altLang="ko-KR" dirty="0"/>
              <a:t>_ </a:t>
            </a:r>
            <a:r>
              <a:rPr lang="ko-KR" altLang="en-US" dirty="0"/>
              <a:t>보험자산운용과 </a:t>
            </a:r>
            <a:r>
              <a:rPr lang="en-US" altLang="ko-KR" dirty="0"/>
              <a:t>) </a:t>
            </a:r>
            <a:r>
              <a:rPr lang="en-US" altLang="ko-KR" dirty="0" smtClean="0"/>
              <a:t>(2/4)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772814"/>
            <a:ext cx="1036753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시스템 지원현황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794514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2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628798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628798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32102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321021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772814"/>
            <a:ext cx="3744416" cy="4176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smtClean="0"/>
              <a:t>업무 </a:t>
            </a:r>
            <a:r>
              <a:rPr lang="ko-KR" altLang="en-US" dirty="0"/>
              <a:t>관련 시스템 지원 현황 </a:t>
            </a:r>
          </a:p>
          <a:p>
            <a:pPr lvl="1">
              <a:lnSpc>
                <a:spcPts val="2200"/>
              </a:lnSpc>
            </a:pPr>
            <a:r>
              <a:rPr lang="ko-KR" altLang="ko-KR" dirty="0"/>
              <a:t>부동산</a:t>
            </a:r>
            <a:r>
              <a:rPr lang="en-US" altLang="ko-KR" dirty="0"/>
              <a:t>, </a:t>
            </a:r>
            <a:r>
              <a:rPr lang="ko-KR" altLang="ko-KR" dirty="0" smtClean="0"/>
              <a:t>인프라투자</a:t>
            </a:r>
            <a:r>
              <a:rPr lang="ko-KR" altLang="en-US" dirty="0" smtClean="0"/>
              <a:t>는 </a:t>
            </a:r>
            <a:r>
              <a:rPr lang="ko-KR" altLang="ko-KR" dirty="0" smtClean="0"/>
              <a:t>배당금</a:t>
            </a:r>
            <a:r>
              <a:rPr lang="en-US" altLang="ko-KR" dirty="0"/>
              <a:t>, </a:t>
            </a:r>
            <a:r>
              <a:rPr lang="ko-KR" altLang="ko-KR" dirty="0"/>
              <a:t>원금</a:t>
            </a:r>
            <a:r>
              <a:rPr lang="en-US" altLang="ko-KR" dirty="0"/>
              <a:t> lump sum </a:t>
            </a:r>
            <a:r>
              <a:rPr lang="ko-KR" altLang="ko-KR" dirty="0"/>
              <a:t>등을 활용함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ko-KR" dirty="0" smtClean="0"/>
              <a:t>그러나</a:t>
            </a:r>
            <a:r>
              <a:rPr lang="en-US" altLang="ko-KR" dirty="0" smtClean="0"/>
              <a:t> </a:t>
            </a:r>
            <a:r>
              <a:rPr lang="en-US" altLang="ko-KR" dirty="0"/>
              <a:t>PF</a:t>
            </a:r>
            <a:r>
              <a:rPr lang="ko-KR" altLang="ko-KR" dirty="0"/>
              <a:t>나</a:t>
            </a:r>
            <a:r>
              <a:rPr lang="en-US" altLang="ko-KR" dirty="0"/>
              <a:t> VC</a:t>
            </a:r>
            <a:r>
              <a:rPr lang="ko-KR" altLang="ko-KR" dirty="0"/>
              <a:t>의 경우 </a:t>
            </a:r>
            <a:r>
              <a:rPr lang="en-US" altLang="ko-KR" dirty="0"/>
              <a:t>capital call / </a:t>
            </a:r>
            <a:r>
              <a:rPr lang="ko-KR" altLang="ko-KR" dirty="0" err="1" smtClean="0"/>
              <a:t>선입선출등</a:t>
            </a:r>
            <a:r>
              <a:rPr lang="ko-KR" altLang="ko-KR" dirty="0" smtClean="0"/>
              <a:t> </a:t>
            </a:r>
            <a:r>
              <a:rPr lang="ko-KR" altLang="ko-KR" dirty="0"/>
              <a:t>이슈로 불편함이 있음</a:t>
            </a:r>
            <a:r>
              <a:rPr lang="en-US" altLang="ko-KR" dirty="0"/>
              <a:t>. </a:t>
            </a:r>
            <a:r>
              <a:rPr lang="ko-KR" altLang="ko-KR" dirty="0"/>
              <a:t>하나의 펀드에</a:t>
            </a:r>
            <a:r>
              <a:rPr lang="en-US" altLang="ko-KR" dirty="0"/>
              <a:t> subscription/redemption </a:t>
            </a:r>
            <a:r>
              <a:rPr lang="ko-KR" altLang="ko-KR" dirty="0"/>
              <a:t>에 대한 처리 관리 조회 미흡하고 일괄처리가 </a:t>
            </a:r>
            <a:r>
              <a:rPr lang="ko-KR" altLang="ko-KR" dirty="0" smtClean="0"/>
              <a:t>어려움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ko-KR" dirty="0" smtClean="0"/>
              <a:t>수익률 </a:t>
            </a:r>
            <a:r>
              <a:rPr lang="ko-KR" altLang="ko-KR" dirty="0"/>
              <a:t>관련해서 담당자가 </a:t>
            </a:r>
            <a:r>
              <a:rPr lang="ko-KR" altLang="ko-KR" dirty="0" err="1"/>
              <a:t>운용사에</a:t>
            </a:r>
            <a:r>
              <a:rPr lang="ko-KR" altLang="ko-KR" dirty="0"/>
              <a:t> 자료를 </a:t>
            </a:r>
            <a:r>
              <a:rPr lang="ko-KR" altLang="en-US" dirty="0" smtClean="0"/>
              <a:t>받아 별</a:t>
            </a:r>
            <a:r>
              <a:rPr lang="ko-KR" altLang="ko-KR" dirty="0" smtClean="0"/>
              <a:t>도의 </a:t>
            </a:r>
            <a:r>
              <a:rPr lang="ko-KR" altLang="ko-KR" dirty="0"/>
              <a:t>파일을 </a:t>
            </a:r>
            <a:r>
              <a:rPr lang="ko-KR" altLang="ko-KR" dirty="0" smtClean="0"/>
              <a:t>분기별로 </a:t>
            </a:r>
            <a:r>
              <a:rPr lang="ko-KR" altLang="ko-KR" dirty="0"/>
              <a:t>관리하고 있는데</a:t>
            </a:r>
            <a:r>
              <a:rPr lang="en-US" altLang="ko-KR" dirty="0"/>
              <a:t>, </a:t>
            </a:r>
            <a:r>
              <a:rPr lang="ko-KR" altLang="ko-KR" dirty="0"/>
              <a:t>회계나 성과시스템에서 조회되는 값과 차이가 있음</a:t>
            </a:r>
            <a:r>
              <a:rPr lang="en-US" altLang="ko-KR" dirty="0" smtClean="0"/>
              <a:t>.</a:t>
            </a:r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또한 </a:t>
            </a:r>
            <a:r>
              <a:rPr lang="ko-KR" altLang="ko-KR" dirty="0" err="1" smtClean="0"/>
              <a:t>운용사에서</a:t>
            </a:r>
            <a:r>
              <a:rPr lang="ko-KR" altLang="ko-KR" dirty="0" smtClean="0"/>
              <a:t> </a:t>
            </a:r>
            <a:r>
              <a:rPr lang="ko-KR" altLang="ko-KR" dirty="0"/>
              <a:t>운용성과를 홈페이지에 올려주고 있는데 이것이 자산관리나 성과평가시스템에 반영되지 못하고 </a:t>
            </a:r>
            <a:r>
              <a:rPr lang="ko-KR" altLang="ko-KR" dirty="0" smtClean="0"/>
              <a:t>있</a:t>
            </a:r>
            <a:r>
              <a:rPr lang="ko-KR" altLang="en-US" dirty="0" smtClean="0"/>
              <a:t>음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ko-KR" dirty="0" smtClean="0"/>
              <a:t>내부적으로 </a:t>
            </a:r>
            <a:r>
              <a:rPr lang="ko-KR" altLang="ko-KR" dirty="0"/>
              <a:t>자료를 한눈에 보기도 </a:t>
            </a:r>
            <a:r>
              <a:rPr lang="ko-KR" altLang="ko-KR" dirty="0" smtClean="0"/>
              <a:t>어</a:t>
            </a:r>
            <a:r>
              <a:rPr lang="ko-KR" altLang="en-US" dirty="0" smtClean="0"/>
              <a:t>려운 구조임</a:t>
            </a: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832785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465168" y="4941166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자체적 자산관리시스템</a:t>
            </a: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Up-Grade</a:t>
            </a:r>
            <a:r>
              <a:rPr lang="ko-KR" altLang="en-US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endParaRPr lang="en-US" altLang="ko-KR" sz="1200" i="1" u="sng" dirty="0" smtClean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lvl="1">
              <a:lnSpc>
                <a:spcPct val="150000"/>
              </a:lnSpc>
            </a:pP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200" i="1" u="sng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진행중으로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상기 개선여부 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점검 후 검토예정 </a:t>
            </a:r>
            <a:endParaRPr lang="en-US" altLang="ko-KR" sz="1200" i="1" u="sng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81464" y="2060846"/>
            <a:ext cx="3352056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기존시스템 거래 등록 프로그램 개선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</a:t>
            </a: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운용자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Needs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맞도록 보고서 유연성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개선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2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Front Office ( </a:t>
            </a:r>
            <a:r>
              <a:rPr lang="ko-KR" altLang="en-US" dirty="0"/>
              <a:t>대체투자</a:t>
            </a:r>
            <a:r>
              <a:rPr lang="en-US" altLang="ko-KR" dirty="0"/>
              <a:t>/</a:t>
            </a:r>
            <a:r>
              <a:rPr lang="ko-KR" altLang="en-US" dirty="0"/>
              <a:t>해외운용</a:t>
            </a:r>
            <a:r>
              <a:rPr lang="en-US" altLang="ko-KR" dirty="0"/>
              <a:t>_ </a:t>
            </a:r>
            <a:r>
              <a:rPr lang="ko-KR" altLang="en-US" dirty="0"/>
              <a:t>보험자산운용과 </a:t>
            </a:r>
            <a:r>
              <a:rPr lang="en-US" altLang="ko-KR" dirty="0" smtClean="0"/>
              <a:t>)(3/4)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700806"/>
            <a:ext cx="1036753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시스템 지원현황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722506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2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556790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556790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24901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249013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844822"/>
            <a:ext cx="3744416" cy="37444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smtClean="0"/>
              <a:t>업무 </a:t>
            </a:r>
            <a:r>
              <a:rPr lang="ko-KR" altLang="en-US" dirty="0"/>
              <a:t>관련 시스템 지원 </a:t>
            </a:r>
            <a:r>
              <a:rPr lang="ko-KR" altLang="en-US" dirty="0" smtClean="0"/>
              <a:t>현황</a:t>
            </a:r>
            <a:r>
              <a:rPr lang="en-US" altLang="ko-KR" dirty="0" smtClean="0"/>
              <a:t>(</a:t>
            </a:r>
            <a:r>
              <a:rPr lang="ko-KR" altLang="en-US" dirty="0" smtClean="0"/>
              <a:t>계속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ko-KR" altLang="en-US" dirty="0"/>
          </a:p>
          <a:p>
            <a:pPr lvl="1">
              <a:lnSpc>
                <a:spcPts val="2200"/>
              </a:lnSpc>
            </a:pPr>
            <a:r>
              <a:rPr lang="ko-KR" altLang="ko-KR" dirty="0" err="1" smtClean="0"/>
              <a:t>펀드별</a:t>
            </a:r>
            <a:r>
              <a:rPr lang="ko-KR" altLang="ko-KR" dirty="0" smtClean="0"/>
              <a:t> </a:t>
            </a:r>
            <a:r>
              <a:rPr lang="ko-KR" altLang="ko-KR" dirty="0"/>
              <a:t>편입자산의 현황을 봤으면 좋겠음</a:t>
            </a:r>
            <a:r>
              <a:rPr lang="en-US" altLang="ko-KR" dirty="0"/>
              <a:t>, </a:t>
            </a:r>
            <a:r>
              <a:rPr lang="en-US" altLang="ko-KR" dirty="0" smtClean="0"/>
              <a:t>          </a:t>
            </a:r>
            <a:r>
              <a:rPr lang="ko-KR" altLang="ko-KR" dirty="0" smtClean="0"/>
              <a:t>각 </a:t>
            </a:r>
            <a:r>
              <a:rPr lang="ko-KR" altLang="ko-KR" dirty="0"/>
              <a:t>편입자산의 정보도  </a:t>
            </a:r>
            <a:r>
              <a:rPr lang="ko-KR" altLang="ko-KR" dirty="0" smtClean="0"/>
              <a:t>관리했으면</a:t>
            </a:r>
            <a:r>
              <a:rPr lang="en-US" altLang="ko-KR" dirty="0" smtClean="0"/>
              <a:t> </a:t>
            </a:r>
            <a:r>
              <a:rPr lang="ko-KR" altLang="ko-KR" dirty="0" smtClean="0"/>
              <a:t>함</a:t>
            </a:r>
            <a:r>
              <a:rPr lang="en-US" altLang="ko-KR" dirty="0"/>
              <a:t>. </a:t>
            </a:r>
            <a:r>
              <a:rPr lang="ko-KR" altLang="ko-KR" dirty="0"/>
              <a:t>그리고 </a:t>
            </a:r>
            <a:r>
              <a:rPr lang="en-US" altLang="ko-KR" dirty="0" smtClean="0"/>
              <a:t>    </a:t>
            </a:r>
            <a:r>
              <a:rPr lang="ko-KR" altLang="ko-KR" dirty="0" smtClean="0"/>
              <a:t> </a:t>
            </a:r>
            <a:r>
              <a:rPr lang="ko-KR" altLang="ko-KR" dirty="0"/>
              <a:t>펀드의 전략이나 </a:t>
            </a:r>
            <a:r>
              <a:rPr lang="en-US" altLang="ko-KR" dirty="0" smtClean="0"/>
              <a:t>History</a:t>
            </a:r>
            <a:r>
              <a:rPr lang="ko-KR" altLang="ko-KR" dirty="0" smtClean="0"/>
              <a:t> </a:t>
            </a:r>
            <a:r>
              <a:rPr lang="ko-KR" altLang="ko-KR" dirty="0"/>
              <a:t>관리가 가능했으면 함</a:t>
            </a:r>
            <a:r>
              <a:rPr lang="en-US" altLang="ko-KR" dirty="0" smtClean="0"/>
              <a:t>.</a:t>
            </a:r>
          </a:p>
          <a:p>
            <a:pPr lvl="1">
              <a:lnSpc>
                <a:spcPts val="2200"/>
              </a:lnSpc>
            </a:pP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760777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321152" y="1844822"/>
            <a:ext cx="3352056" cy="14401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간접자산을 내부시스템에 통합하는 방안 검토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간접 자산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통합 요건 검토 必要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12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8"/>
          <p:cNvSpPr>
            <a:spLocks/>
          </p:cNvSpPr>
          <p:nvPr/>
        </p:nvSpPr>
        <p:spPr bwMode="gray">
          <a:xfrm rot="16200000" flipH="1" flipV="1">
            <a:off x="3024559" y="3773265"/>
            <a:ext cx="4311006" cy="598140"/>
          </a:xfrm>
          <a:custGeom>
            <a:avLst/>
            <a:gdLst>
              <a:gd name="T0" fmla="*/ 0 w 3840"/>
              <a:gd name="T1" fmla="*/ 2147483647 h 672"/>
              <a:gd name="T2" fmla="*/ 2147483647 w 3840"/>
              <a:gd name="T3" fmla="*/ 2147483647 h 672"/>
              <a:gd name="T4" fmla="*/ 2147483647 w 3840"/>
              <a:gd name="T5" fmla="*/ 2147483647 h 672"/>
              <a:gd name="T6" fmla="*/ 2147483647 w 3840"/>
              <a:gd name="T7" fmla="*/ 2147483647 h 672"/>
              <a:gd name="T8" fmla="*/ 2147483647 w 3840"/>
              <a:gd name="T9" fmla="*/ 0 h 672"/>
              <a:gd name="T10" fmla="*/ 2147483647 w 3840"/>
              <a:gd name="T11" fmla="*/ 2147483647 h 672"/>
              <a:gd name="T12" fmla="*/ 2147483647 w 3840"/>
              <a:gd name="T13" fmla="*/ 2147483647 h 672"/>
              <a:gd name="T14" fmla="*/ 2147483647 w 3840"/>
              <a:gd name="T15" fmla="*/ 2147483647 h 672"/>
              <a:gd name="T16" fmla="*/ 2147483647 w 3840"/>
              <a:gd name="T17" fmla="*/ 2147483647 h 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0"/>
              <a:gd name="T28" fmla="*/ 0 h 672"/>
              <a:gd name="T29" fmla="*/ 3840 w 3840"/>
              <a:gd name="T30" fmla="*/ 672 h 6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0" h="672">
                <a:moveTo>
                  <a:pt x="0" y="672"/>
                </a:moveTo>
                <a:cubicBezTo>
                  <a:pt x="158" y="634"/>
                  <a:pt x="700" y="524"/>
                  <a:pt x="948" y="444"/>
                </a:cubicBezTo>
                <a:cubicBezTo>
                  <a:pt x="1196" y="364"/>
                  <a:pt x="1470" y="234"/>
                  <a:pt x="1488" y="192"/>
                </a:cubicBezTo>
                <a:lnTo>
                  <a:pt x="1056" y="192"/>
                </a:lnTo>
                <a:lnTo>
                  <a:pt x="1920" y="0"/>
                </a:lnTo>
                <a:lnTo>
                  <a:pt x="2736" y="192"/>
                </a:lnTo>
                <a:lnTo>
                  <a:pt x="2352" y="192"/>
                </a:lnTo>
                <a:cubicBezTo>
                  <a:pt x="2361" y="230"/>
                  <a:pt x="2542" y="340"/>
                  <a:pt x="2790" y="420"/>
                </a:cubicBezTo>
                <a:cubicBezTo>
                  <a:pt x="3038" y="500"/>
                  <a:pt x="3621" y="619"/>
                  <a:pt x="3840" y="672"/>
                </a:cubicBezTo>
              </a:path>
            </a:pathLst>
          </a:custGeom>
          <a:gradFill rotWithShape="1">
            <a:gsLst>
              <a:gs pos="10000">
                <a:schemeClr val="bg1">
                  <a:lumMod val="65000"/>
                  <a:alpha val="92000"/>
                </a:schemeClr>
              </a:gs>
              <a:gs pos="100000">
                <a:srgbClr val="FFFFFF"/>
              </a:gs>
            </a:gsLst>
            <a:lin ang="5400000" scaled="1"/>
          </a:gradFill>
          <a:ln w="6350">
            <a:noFill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gray">
          <a:xfrm>
            <a:off x="344488" y="274638"/>
            <a:ext cx="7770813" cy="328612"/>
          </a:xfrm>
        </p:spPr>
        <p:txBody>
          <a:bodyPr/>
          <a:lstStyle/>
          <a:p>
            <a:r>
              <a:rPr lang="ko-KR" altLang="en-US" sz="1400" dirty="0" smtClean="0"/>
              <a:t>프로젝트 </a:t>
            </a:r>
            <a:r>
              <a:rPr lang="ko-KR" altLang="en-US" sz="1400" dirty="0"/>
              <a:t>추진 목표 및 </a:t>
            </a:r>
            <a:r>
              <a:rPr lang="ko-KR" altLang="en-US" sz="1400" dirty="0" smtClean="0"/>
              <a:t>범위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 bwMode="gray">
          <a:xfrm>
            <a:off x="416496" y="661764"/>
            <a:ext cx="8915400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본 프로젝트는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우정사업본부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 부문의 경쟁력 강화를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AS-IS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진단 및 최적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구축방안 제시를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목적으로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진행함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gray">
          <a:xfrm>
            <a:off x="528400" y="2192937"/>
            <a:ext cx="4260353" cy="4404415"/>
            <a:chOff x="152" y="1172"/>
            <a:chExt cx="2501" cy="2787"/>
          </a:xfrm>
          <a:solidFill>
            <a:schemeClr val="bg1">
              <a:lumMod val="95000"/>
            </a:schemeClr>
          </a:solidFill>
        </p:grpSpPr>
        <p:sp>
          <p:nvSpPr>
            <p:cNvPr id="9" name="Freeform 5"/>
            <p:cNvSpPr>
              <a:spLocks/>
            </p:cNvSpPr>
            <p:nvPr/>
          </p:nvSpPr>
          <p:spPr bwMode="gray">
            <a:xfrm flipV="1">
              <a:off x="152" y="1201"/>
              <a:ext cx="2498" cy="2758"/>
            </a:xfrm>
            <a:custGeom>
              <a:avLst/>
              <a:gdLst>
                <a:gd name="T0" fmla="*/ 1407218 w 5188"/>
                <a:gd name="T1" fmla="*/ 0 h 2818"/>
                <a:gd name="T2" fmla="*/ 1407218 w 5188"/>
                <a:gd name="T3" fmla="*/ 1668867892 h 2818"/>
                <a:gd name="T4" fmla="*/ 1407218 w 5188"/>
                <a:gd name="T5" fmla="*/ 1668867892 h 2818"/>
                <a:gd name="T6" fmla="*/ 0 w 5188"/>
                <a:gd name="T7" fmla="*/ 1668867892 h 2818"/>
                <a:gd name="T8" fmla="*/ 1407218 w 5188"/>
                <a:gd name="T9" fmla="*/ 0 h 2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88"/>
                <a:gd name="T16" fmla="*/ 0 h 2818"/>
                <a:gd name="T17" fmla="*/ 5188 w 5188"/>
                <a:gd name="T18" fmla="*/ 2818 h 28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88" h="2818">
                  <a:moveTo>
                    <a:pt x="216" y="0"/>
                  </a:moveTo>
                  <a:lnTo>
                    <a:pt x="5188" y="194"/>
                  </a:lnTo>
                  <a:lnTo>
                    <a:pt x="4956" y="2818"/>
                  </a:lnTo>
                  <a:lnTo>
                    <a:pt x="0" y="2612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gray">
            <a:xfrm flipV="1">
              <a:off x="155" y="1172"/>
              <a:ext cx="2498" cy="2759"/>
            </a:xfrm>
            <a:custGeom>
              <a:avLst/>
              <a:gdLst>
                <a:gd name="T0" fmla="*/ 1409933 w 5187"/>
                <a:gd name="T1" fmla="*/ 0 h 2820"/>
                <a:gd name="T2" fmla="*/ 0 w 5187"/>
                <a:gd name="T3" fmla="*/ 1663109408 h 2820"/>
                <a:gd name="T4" fmla="*/ 1409933 w 5187"/>
                <a:gd name="T5" fmla="*/ 1663109408 h 2820"/>
                <a:gd name="T6" fmla="*/ 1409933 w 5187"/>
                <a:gd name="T7" fmla="*/ 1663109408 h 2820"/>
                <a:gd name="T8" fmla="*/ 1409933 w 5187"/>
                <a:gd name="T9" fmla="*/ 0 h 2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87"/>
                <a:gd name="T16" fmla="*/ 0 h 2820"/>
                <a:gd name="T17" fmla="*/ 5187 w 5187"/>
                <a:gd name="T18" fmla="*/ 2820 h 28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87" h="2820">
                  <a:moveTo>
                    <a:pt x="4971" y="0"/>
                  </a:moveTo>
                  <a:lnTo>
                    <a:pt x="0" y="195"/>
                  </a:lnTo>
                  <a:lnTo>
                    <a:pt x="231" y="2820"/>
                  </a:lnTo>
                  <a:lnTo>
                    <a:pt x="5187" y="2613"/>
                  </a:lnTo>
                  <a:lnTo>
                    <a:pt x="4971" y="0"/>
                  </a:lnTo>
                  <a:close/>
                </a:path>
              </a:pathLst>
            </a:custGeom>
            <a:grp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gray">
            <a:xfrm flipV="1">
              <a:off x="215" y="1267"/>
              <a:ext cx="2385" cy="2573"/>
            </a:xfrm>
            <a:prstGeom prst="rect">
              <a:avLst/>
            </a:prstGeom>
            <a:grp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gray">
          <a:xfrm>
            <a:off x="2483686" y="2552977"/>
            <a:ext cx="324187" cy="354151"/>
            <a:chOff x="1310" y="1361"/>
            <a:chExt cx="214" cy="190"/>
          </a:xfrm>
        </p:grpSpPr>
        <p:sp>
          <p:nvSpPr>
            <p:cNvPr id="13" name="AutoShape 11"/>
            <p:cNvSpPr>
              <a:spLocks noChangeAspect="1" noChangeArrowheads="1" noTextEdit="1"/>
            </p:cNvSpPr>
            <p:nvPr/>
          </p:nvSpPr>
          <p:spPr bwMode="gray">
            <a:xfrm>
              <a:off x="1310" y="1361"/>
              <a:ext cx="214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latinLnBrk="1">
                <a:lnSpc>
                  <a:spcPct val="90000"/>
                </a:lnSpc>
              </a:pPr>
              <a:endParaRPr lang="ko-KR" altLang="en-US" sz="14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gray">
            <a:xfrm>
              <a:off x="1339" y="1379"/>
              <a:ext cx="178" cy="172"/>
            </a:xfrm>
            <a:custGeom>
              <a:avLst/>
              <a:gdLst>
                <a:gd name="T0" fmla="*/ 0 w 937"/>
                <a:gd name="T1" fmla="*/ 0 h 880"/>
                <a:gd name="T2" fmla="*/ 0 w 937"/>
                <a:gd name="T3" fmla="*/ 0 h 880"/>
                <a:gd name="T4" fmla="*/ 0 w 937"/>
                <a:gd name="T5" fmla="*/ 0 h 880"/>
                <a:gd name="T6" fmla="*/ 0 w 937"/>
                <a:gd name="T7" fmla="*/ 0 h 880"/>
                <a:gd name="T8" fmla="*/ 0 w 937"/>
                <a:gd name="T9" fmla="*/ 0 h 880"/>
                <a:gd name="T10" fmla="*/ 0 w 937"/>
                <a:gd name="T11" fmla="*/ 0 h 880"/>
                <a:gd name="T12" fmla="*/ 0 w 937"/>
                <a:gd name="T13" fmla="*/ 0 h 880"/>
                <a:gd name="T14" fmla="*/ 0 w 937"/>
                <a:gd name="T15" fmla="*/ 0 h 880"/>
                <a:gd name="T16" fmla="*/ 0 w 937"/>
                <a:gd name="T17" fmla="*/ 0 h 880"/>
                <a:gd name="T18" fmla="*/ 0 w 937"/>
                <a:gd name="T19" fmla="*/ 0 h 880"/>
                <a:gd name="T20" fmla="*/ 0 w 937"/>
                <a:gd name="T21" fmla="*/ 0 h 880"/>
                <a:gd name="T22" fmla="*/ 0 w 937"/>
                <a:gd name="T23" fmla="*/ 0 h 880"/>
                <a:gd name="T24" fmla="*/ 0 w 937"/>
                <a:gd name="T25" fmla="*/ 0 h 880"/>
                <a:gd name="T26" fmla="*/ 0 w 937"/>
                <a:gd name="T27" fmla="*/ 0 h 880"/>
                <a:gd name="T28" fmla="*/ 0 w 937"/>
                <a:gd name="T29" fmla="*/ 0 h 880"/>
                <a:gd name="T30" fmla="*/ 0 w 937"/>
                <a:gd name="T31" fmla="*/ 0 h 880"/>
                <a:gd name="T32" fmla="*/ 0 w 937"/>
                <a:gd name="T33" fmla="*/ 0 h 880"/>
                <a:gd name="T34" fmla="*/ 0 w 937"/>
                <a:gd name="T35" fmla="*/ 0 h 880"/>
                <a:gd name="T36" fmla="*/ 0 w 937"/>
                <a:gd name="T37" fmla="*/ 0 h 880"/>
                <a:gd name="T38" fmla="*/ 0 w 937"/>
                <a:gd name="T39" fmla="*/ 0 h 880"/>
                <a:gd name="T40" fmla="*/ 0 w 937"/>
                <a:gd name="T41" fmla="*/ 0 h 880"/>
                <a:gd name="T42" fmla="*/ 0 w 937"/>
                <a:gd name="T43" fmla="*/ 0 h 880"/>
                <a:gd name="T44" fmla="*/ 0 w 937"/>
                <a:gd name="T45" fmla="*/ 0 h 880"/>
                <a:gd name="T46" fmla="*/ 0 w 937"/>
                <a:gd name="T47" fmla="*/ 0 h 880"/>
                <a:gd name="T48" fmla="*/ 0 w 937"/>
                <a:gd name="T49" fmla="*/ 0 h 880"/>
                <a:gd name="T50" fmla="*/ 0 w 937"/>
                <a:gd name="T51" fmla="*/ 0 h 880"/>
                <a:gd name="T52" fmla="*/ 0 w 937"/>
                <a:gd name="T53" fmla="*/ 0 h 880"/>
                <a:gd name="T54" fmla="*/ 0 w 937"/>
                <a:gd name="T55" fmla="*/ 0 h 880"/>
                <a:gd name="T56" fmla="*/ 0 w 937"/>
                <a:gd name="T57" fmla="*/ 0 h 880"/>
                <a:gd name="T58" fmla="*/ 0 w 937"/>
                <a:gd name="T59" fmla="*/ 0 h 880"/>
                <a:gd name="T60" fmla="*/ 0 w 937"/>
                <a:gd name="T61" fmla="*/ 0 h 880"/>
                <a:gd name="T62" fmla="*/ 0 w 937"/>
                <a:gd name="T63" fmla="*/ 0 h 8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37"/>
                <a:gd name="T97" fmla="*/ 0 h 880"/>
                <a:gd name="T98" fmla="*/ 937 w 937"/>
                <a:gd name="T99" fmla="*/ 880 h 8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37" h="880">
                  <a:moveTo>
                    <a:pt x="469" y="880"/>
                  </a:moveTo>
                  <a:lnTo>
                    <a:pt x="516" y="878"/>
                  </a:lnTo>
                  <a:lnTo>
                    <a:pt x="563" y="871"/>
                  </a:lnTo>
                  <a:lnTo>
                    <a:pt x="607" y="860"/>
                  </a:lnTo>
                  <a:lnTo>
                    <a:pt x="651" y="845"/>
                  </a:lnTo>
                  <a:lnTo>
                    <a:pt x="692" y="827"/>
                  </a:lnTo>
                  <a:lnTo>
                    <a:pt x="731" y="805"/>
                  </a:lnTo>
                  <a:lnTo>
                    <a:pt x="766" y="779"/>
                  </a:lnTo>
                  <a:lnTo>
                    <a:pt x="799" y="752"/>
                  </a:lnTo>
                  <a:lnTo>
                    <a:pt x="829" y="720"/>
                  </a:lnTo>
                  <a:lnTo>
                    <a:pt x="857" y="687"/>
                  </a:lnTo>
                  <a:lnTo>
                    <a:pt x="881" y="651"/>
                  </a:lnTo>
                  <a:lnTo>
                    <a:pt x="901" y="611"/>
                  </a:lnTo>
                  <a:lnTo>
                    <a:pt x="916" y="572"/>
                  </a:lnTo>
                  <a:lnTo>
                    <a:pt x="927" y="529"/>
                  </a:lnTo>
                  <a:lnTo>
                    <a:pt x="934" y="486"/>
                  </a:lnTo>
                  <a:lnTo>
                    <a:pt x="937" y="441"/>
                  </a:lnTo>
                  <a:lnTo>
                    <a:pt x="934" y="396"/>
                  </a:lnTo>
                  <a:lnTo>
                    <a:pt x="927" y="352"/>
                  </a:lnTo>
                  <a:lnTo>
                    <a:pt x="916" y="309"/>
                  </a:lnTo>
                  <a:lnTo>
                    <a:pt x="901" y="269"/>
                  </a:lnTo>
                  <a:lnTo>
                    <a:pt x="881" y="231"/>
                  </a:lnTo>
                  <a:lnTo>
                    <a:pt x="857" y="195"/>
                  </a:lnTo>
                  <a:lnTo>
                    <a:pt x="829" y="160"/>
                  </a:lnTo>
                  <a:lnTo>
                    <a:pt x="799" y="129"/>
                  </a:lnTo>
                  <a:lnTo>
                    <a:pt x="766" y="101"/>
                  </a:lnTo>
                  <a:lnTo>
                    <a:pt x="731" y="76"/>
                  </a:lnTo>
                  <a:lnTo>
                    <a:pt x="692" y="54"/>
                  </a:lnTo>
                  <a:lnTo>
                    <a:pt x="651" y="35"/>
                  </a:lnTo>
                  <a:lnTo>
                    <a:pt x="607" y="20"/>
                  </a:lnTo>
                  <a:lnTo>
                    <a:pt x="563" y="10"/>
                  </a:lnTo>
                  <a:lnTo>
                    <a:pt x="516" y="3"/>
                  </a:lnTo>
                  <a:lnTo>
                    <a:pt x="469" y="0"/>
                  </a:lnTo>
                  <a:lnTo>
                    <a:pt x="421" y="3"/>
                  </a:lnTo>
                  <a:lnTo>
                    <a:pt x="374" y="10"/>
                  </a:lnTo>
                  <a:lnTo>
                    <a:pt x="330" y="20"/>
                  </a:lnTo>
                  <a:lnTo>
                    <a:pt x="286" y="35"/>
                  </a:lnTo>
                  <a:lnTo>
                    <a:pt x="245" y="54"/>
                  </a:lnTo>
                  <a:lnTo>
                    <a:pt x="206" y="76"/>
                  </a:lnTo>
                  <a:lnTo>
                    <a:pt x="171" y="101"/>
                  </a:lnTo>
                  <a:lnTo>
                    <a:pt x="138" y="129"/>
                  </a:lnTo>
                  <a:lnTo>
                    <a:pt x="108" y="160"/>
                  </a:lnTo>
                  <a:lnTo>
                    <a:pt x="80" y="195"/>
                  </a:lnTo>
                  <a:lnTo>
                    <a:pt x="57" y="231"/>
                  </a:lnTo>
                  <a:lnTo>
                    <a:pt x="37" y="269"/>
                  </a:lnTo>
                  <a:lnTo>
                    <a:pt x="22" y="309"/>
                  </a:lnTo>
                  <a:lnTo>
                    <a:pt x="10" y="352"/>
                  </a:lnTo>
                  <a:lnTo>
                    <a:pt x="3" y="396"/>
                  </a:lnTo>
                  <a:lnTo>
                    <a:pt x="0" y="441"/>
                  </a:lnTo>
                  <a:lnTo>
                    <a:pt x="3" y="486"/>
                  </a:lnTo>
                  <a:lnTo>
                    <a:pt x="10" y="529"/>
                  </a:lnTo>
                  <a:lnTo>
                    <a:pt x="22" y="572"/>
                  </a:lnTo>
                  <a:lnTo>
                    <a:pt x="37" y="611"/>
                  </a:lnTo>
                  <a:lnTo>
                    <a:pt x="57" y="651"/>
                  </a:lnTo>
                  <a:lnTo>
                    <a:pt x="80" y="687"/>
                  </a:lnTo>
                  <a:lnTo>
                    <a:pt x="108" y="720"/>
                  </a:lnTo>
                  <a:lnTo>
                    <a:pt x="138" y="752"/>
                  </a:lnTo>
                  <a:lnTo>
                    <a:pt x="171" y="779"/>
                  </a:lnTo>
                  <a:lnTo>
                    <a:pt x="206" y="805"/>
                  </a:lnTo>
                  <a:lnTo>
                    <a:pt x="245" y="827"/>
                  </a:lnTo>
                  <a:lnTo>
                    <a:pt x="286" y="845"/>
                  </a:lnTo>
                  <a:lnTo>
                    <a:pt x="330" y="860"/>
                  </a:lnTo>
                  <a:lnTo>
                    <a:pt x="374" y="871"/>
                  </a:lnTo>
                  <a:lnTo>
                    <a:pt x="421" y="878"/>
                  </a:lnTo>
                  <a:lnTo>
                    <a:pt x="469" y="8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gray">
            <a:xfrm>
              <a:off x="1372" y="1433"/>
              <a:ext cx="89" cy="72"/>
            </a:xfrm>
            <a:custGeom>
              <a:avLst/>
              <a:gdLst>
                <a:gd name="T0" fmla="*/ 0 w 468"/>
                <a:gd name="T1" fmla="*/ 0 h 366"/>
                <a:gd name="T2" fmla="*/ 0 w 468"/>
                <a:gd name="T3" fmla="*/ 0 h 366"/>
                <a:gd name="T4" fmla="*/ 0 w 468"/>
                <a:gd name="T5" fmla="*/ 0 h 366"/>
                <a:gd name="T6" fmla="*/ 0 w 468"/>
                <a:gd name="T7" fmla="*/ 0 h 366"/>
                <a:gd name="T8" fmla="*/ 0 w 468"/>
                <a:gd name="T9" fmla="*/ 0 h 366"/>
                <a:gd name="T10" fmla="*/ 0 w 468"/>
                <a:gd name="T11" fmla="*/ 0 h 366"/>
                <a:gd name="T12" fmla="*/ 0 w 468"/>
                <a:gd name="T13" fmla="*/ 0 h 366"/>
                <a:gd name="T14" fmla="*/ 0 w 468"/>
                <a:gd name="T15" fmla="*/ 0 h 366"/>
                <a:gd name="T16" fmla="*/ 0 w 468"/>
                <a:gd name="T17" fmla="*/ 0 h 366"/>
                <a:gd name="T18" fmla="*/ 0 w 468"/>
                <a:gd name="T19" fmla="*/ 0 h 366"/>
                <a:gd name="T20" fmla="*/ 0 w 468"/>
                <a:gd name="T21" fmla="*/ 0 h 366"/>
                <a:gd name="T22" fmla="*/ 0 w 468"/>
                <a:gd name="T23" fmla="*/ 0 h 366"/>
                <a:gd name="T24" fmla="*/ 0 w 468"/>
                <a:gd name="T25" fmla="*/ 0 h 366"/>
                <a:gd name="T26" fmla="*/ 0 w 468"/>
                <a:gd name="T27" fmla="*/ 0 h 366"/>
                <a:gd name="T28" fmla="*/ 0 w 468"/>
                <a:gd name="T29" fmla="*/ 0 h 366"/>
                <a:gd name="T30" fmla="*/ 0 w 468"/>
                <a:gd name="T31" fmla="*/ 0 h 366"/>
                <a:gd name="T32" fmla="*/ 0 w 468"/>
                <a:gd name="T33" fmla="*/ 0 h 366"/>
                <a:gd name="T34" fmla="*/ 0 w 468"/>
                <a:gd name="T35" fmla="*/ 0 h 366"/>
                <a:gd name="T36" fmla="*/ 0 w 468"/>
                <a:gd name="T37" fmla="*/ 0 h 366"/>
                <a:gd name="T38" fmla="*/ 0 w 468"/>
                <a:gd name="T39" fmla="*/ 0 h 366"/>
                <a:gd name="T40" fmla="*/ 0 w 468"/>
                <a:gd name="T41" fmla="*/ 0 h 366"/>
                <a:gd name="T42" fmla="*/ 0 w 468"/>
                <a:gd name="T43" fmla="*/ 0 h 366"/>
                <a:gd name="T44" fmla="*/ 0 w 468"/>
                <a:gd name="T45" fmla="*/ 0 h 366"/>
                <a:gd name="T46" fmla="*/ 0 w 468"/>
                <a:gd name="T47" fmla="*/ 0 h 366"/>
                <a:gd name="T48" fmla="*/ 0 w 468"/>
                <a:gd name="T49" fmla="*/ 0 h 366"/>
                <a:gd name="T50" fmla="*/ 0 w 468"/>
                <a:gd name="T51" fmla="*/ 0 h 366"/>
                <a:gd name="T52" fmla="*/ 0 w 468"/>
                <a:gd name="T53" fmla="*/ 0 h 366"/>
                <a:gd name="T54" fmla="*/ 0 w 468"/>
                <a:gd name="T55" fmla="*/ 0 h 366"/>
                <a:gd name="T56" fmla="*/ 0 w 468"/>
                <a:gd name="T57" fmla="*/ 0 h 366"/>
                <a:gd name="T58" fmla="*/ 0 w 468"/>
                <a:gd name="T59" fmla="*/ 0 h 366"/>
                <a:gd name="T60" fmla="*/ 0 w 468"/>
                <a:gd name="T61" fmla="*/ 0 h 366"/>
                <a:gd name="T62" fmla="*/ 0 w 468"/>
                <a:gd name="T63" fmla="*/ 0 h 366"/>
                <a:gd name="T64" fmla="*/ 0 w 468"/>
                <a:gd name="T65" fmla="*/ 0 h 366"/>
                <a:gd name="T66" fmla="*/ 0 w 468"/>
                <a:gd name="T67" fmla="*/ 0 h 366"/>
                <a:gd name="T68" fmla="*/ 0 w 468"/>
                <a:gd name="T69" fmla="*/ 0 h 3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8"/>
                <a:gd name="T106" fmla="*/ 0 h 366"/>
                <a:gd name="T107" fmla="*/ 468 w 468"/>
                <a:gd name="T108" fmla="*/ 366 h 3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8" h="366">
                  <a:moveTo>
                    <a:pt x="364" y="0"/>
                  </a:moveTo>
                  <a:lnTo>
                    <a:pt x="388" y="9"/>
                  </a:lnTo>
                  <a:lnTo>
                    <a:pt x="413" y="34"/>
                  </a:lnTo>
                  <a:lnTo>
                    <a:pt x="434" y="59"/>
                  </a:lnTo>
                  <a:lnTo>
                    <a:pt x="449" y="85"/>
                  </a:lnTo>
                  <a:lnTo>
                    <a:pt x="461" y="112"/>
                  </a:lnTo>
                  <a:lnTo>
                    <a:pt x="467" y="138"/>
                  </a:lnTo>
                  <a:lnTo>
                    <a:pt x="468" y="165"/>
                  </a:lnTo>
                  <a:lnTo>
                    <a:pt x="467" y="190"/>
                  </a:lnTo>
                  <a:lnTo>
                    <a:pt x="461" y="215"/>
                  </a:lnTo>
                  <a:lnTo>
                    <a:pt x="451" y="239"/>
                  </a:lnTo>
                  <a:lnTo>
                    <a:pt x="438" y="261"/>
                  </a:lnTo>
                  <a:lnTo>
                    <a:pt x="422" y="283"/>
                  </a:lnTo>
                  <a:lnTo>
                    <a:pt x="402" y="301"/>
                  </a:lnTo>
                  <a:lnTo>
                    <a:pt x="379" y="319"/>
                  </a:lnTo>
                  <a:lnTo>
                    <a:pt x="353" y="335"/>
                  </a:lnTo>
                  <a:lnTo>
                    <a:pt x="326" y="347"/>
                  </a:lnTo>
                  <a:lnTo>
                    <a:pt x="295" y="357"/>
                  </a:lnTo>
                  <a:lnTo>
                    <a:pt x="268" y="363"/>
                  </a:lnTo>
                  <a:lnTo>
                    <a:pt x="243" y="366"/>
                  </a:lnTo>
                  <a:lnTo>
                    <a:pt x="218" y="366"/>
                  </a:lnTo>
                  <a:lnTo>
                    <a:pt x="195" y="364"/>
                  </a:lnTo>
                  <a:lnTo>
                    <a:pt x="172" y="360"/>
                  </a:lnTo>
                  <a:lnTo>
                    <a:pt x="150" y="353"/>
                  </a:lnTo>
                  <a:lnTo>
                    <a:pt x="128" y="345"/>
                  </a:lnTo>
                  <a:lnTo>
                    <a:pt x="109" y="335"/>
                  </a:lnTo>
                  <a:lnTo>
                    <a:pt x="89" y="322"/>
                  </a:lnTo>
                  <a:lnTo>
                    <a:pt x="71" y="307"/>
                  </a:lnTo>
                  <a:lnTo>
                    <a:pt x="55" y="291"/>
                  </a:lnTo>
                  <a:lnTo>
                    <a:pt x="41" y="272"/>
                  </a:lnTo>
                  <a:lnTo>
                    <a:pt x="27" y="252"/>
                  </a:lnTo>
                  <a:lnTo>
                    <a:pt x="16" y="231"/>
                  </a:lnTo>
                  <a:lnTo>
                    <a:pt x="7" y="206"/>
                  </a:lnTo>
                  <a:lnTo>
                    <a:pt x="0" y="182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gray">
            <a:xfrm>
              <a:off x="1471" y="1488"/>
              <a:ext cx="53" cy="48"/>
            </a:xfrm>
            <a:custGeom>
              <a:avLst/>
              <a:gdLst>
                <a:gd name="T0" fmla="*/ 0 w 282"/>
                <a:gd name="T1" fmla="*/ 0 h 245"/>
                <a:gd name="T2" fmla="*/ 0 w 282"/>
                <a:gd name="T3" fmla="*/ 0 h 245"/>
                <a:gd name="T4" fmla="*/ 0 w 282"/>
                <a:gd name="T5" fmla="*/ 0 h 245"/>
                <a:gd name="T6" fmla="*/ 0 w 282"/>
                <a:gd name="T7" fmla="*/ 0 h 245"/>
                <a:gd name="T8" fmla="*/ 0 w 282"/>
                <a:gd name="T9" fmla="*/ 0 h 245"/>
                <a:gd name="T10" fmla="*/ 0 w 282"/>
                <a:gd name="T11" fmla="*/ 0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2"/>
                <a:gd name="T19" fmla="*/ 0 h 245"/>
                <a:gd name="T20" fmla="*/ 282 w 282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2" h="245">
                  <a:moveTo>
                    <a:pt x="66" y="0"/>
                  </a:moveTo>
                  <a:lnTo>
                    <a:pt x="0" y="89"/>
                  </a:lnTo>
                  <a:lnTo>
                    <a:pt x="191" y="228"/>
                  </a:lnTo>
                  <a:lnTo>
                    <a:pt x="282" y="245"/>
                  </a:lnTo>
                  <a:lnTo>
                    <a:pt x="281" y="17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gray">
            <a:xfrm>
              <a:off x="1404" y="1437"/>
              <a:ext cx="51" cy="56"/>
            </a:xfrm>
            <a:custGeom>
              <a:avLst/>
              <a:gdLst>
                <a:gd name="T0" fmla="*/ 0 w 265"/>
                <a:gd name="T1" fmla="*/ 0 h 288"/>
                <a:gd name="T2" fmla="*/ 0 w 265"/>
                <a:gd name="T3" fmla="*/ 0 h 288"/>
                <a:gd name="T4" fmla="*/ 0 w 265"/>
                <a:gd name="T5" fmla="*/ 0 h 288"/>
                <a:gd name="T6" fmla="*/ 0 w 265"/>
                <a:gd name="T7" fmla="*/ 0 h 288"/>
                <a:gd name="T8" fmla="*/ 0 w 265"/>
                <a:gd name="T9" fmla="*/ 0 h 288"/>
                <a:gd name="T10" fmla="*/ 0 w 265"/>
                <a:gd name="T11" fmla="*/ 0 h 288"/>
                <a:gd name="T12" fmla="*/ 0 w 265"/>
                <a:gd name="T13" fmla="*/ 0 h 288"/>
                <a:gd name="T14" fmla="*/ 0 w 265"/>
                <a:gd name="T15" fmla="*/ 0 h 288"/>
                <a:gd name="T16" fmla="*/ 0 w 265"/>
                <a:gd name="T17" fmla="*/ 0 h 288"/>
                <a:gd name="T18" fmla="*/ 0 w 265"/>
                <a:gd name="T19" fmla="*/ 0 h 288"/>
                <a:gd name="T20" fmla="*/ 0 w 265"/>
                <a:gd name="T21" fmla="*/ 0 h 288"/>
                <a:gd name="T22" fmla="*/ 0 w 265"/>
                <a:gd name="T23" fmla="*/ 0 h 288"/>
                <a:gd name="T24" fmla="*/ 0 w 265"/>
                <a:gd name="T25" fmla="*/ 0 h 288"/>
                <a:gd name="T26" fmla="*/ 0 w 265"/>
                <a:gd name="T27" fmla="*/ 0 h 288"/>
                <a:gd name="T28" fmla="*/ 0 w 265"/>
                <a:gd name="T29" fmla="*/ 0 h 288"/>
                <a:gd name="T30" fmla="*/ 0 w 265"/>
                <a:gd name="T31" fmla="*/ 0 h 288"/>
                <a:gd name="T32" fmla="*/ 0 w 265"/>
                <a:gd name="T33" fmla="*/ 0 h 288"/>
                <a:gd name="T34" fmla="*/ 0 w 265"/>
                <a:gd name="T35" fmla="*/ 0 h 288"/>
                <a:gd name="T36" fmla="*/ 0 w 265"/>
                <a:gd name="T37" fmla="*/ 0 h 288"/>
                <a:gd name="T38" fmla="*/ 0 w 265"/>
                <a:gd name="T39" fmla="*/ 0 h 288"/>
                <a:gd name="T40" fmla="*/ 0 w 265"/>
                <a:gd name="T41" fmla="*/ 0 h 288"/>
                <a:gd name="T42" fmla="*/ 0 w 265"/>
                <a:gd name="T43" fmla="*/ 0 h 288"/>
                <a:gd name="T44" fmla="*/ 0 w 265"/>
                <a:gd name="T45" fmla="*/ 0 h 288"/>
                <a:gd name="T46" fmla="*/ 0 w 265"/>
                <a:gd name="T47" fmla="*/ 0 h 288"/>
                <a:gd name="T48" fmla="*/ 0 w 265"/>
                <a:gd name="T49" fmla="*/ 0 h 288"/>
                <a:gd name="T50" fmla="*/ 0 w 265"/>
                <a:gd name="T51" fmla="*/ 0 h 288"/>
                <a:gd name="T52" fmla="*/ 0 w 265"/>
                <a:gd name="T53" fmla="*/ 0 h 288"/>
                <a:gd name="T54" fmla="*/ 0 w 265"/>
                <a:gd name="T55" fmla="*/ 0 h 288"/>
                <a:gd name="T56" fmla="*/ 0 w 265"/>
                <a:gd name="T57" fmla="*/ 0 h 288"/>
                <a:gd name="T58" fmla="*/ 0 w 265"/>
                <a:gd name="T59" fmla="*/ 0 h 288"/>
                <a:gd name="T60" fmla="*/ 0 w 265"/>
                <a:gd name="T61" fmla="*/ 0 h 288"/>
                <a:gd name="T62" fmla="*/ 0 w 265"/>
                <a:gd name="T63" fmla="*/ 0 h 288"/>
                <a:gd name="T64" fmla="*/ 0 w 265"/>
                <a:gd name="T65" fmla="*/ 0 h 288"/>
                <a:gd name="T66" fmla="*/ 0 w 265"/>
                <a:gd name="T67" fmla="*/ 0 h 288"/>
                <a:gd name="T68" fmla="*/ 0 w 265"/>
                <a:gd name="T69" fmla="*/ 0 h 288"/>
                <a:gd name="T70" fmla="*/ 0 w 265"/>
                <a:gd name="T71" fmla="*/ 0 h 288"/>
                <a:gd name="T72" fmla="*/ 0 w 265"/>
                <a:gd name="T73" fmla="*/ 0 h 288"/>
                <a:gd name="T74" fmla="*/ 0 w 265"/>
                <a:gd name="T75" fmla="*/ 0 h 288"/>
                <a:gd name="T76" fmla="*/ 0 w 265"/>
                <a:gd name="T77" fmla="*/ 0 h 288"/>
                <a:gd name="T78" fmla="*/ 0 w 265"/>
                <a:gd name="T79" fmla="*/ 0 h 288"/>
                <a:gd name="T80" fmla="*/ 0 w 265"/>
                <a:gd name="T81" fmla="*/ 0 h 28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5"/>
                <a:gd name="T124" fmla="*/ 0 h 288"/>
                <a:gd name="T125" fmla="*/ 265 w 265"/>
                <a:gd name="T126" fmla="*/ 288 h 28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5" h="288">
                  <a:moveTo>
                    <a:pt x="0" y="265"/>
                  </a:moveTo>
                  <a:lnTo>
                    <a:pt x="12" y="273"/>
                  </a:lnTo>
                  <a:lnTo>
                    <a:pt x="26" y="279"/>
                  </a:lnTo>
                  <a:lnTo>
                    <a:pt x="41" y="284"/>
                  </a:lnTo>
                  <a:lnTo>
                    <a:pt x="56" y="287"/>
                  </a:lnTo>
                  <a:lnTo>
                    <a:pt x="71" y="288"/>
                  </a:lnTo>
                  <a:lnTo>
                    <a:pt x="86" y="288"/>
                  </a:lnTo>
                  <a:lnTo>
                    <a:pt x="101" y="287"/>
                  </a:lnTo>
                  <a:lnTo>
                    <a:pt x="117" y="285"/>
                  </a:lnTo>
                  <a:lnTo>
                    <a:pt x="132" y="280"/>
                  </a:lnTo>
                  <a:lnTo>
                    <a:pt x="147" y="274"/>
                  </a:lnTo>
                  <a:lnTo>
                    <a:pt x="162" y="267"/>
                  </a:lnTo>
                  <a:lnTo>
                    <a:pt x="176" y="259"/>
                  </a:lnTo>
                  <a:lnTo>
                    <a:pt x="190" y="250"/>
                  </a:lnTo>
                  <a:lnTo>
                    <a:pt x="202" y="240"/>
                  </a:lnTo>
                  <a:lnTo>
                    <a:pt x="215" y="227"/>
                  </a:lnTo>
                  <a:lnTo>
                    <a:pt x="226" y="214"/>
                  </a:lnTo>
                  <a:lnTo>
                    <a:pt x="245" y="186"/>
                  </a:lnTo>
                  <a:lnTo>
                    <a:pt x="257" y="156"/>
                  </a:lnTo>
                  <a:lnTo>
                    <a:pt x="263" y="126"/>
                  </a:lnTo>
                  <a:lnTo>
                    <a:pt x="265" y="96"/>
                  </a:lnTo>
                  <a:lnTo>
                    <a:pt x="258" y="68"/>
                  </a:lnTo>
                  <a:lnTo>
                    <a:pt x="247" y="42"/>
                  </a:lnTo>
                  <a:lnTo>
                    <a:pt x="231" y="20"/>
                  </a:lnTo>
                  <a:lnTo>
                    <a:pt x="208" y="0"/>
                  </a:lnTo>
                  <a:lnTo>
                    <a:pt x="197" y="12"/>
                  </a:lnTo>
                  <a:lnTo>
                    <a:pt x="183" y="25"/>
                  </a:lnTo>
                  <a:lnTo>
                    <a:pt x="171" y="40"/>
                  </a:lnTo>
                  <a:lnTo>
                    <a:pt x="157" y="58"/>
                  </a:lnTo>
                  <a:lnTo>
                    <a:pt x="144" y="76"/>
                  </a:lnTo>
                  <a:lnTo>
                    <a:pt x="129" y="96"/>
                  </a:lnTo>
                  <a:lnTo>
                    <a:pt x="115" y="116"/>
                  </a:lnTo>
                  <a:lnTo>
                    <a:pt x="101" y="135"/>
                  </a:lnTo>
                  <a:lnTo>
                    <a:pt x="86" y="155"/>
                  </a:lnTo>
                  <a:lnTo>
                    <a:pt x="72" y="175"/>
                  </a:lnTo>
                  <a:lnTo>
                    <a:pt x="59" y="193"/>
                  </a:lnTo>
                  <a:lnTo>
                    <a:pt x="46" y="212"/>
                  </a:lnTo>
                  <a:lnTo>
                    <a:pt x="32" y="228"/>
                  </a:lnTo>
                  <a:lnTo>
                    <a:pt x="21" y="242"/>
                  </a:lnTo>
                  <a:lnTo>
                    <a:pt x="10" y="255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gray">
            <a:xfrm>
              <a:off x="1344" y="1399"/>
              <a:ext cx="105" cy="92"/>
            </a:xfrm>
            <a:custGeom>
              <a:avLst/>
              <a:gdLst>
                <a:gd name="T0" fmla="*/ 0 w 553"/>
                <a:gd name="T1" fmla="*/ 0 h 471"/>
                <a:gd name="T2" fmla="*/ 0 w 553"/>
                <a:gd name="T3" fmla="*/ 0 h 471"/>
                <a:gd name="T4" fmla="*/ 0 w 553"/>
                <a:gd name="T5" fmla="*/ 0 h 471"/>
                <a:gd name="T6" fmla="*/ 0 w 553"/>
                <a:gd name="T7" fmla="*/ 0 h 471"/>
                <a:gd name="T8" fmla="*/ 0 w 553"/>
                <a:gd name="T9" fmla="*/ 0 h 4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3"/>
                <a:gd name="T16" fmla="*/ 0 h 471"/>
                <a:gd name="T17" fmla="*/ 553 w 553"/>
                <a:gd name="T18" fmla="*/ 471 h 4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3" h="471">
                  <a:moveTo>
                    <a:pt x="553" y="205"/>
                  </a:moveTo>
                  <a:lnTo>
                    <a:pt x="194" y="0"/>
                  </a:lnTo>
                  <a:lnTo>
                    <a:pt x="0" y="250"/>
                  </a:lnTo>
                  <a:lnTo>
                    <a:pt x="340" y="471"/>
                  </a:lnTo>
                  <a:lnTo>
                    <a:pt x="553" y="2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gray">
            <a:xfrm>
              <a:off x="1383" y="1431"/>
              <a:ext cx="60" cy="44"/>
            </a:xfrm>
            <a:custGeom>
              <a:avLst/>
              <a:gdLst>
                <a:gd name="T0" fmla="*/ 0 w 313"/>
                <a:gd name="T1" fmla="*/ 0 h 223"/>
                <a:gd name="T2" fmla="*/ 0 w 313"/>
                <a:gd name="T3" fmla="*/ 0 h 223"/>
                <a:gd name="T4" fmla="*/ 0 w 313"/>
                <a:gd name="T5" fmla="*/ 0 h 223"/>
                <a:gd name="T6" fmla="*/ 0 w 313"/>
                <a:gd name="T7" fmla="*/ 0 h 223"/>
                <a:gd name="T8" fmla="*/ 0 w 313"/>
                <a:gd name="T9" fmla="*/ 0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223"/>
                <a:gd name="T17" fmla="*/ 313 w 313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223">
                  <a:moveTo>
                    <a:pt x="313" y="192"/>
                  </a:moveTo>
                  <a:lnTo>
                    <a:pt x="24" y="0"/>
                  </a:lnTo>
                  <a:lnTo>
                    <a:pt x="0" y="32"/>
                  </a:lnTo>
                  <a:lnTo>
                    <a:pt x="288" y="223"/>
                  </a:lnTo>
                  <a:lnTo>
                    <a:pt x="313" y="1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gray">
            <a:xfrm>
              <a:off x="1319" y="1370"/>
              <a:ext cx="110" cy="110"/>
            </a:xfrm>
            <a:custGeom>
              <a:avLst/>
              <a:gdLst>
                <a:gd name="T0" fmla="*/ 0 w 580"/>
                <a:gd name="T1" fmla="*/ 0 h 561"/>
                <a:gd name="T2" fmla="*/ 0 w 580"/>
                <a:gd name="T3" fmla="*/ 0 h 561"/>
                <a:gd name="T4" fmla="*/ 0 w 580"/>
                <a:gd name="T5" fmla="*/ 0 h 561"/>
                <a:gd name="T6" fmla="*/ 0 w 580"/>
                <a:gd name="T7" fmla="*/ 0 h 561"/>
                <a:gd name="T8" fmla="*/ 0 w 580"/>
                <a:gd name="T9" fmla="*/ 0 h 561"/>
                <a:gd name="T10" fmla="*/ 0 w 580"/>
                <a:gd name="T11" fmla="*/ 0 h 561"/>
                <a:gd name="T12" fmla="*/ 0 w 580"/>
                <a:gd name="T13" fmla="*/ 0 h 561"/>
                <a:gd name="T14" fmla="*/ 0 w 580"/>
                <a:gd name="T15" fmla="*/ 0 h 561"/>
                <a:gd name="T16" fmla="*/ 0 w 580"/>
                <a:gd name="T17" fmla="*/ 0 h 561"/>
                <a:gd name="T18" fmla="*/ 0 w 580"/>
                <a:gd name="T19" fmla="*/ 0 h 561"/>
                <a:gd name="T20" fmla="*/ 0 w 580"/>
                <a:gd name="T21" fmla="*/ 0 h 561"/>
                <a:gd name="T22" fmla="*/ 0 w 580"/>
                <a:gd name="T23" fmla="*/ 0 h 561"/>
                <a:gd name="T24" fmla="*/ 0 w 580"/>
                <a:gd name="T25" fmla="*/ 0 h 561"/>
                <a:gd name="T26" fmla="*/ 0 w 580"/>
                <a:gd name="T27" fmla="*/ 0 h 561"/>
                <a:gd name="T28" fmla="*/ 0 w 580"/>
                <a:gd name="T29" fmla="*/ 0 h 561"/>
                <a:gd name="T30" fmla="*/ 0 w 580"/>
                <a:gd name="T31" fmla="*/ 0 h 561"/>
                <a:gd name="T32" fmla="*/ 0 w 580"/>
                <a:gd name="T33" fmla="*/ 0 h 561"/>
                <a:gd name="T34" fmla="*/ 0 w 580"/>
                <a:gd name="T35" fmla="*/ 0 h 561"/>
                <a:gd name="T36" fmla="*/ 0 w 580"/>
                <a:gd name="T37" fmla="*/ 0 h 561"/>
                <a:gd name="T38" fmla="*/ 0 w 580"/>
                <a:gd name="T39" fmla="*/ 0 h 561"/>
                <a:gd name="T40" fmla="*/ 0 w 580"/>
                <a:gd name="T41" fmla="*/ 0 h 561"/>
                <a:gd name="T42" fmla="*/ 0 w 580"/>
                <a:gd name="T43" fmla="*/ 0 h 561"/>
                <a:gd name="T44" fmla="*/ 0 w 580"/>
                <a:gd name="T45" fmla="*/ 0 h 561"/>
                <a:gd name="T46" fmla="*/ 0 w 580"/>
                <a:gd name="T47" fmla="*/ 0 h 561"/>
                <a:gd name="T48" fmla="*/ 0 w 580"/>
                <a:gd name="T49" fmla="*/ 0 h 561"/>
                <a:gd name="T50" fmla="*/ 0 w 580"/>
                <a:gd name="T51" fmla="*/ 0 h 561"/>
                <a:gd name="T52" fmla="*/ 0 w 580"/>
                <a:gd name="T53" fmla="*/ 0 h 561"/>
                <a:gd name="T54" fmla="*/ 0 w 580"/>
                <a:gd name="T55" fmla="*/ 0 h 561"/>
                <a:gd name="T56" fmla="*/ 0 w 580"/>
                <a:gd name="T57" fmla="*/ 0 h 561"/>
                <a:gd name="T58" fmla="*/ 0 w 580"/>
                <a:gd name="T59" fmla="*/ 0 h 561"/>
                <a:gd name="T60" fmla="*/ 0 w 580"/>
                <a:gd name="T61" fmla="*/ 0 h 561"/>
                <a:gd name="T62" fmla="*/ 0 w 580"/>
                <a:gd name="T63" fmla="*/ 0 h 5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0"/>
                <a:gd name="T97" fmla="*/ 0 h 561"/>
                <a:gd name="T98" fmla="*/ 580 w 580"/>
                <a:gd name="T99" fmla="*/ 561 h 56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0" h="561">
                  <a:moveTo>
                    <a:pt x="357" y="556"/>
                  </a:moveTo>
                  <a:lnTo>
                    <a:pt x="386" y="549"/>
                  </a:lnTo>
                  <a:lnTo>
                    <a:pt x="412" y="538"/>
                  </a:lnTo>
                  <a:lnTo>
                    <a:pt x="438" y="525"/>
                  </a:lnTo>
                  <a:lnTo>
                    <a:pt x="462" y="512"/>
                  </a:lnTo>
                  <a:lnTo>
                    <a:pt x="483" y="494"/>
                  </a:lnTo>
                  <a:lnTo>
                    <a:pt x="503" y="476"/>
                  </a:lnTo>
                  <a:lnTo>
                    <a:pt x="521" y="456"/>
                  </a:lnTo>
                  <a:lnTo>
                    <a:pt x="537" y="434"/>
                  </a:lnTo>
                  <a:lnTo>
                    <a:pt x="550" y="411"/>
                  </a:lnTo>
                  <a:lnTo>
                    <a:pt x="561" y="387"/>
                  </a:lnTo>
                  <a:lnTo>
                    <a:pt x="570" y="361"/>
                  </a:lnTo>
                  <a:lnTo>
                    <a:pt x="576" y="335"/>
                  </a:lnTo>
                  <a:lnTo>
                    <a:pt x="580" y="308"/>
                  </a:lnTo>
                  <a:lnTo>
                    <a:pt x="580" y="280"/>
                  </a:lnTo>
                  <a:lnTo>
                    <a:pt x="577" y="252"/>
                  </a:lnTo>
                  <a:lnTo>
                    <a:pt x="572" y="223"/>
                  </a:lnTo>
                  <a:lnTo>
                    <a:pt x="565" y="196"/>
                  </a:lnTo>
                  <a:lnTo>
                    <a:pt x="553" y="169"/>
                  </a:lnTo>
                  <a:lnTo>
                    <a:pt x="541" y="144"/>
                  </a:lnTo>
                  <a:lnTo>
                    <a:pt x="525" y="120"/>
                  </a:lnTo>
                  <a:lnTo>
                    <a:pt x="507" y="98"/>
                  </a:lnTo>
                  <a:lnTo>
                    <a:pt x="488" y="79"/>
                  </a:lnTo>
                  <a:lnTo>
                    <a:pt x="467" y="61"/>
                  </a:lnTo>
                  <a:lnTo>
                    <a:pt x="443" y="45"/>
                  </a:lnTo>
                  <a:lnTo>
                    <a:pt x="420" y="32"/>
                  </a:lnTo>
                  <a:lnTo>
                    <a:pt x="395" y="21"/>
                  </a:lnTo>
                  <a:lnTo>
                    <a:pt x="367" y="12"/>
                  </a:lnTo>
                  <a:lnTo>
                    <a:pt x="340" y="5"/>
                  </a:lnTo>
                  <a:lnTo>
                    <a:pt x="312" y="1"/>
                  </a:lnTo>
                  <a:lnTo>
                    <a:pt x="284" y="0"/>
                  </a:lnTo>
                  <a:lnTo>
                    <a:pt x="254" y="1"/>
                  </a:lnTo>
                  <a:lnTo>
                    <a:pt x="225" y="6"/>
                  </a:lnTo>
                  <a:lnTo>
                    <a:pt x="196" y="13"/>
                  </a:lnTo>
                  <a:lnTo>
                    <a:pt x="169" y="23"/>
                  </a:lnTo>
                  <a:lnTo>
                    <a:pt x="144" y="36"/>
                  </a:lnTo>
                  <a:lnTo>
                    <a:pt x="120" y="50"/>
                  </a:lnTo>
                  <a:lnTo>
                    <a:pt x="98" y="67"/>
                  </a:lnTo>
                  <a:lnTo>
                    <a:pt x="78" y="86"/>
                  </a:lnTo>
                  <a:lnTo>
                    <a:pt x="60" y="105"/>
                  </a:lnTo>
                  <a:lnTo>
                    <a:pt x="44" y="127"/>
                  </a:lnTo>
                  <a:lnTo>
                    <a:pt x="30" y="152"/>
                  </a:lnTo>
                  <a:lnTo>
                    <a:pt x="19" y="176"/>
                  </a:lnTo>
                  <a:lnTo>
                    <a:pt x="10" y="201"/>
                  </a:lnTo>
                  <a:lnTo>
                    <a:pt x="4" y="228"/>
                  </a:lnTo>
                  <a:lnTo>
                    <a:pt x="1" y="255"/>
                  </a:lnTo>
                  <a:lnTo>
                    <a:pt x="0" y="282"/>
                  </a:lnTo>
                  <a:lnTo>
                    <a:pt x="3" y="310"/>
                  </a:lnTo>
                  <a:lnTo>
                    <a:pt x="8" y="339"/>
                  </a:lnTo>
                  <a:lnTo>
                    <a:pt x="16" y="367"/>
                  </a:lnTo>
                  <a:lnTo>
                    <a:pt x="28" y="394"/>
                  </a:lnTo>
                  <a:lnTo>
                    <a:pt x="40" y="419"/>
                  </a:lnTo>
                  <a:lnTo>
                    <a:pt x="56" y="442"/>
                  </a:lnTo>
                  <a:lnTo>
                    <a:pt x="74" y="463"/>
                  </a:lnTo>
                  <a:lnTo>
                    <a:pt x="94" y="483"/>
                  </a:lnTo>
                  <a:lnTo>
                    <a:pt x="115" y="501"/>
                  </a:lnTo>
                  <a:lnTo>
                    <a:pt x="138" y="516"/>
                  </a:lnTo>
                  <a:lnTo>
                    <a:pt x="163" y="530"/>
                  </a:lnTo>
                  <a:lnTo>
                    <a:pt x="187" y="542"/>
                  </a:lnTo>
                  <a:lnTo>
                    <a:pt x="215" y="550"/>
                  </a:lnTo>
                  <a:lnTo>
                    <a:pt x="242" y="557"/>
                  </a:lnTo>
                  <a:lnTo>
                    <a:pt x="270" y="560"/>
                  </a:lnTo>
                  <a:lnTo>
                    <a:pt x="299" y="561"/>
                  </a:lnTo>
                  <a:lnTo>
                    <a:pt x="329" y="560"/>
                  </a:lnTo>
                  <a:lnTo>
                    <a:pt x="357" y="5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gray">
            <a:xfrm>
              <a:off x="1386" y="1413"/>
              <a:ext cx="45" cy="67"/>
            </a:xfrm>
            <a:custGeom>
              <a:avLst/>
              <a:gdLst>
                <a:gd name="T0" fmla="*/ 0 w 232"/>
                <a:gd name="T1" fmla="*/ 0 h 342"/>
                <a:gd name="T2" fmla="*/ 0 w 232"/>
                <a:gd name="T3" fmla="*/ 0 h 342"/>
                <a:gd name="T4" fmla="*/ 0 w 232"/>
                <a:gd name="T5" fmla="*/ 0 h 342"/>
                <a:gd name="T6" fmla="*/ 0 w 232"/>
                <a:gd name="T7" fmla="*/ 0 h 342"/>
                <a:gd name="T8" fmla="*/ 0 w 232"/>
                <a:gd name="T9" fmla="*/ 0 h 342"/>
                <a:gd name="T10" fmla="*/ 0 w 232"/>
                <a:gd name="T11" fmla="*/ 0 h 342"/>
                <a:gd name="T12" fmla="*/ 0 w 232"/>
                <a:gd name="T13" fmla="*/ 0 h 342"/>
                <a:gd name="T14" fmla="*/ 0 w 232"/>
                <a:gd name="T15" fmla="*/ 0 h 342"/>
                <a:gd name="T16" fmla="*/ 0 w 232"/>
                <a:gd name="T17" fmla="*/ 0 h 342"/>
                <a:gd name="T18" fmla="*/ 0 w 232"/>
                <a:gd name="T19" fmla="*/ 0 h 342"/>
                <a:gd name="T20" fmla="*/ 0 w 232"/>
                <a:gd name="T21" fmla="*/ 0 h 342"/>
                <a:gd name="T22" fmla="*/ 0 w 232"/>
                <a:gd name="T23" fmla="*/ 0 h 342"/>
                <a:gd name="T24" fmla="*/ 0 w 232"/>
                <a:gd name="T25" fmla="*/ 0 h 342"/>
                <a:gd name="T26" fmla="*/ 0 w 232"/>
                <a:gd name="T27" fmla="*/ 0 h 342"/>
                <a:gd name="T28" fmla="*/ 0 w 232"/>
                <a:gd name="T29" fmla="*/ 0 h 342"/>
                <a:gd name="T30" fmla="*/ 0 w 232"/>
                <a:gd name="T31" fmla="*/ 0 h 342"/>
                <a:gd name="T32" fmla="*/ 0 w 232"/>
                <a:gd name="T33" fmla="*/ 0 h 342"/>
                <a:gd name="T34" fmla="*/ 0 w 232"/>
                <a:gd name="T35" fmla="*/ 0 h 342"/>
                <a:gd name="T36" fmla="*/ 0 w 232"/>
                <a:gd name="T37" fmla="*/ 0 h 342"/>
                <a:gd name="T38" fmla="*/ 0 w 232"/>
                <a:gd name="T39" fmla="*/ 0 h 342"/>
                <a:gd name="T40" fmla="*/ 0 w 232"/>
                <a:gd name="T41" fmla="*/ 0 h 342"/>
                <a:gd name="T42" fmla="*/ 0 w 232"/>
                <a:gd name="T43" fmla="*/ 0 h 342"/>
                <a:gd name="T44" fmla="*/ 0 w 232"/>
                <a:gd name="T45" fmla="*/ 0 h 342"/>
                <a:gd name="T46" fmla="*/ 0 w 232"/>
                <a:gd name="T47" fmla="*/ 0 h 342"/>
                <a:gd name="T48" fmla="*/ 0 w 232"/>
                <a:gd name="T49" fmla="*/ 0 h 342"/>
                <a:gd name="T50" fmla="*/ 0 w 232"/>
                <a:gd name="T51" fmla="*/ 0 h 342"/>
                <a:gd name="T52" fmla="*/ 0 w 232"/>
                <a:gd name="T53" fmla="*/ 0 h 342"/>
                <a:gd name="T54" fmla="*/ 0 w 232"/>
                <a:gd name="T55" fmla="*/ 0 h 342"/>
                <a:gd name="T56" fmla="*/ 0 w 232"/>
                <a:gd name="T57" fmla="*/ 0 h 342"/>
                <a:gd name="T58" fmla="*/ 0 w 232"/>
                <a:gd name="T59" fmla="*/ 0 h 342"/>
                <a:gd name="T60" fmla="*/ 0 w 232"/>
                <a:gd name="T61" fmla="*/ 0 h 342"/>
                <a:gd name="T62" fmla="*/ 0 w 232"/>
                <a:gd name="T63" fmla="*/ 0 h 342"/>
                <a:gd name="T64" fmla="*/ 0 w 232"/>
                <a:gd name="T65" fmla="*/ 0 h 342"/>
                <a:gd name="T66" fmla="*/ 0 w 232"/>
                <a:gd name="T67" fmla="*/ 0 h 342"/>
                <a:gd name="T68" fmla="*/ 0 w 232"/>
                <a:gd name="T69" fmla="*/ 0 h 342"/>
                <a:gd name="T70" fmla="*/ 0 w 232"/>
                <a:gd name="T71" fmla="*/ 0 h 342"/>
                <a:gd name="T72" fmla="*/ 0 w 232"/>
                <a:gd name="T73" fmla="*/ 0 h 3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2"/>
                <a:gd name="T112" fmla="*/ 0 h 342"/>
                <a:gd name="T113" fmla="*/ 232 w 232"/>
                <a:gd name="T114" fmla="*/ 342 h 3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2" h="342">
                  <a:moveTo>
                    <a:pt x="207" y="3"/>
                  </a:moveTo>
                  <a:lnTo>
                    <a:pt x="207" y="3"/>
                  </a:lnTo>
                  <a:lnTo>
                    <a:pt x="212" y="30"/>
                  </a:lnTo>
                  <a:lnTo>
                    <a:pt x="215" y="58"/>
                  </a:lnTo>
                  <a:lnTo>
                    <a:pt x="215" y="86"/>
                  </a:lnTo>
                  <a:lnTo>
                    <a:pt x="211" y="111"/>
                  </a:lnTo>
                  <a:lnTo>
                    <a:pt x="205" y="138"/>
                  </a:lnTo>
                  <a:lnTo>
                    <a:pt x="196" y="162"/>
                  </a:lnTo>
                  <a:lnTo>
                    <a:pt x="186" y="185"/>
                  </a:lnTo>
                  <a:lnTo>
                    <a:pt x="174" y="209"/>
                  </a:lnTo>
                  <a:lnTo>
                    <a:pt x="159" y="229"/>
                  </a:lnTo>
                  <a:lnTo>
                    <a:pt x="141" y="248"/>
                  </a:lnTo>
                  <a:lnTo>
                    <a:pt x="121" y="266"/>
                  </a:lnTo>
                  <a:lnTo>
                    <a:pt x="101" y="284"/>
                  </a:lnTo>
                  <a:lnTo>
                    <a:pt x="79" y="297"/>
                  </a:lnTo>
                  <a:lnTo>
                    <a:pt x="52" y="309"/>
                  </a:lnTo>
                  <a:lnTo>
                    <a:pt x="28" y="319"/>
                  </a:lnTo>
                  <a:lnTo>
                    <a:pt x="0" y="325"/>
                  </a:lnTo>
                  <a:lnTo>
                    <a:pt x="3" y="342"/>
                  </a:lnTo>
                  <a:lnTo>
                    <a:pt x="33" y="335"/>
                  </a:lnTo>
                  <a:lnTo>
                    <a:pt x="60" y="323"/>
                  </a:lnTo>
                  <a:lnTo>
                    <a:pt x="86" y="310"/>
                  </a:lnTo>
                  <a:lnTo>
                    <a:pt x="111" y="295"/>
                  </a:lnTo>
                  <a:lnTo>
                    <a:pt x="134" y="278"/>
                  </a:lnTo>
                  <a:lnTo>
                    <a:pt x="154" y="260"/>
                  </a:lnTo>
                  <a:lnTo>
                    <a:pt x="171" y="239"/>
                  </a:lnTo>
                  <a:lnTo>
                    <a:pt x="189" y="216"/>
                  </a:lnTo>
                  <a:lnTo>
                    <a:pt x="201" y="192"/>
                  </a:lnTo>
                  <a:lnTo>
                    <a:pt x="214" y="167"/>
                  </a:lnTo>
                  <a:lnTo>
                    <a:pt x="222" y="140"/>
                  </a:lnTo>
                  <a:lnTo>
                    <a:pt x="229" y="114"/>
                  </a:lnTo>
                  <a:lnTo>
                    <a:pt x="232" y="86"/>
                  </a:lnTo>
                  <a:lnTo>
                    <a:pt x="232" y="58"/>
                  </a:lnTo>
                  <a:lnTo>
                    <a:pt x="230" y="30"/>
                  </a:lnTo>
                  <a:lnTo>
                    <a:pt x="225" y="0"/>
                  </a:lnTo>
                  <a:lnTo>
                    <a:pt x="207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gray">
            <a:xfrm>
              <a:off x="1361" y="1368"/>
              <a:ext cx="68" cy="46"/>
            </a:xfrm>
            <a:custGeom>
              <a:avLst/>
              <a:gdLst>
                <a:gd name="T0" fmla="*/ 0 w 357"/>
                <a:gd name="T1" fmla="*/ 0 h 233"/>
                <a:gd name="T2" fmla="*/ 0 w 357"/>
                <a:gd name="T3" fmla="*/ 0 h 233"/>
                <a:gd name="T4" fmla="*/ 0 w 357"/>
                <a:gd name="T5" fmla="*/ 0 h 233"/>
                <a:gd name="T6" fmla="*/ 0 w 357"/>
                <a:gd name="T7" fmla="*/ 0 h 233"/>
                <a:gd name="T8" fmla="*/ 0 w 357"/>
                <a:gd name="T9" fmla="*/ 0 h 233"/>
                <a:gd name="T10" fmla="*/ 0 w 357"/>
                <a:gd name="T11" fmla="*/ 0 h 233"/>
                <a:gd name="T12" fmla="*/ 0 w 357"/>
                <a:gd name="T13" fmla="*/ 0 h 233"/>
                <a:gd name="T14" fmla="*/ 0 w 357"/>
                <a:gd name="T15" fmla="*/ 0 h 233"/>
                <a:gd name="T16" fmla="*/ 0 w 357"/>
                <a:gd name="T17" fmla="*/ 0 h 233"/>
                <a:gd name="T18" fmla="*/ 0 w 357"/>
                <a:gd name="T19" fmla="*/ 0 h 233"/>
                <a:gd name="T20" fmla="*/ 0 w 357"/>
                <a:gd name="T21" fmla="*/ 0 h 233"/>
                <a:gd name="T22" fmla="*/ 0 w 357"/>
                <a:gd name="T23" fmla="*/ 0 h 233"/>
                <a:gd name="T24" fmla="*/ 0 w 357"/>
                <a:gd name="T25" fmla="*/ 0 h 233"/>
                <a:gd name="T26" fmla="*/ 0 w 357"/>
                <a:gd name="T27" fmla="*/ 0 h 233"/>
                <a:gd name="T28" fmla="*/ 0 w 357"/>
                <a:gd name="T29" fmla="*/ 0 h 233"/>
                <a:gd name="T30" fmla="*/ 0 w 357"/>
                <a:gd name="T31" fmla="*/ 0 h 233"/>
                <a:gd name="T32" fmla="*/ 0 w 357"/>
                <a:gd name="T33" fmla="*/ 0 h 233"/>
                <a:gd name="T34" fmla="*/ 0 w 357"/>
                <a:gd name="T35" fmla="*/ 0 h 233"/>
                <a:gd name="T36" fmla="*/ 0 w 357"/>
                <a:gd name="T37" fmla="*/ 0 h 233"/>
                <a:gd name="T38" fmla="*/ 0 w 357"/>
                <a:gd name="T39" fmla="*/ 0 h 233"/>
                <a:gd name="T40" fmla="*/ 0 w 357"/>
                <a:gd name="T41" fmla="*/ 0 h 233"/>
                <a:gd name="T42" fmla="*/ 0 w 357"/>
                <a:gd name="T43" fmla="*/ 0 h 233"/>
                <a:gd name="T44" fmla="*/ 0 w 357"/>
                <a:gd name="T45" fmla="*/ 0 h 233"/>
                <a:gd name="T46" fmla="*/ 0 w 357"/>
                <a:gd name="T47" fmla="*/ 0 h 233"/>
                <a:gd name="T48" fmla="*/ 0 w 357"/>
                <a:gd name="T49" fmla="*/ 0 h 233"/>
                <a:gd name="T50" fmla="*/ 0 w 357"/>
                <a:gd name="T51" fmla="*/ 0 h 233"/>
                <a:gd name="T52" fmla="*/ 0 w 357"/>
                <a:gd name="T53" fmla="*/ 0 h 233"/>
                <a:gd name="T54" fmla="*/ 0 w 357"/>
                <a:gd name="T55" fmla="*/ 0 h 233"/>
                <a:gd name="T56" fmla="*/ 0 w 357"/>
                <a:gd name="T57" fmla="*/ 0 h 233"/>
                <a:gd name="T58" fmla="*/ 0 w 357"/>
                <a:gd name="T59" fmla="*/ 0 h 233"/>
                <a:gd name="T60" fmla="*/ 0 w 357"/>
                <a:gd name="T61" fmla="*/ 0 h 233"/>
                <a:gd name="T62" fmla="*/ 0 w 357"/>
                <a:gd name="T63" fmla="*/ 0 h 233"/>
                <a:gd name="T64" fmla="*/ 0 w 357"/>
                <a:gd name="T65" fmla="*/ 0 h 233"/>
                <a:gd name="T66" fmla="*/ 0 w 357"/>
                <a:gd name="T67" fmla="*/ 0 h 233"/>
                <a:gd name="T68" fmla="*/ 0 w 357"/>
                <a:gd name="T69" fmla="*/ 0 h 233"/>
                <a:gd name="T70" fmla="*/ 0 w 357"/>
                <a:gd name="T71" fmla="*/ 0 h 233"/>
                <a:gd name="T72" fmla="*/ 0 w 357"/>
                <a:gd name="T73" fmla="*/ 0 h 23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57"/>
                <a:gd name="T112" fmla="*/ 0 h 233"/>
                <a:gd name="T113" fmla="*/ 357 w 357"/>
                <a:gd name="T114" fmla="*/ 233 h 23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57" h="233">
                  <a:moveTo>
                    <a:pt x="2" y="22"/>
                  </a:moveTo>
                  <a:lnTo>
                    <a:pt x="2" y="22"/>
                  </a:lnTo>
                  <a:lnTo>
                    <a:pt x="30" y="17"/>
                  </a:lnTo>
                  <a:lnTo>
                    <a:pt x="60" y="16"/>
                  </a:lnTo>
                  <a:lnTo>
                    <a:pt x="88" y="17"/>
                  </a:lnTo>
                  <a:lnTo>
                    <a:pt x="115" y="21"/>
                  </a:lnTo>
                  <a:lnTo>
                    <a:pt x="141" y="28"/>
                  </a:lnTo>
                  <a:lnTo>
                    <a:pt x="168" y="36"/>
                  </a:lnTo>
                  <a:lnTo>
                    <a:pt x="192" y="47"/>
                  </a:lnTo>
                  <a:lnTo>
                    <a:pt x="214" y="60"/>
                  </a:lnTo>
                  <a:lnTo>
                    <a:pt x="238" y="75"/>
                  </a:lnTo>
                  <a:lnTo>
                    <a:pt x="258" y="92"/>
                  </a:lnTo>
                  <a:lnTo>
                    <a:pt x="277" y="111"/>
                  </a:lnTo>
                  <a:lnTo>
                    <a:pt x="293" y="133"/>
                  </a:lnTo>
                  <a:lnTo>
                    <a:pt x="309" y="155"/>
                  </a:lnTo>
                  <a:lnTo>
                    <a:pt x="322" y="179"/>
                  </a:lnTo>
                  <a:lnTo>
                    <a:pt x="332" y="206"/>
                  </a:lnTo>
                  <a:lnTo>
                    <a:pt x="339" y="233"/>
                  </a:lnTo>
                  <a:lnTo>
                    <a:pt x="357" y="230"/>
                  </a:lnTo>
                  <a:lnTo>
                    <a:pt x="349" y="201"/>
                  </a:lnTo>
                  <a:lnTo>
                    <a:pt x="337" y="175"/>
                  </a:lnTo>
                  <a:lnTo>
                    <a:pt x="324" y="148"/>
                  </a:lnTo>
                  <a:lnTo>
                    <a:pt x="308" y="124"/>
                  </a:lnTo>
                  <a:lnTo>
                    <a:pt x="289" y="102"/>
                  </a:lnTo>
                  <a:lnTo>
                    <a:pt x="271" y="81"/>
                  </a:lnTo>
                  <a:lnTo>
                    <a:pt x="248" y="64"/>
                  </a:lnTo>
                  <a:lnTo>
                    <a:pt x="224" y="46"/>
                  </a:lnTo>
                  <a:lnTo>
                    <a:pt x="199" y="33"/>
                  </a:lnTo>
                  <a:lnTo>
                    <a:pt x="173" y="22"/>
                  </a:lnTo>
                  <a:lnTo>
                    <a:pt x="146" y="11"/>
                  </a:lnTo>
                  <a:lnTo>
                    <a:pt x="117" y="5"/>
                  </a:lnTo>
                  <a:lnTo>
                    <a:pt x="88" y="1"/>
                  </a:lnTo>
                  <a:lnTo>
                    <a:pt x="60" y="0"/>
                  </a:lnTo>
                  <a:lnTo>
                    <a:pt x="30" y="1"/>
                  </a:lnTo>
                  <a:lnTo>
                    <a:pt x="0" y="6"/>
                  </a:lnTo>
                  <a:lnTo>
                    <a:pt x="2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gray">
            <a:xfrm>
              <a:off x="1317" y="1369"/>
              <a:ext cx="44" cy="67"/>
            </a:xfrm>
            <a:custGeom>
              <a:avLst/>
              <a:gdLst>
                <a:gd name="T0" fmla="*/ 0 w 235"/>
                <a:gd name="T1" fmla="*/ 0 h 342"/>
                <a:gd name="T2" fmla="*/ 0 w 235"/>
                <a:gd name="T3" fmla="*/ 0 h 342"/>
                <a:gd name="T4" fmla="*/ 0 w 235"/>
                <a:gd name="T5" fmla="*/ 0 h 342"/>
                <a:gd name="T6" fmla="*/ 0 w 235"/>
                <a:gd name="T7" fmla="*/ 0 h 342"/>
                <a:gd name="T8" fmla="*/ 0 w 235"/>
                <a:gd name="T9" fmla="*/ 0 h 342"/>
                <a:gd name="T10" fmla="*/ 0 w 235"/>
                <a:gd name="T11" fmla="*/ 0 h 342"/>
                <a:gd name="T12" fmla="*/ 0 w 235"/>
                <a:gd name="T13" fmla="*/ 0 h 342"/>
                <a:gd name="T14" fmla="*/ 0 w 235"/>
                <a:gd name="T15" fmla="*/ 0 h 342"/>
                <a:gd name="T16" fmla="*/ 0 w 235"/>
                <a:gd name="T17" fmla="*/ 0 h 342"/>
                <a:gd name="T18" fmla="*/ 0 w 235"/>
                <a:gd name="T19" fmla="*/ 0 h 342"/>
                <a:gd name="T20" fmla="*/ 0 w 235"/>
                <a:gd name="T21" fmla="*/ 0 h 342"/>
                <a:gd name="T22" fmla="*/ 0 w 235"/>
                <a:gd name="T23" fmla="*/ 0 h 342"/>
                <a:gd name="T24" fmla="*/ 0 w 235"/>
                <a:gd name="T25" fmla="*/ 0 h 342"/>
                <a:gd name="T26" fmla="*/ 0 w 235"/>
                <a:gd name="T27" fmla="*/ 0 h 342"/>
                <a:gd name="T28" fmla="*/ 0 w 235"/>
                <a:gd name="T29" fmla="*/ 0 h 342"/>
                <a:gd name="T30" fmla="*/ 0 w 235"/>
                <a:gd name="T31" fmla="*/ 0 h 342"/>
                <a:gd name="T32" fmla="*/ 0 w 235"/>
                <a:gd name="T33" fmla="*/ 0 h 342"/>
                <a:gd name="T34" fmla="*/ 0 w 235"/>
                <a:gd name="T35" fmla="*/ 0 h 342"/>
                <a:gd name="T36" fmla="*/ 0 w 235"/>
                <a:gd name="T37" fmla="*/ 0 h 342"/>
                <a:gd name="T38" fmla="*/ 0 w 235"/>
                <a:gd name="T39" fmla="*/ 0 h 342"/>
                <a:gd name="T40" fmla="*/ 0 w 235"/>
                <a:gd name="T41" fmla="*/ 0 h 342"/>
                <a:gd name="T42" fmla="*/ 0 w 235"/>
                <a:gd name="T43" fmla="*/ 0 h 342"/>
                <a:gd name="T44" fmla="*/ 0 w 235"/>
                <a:gd name="T45" fmla="*/ 0 h 342"/>
                <a:gd name="T46" fmla="*/ 0 w 235"/>
                <a:gd name="T47" fmla="*/ 0 h 342"/>
                <a:gd name="T48" fmla="*/ 0 w 235"/>
                <a:gd name="T49" fmla="*/ 0 h 342"/>
                <a:gd name="T50" fmla="*/ 0 w 235"/>
                <a:gd name="T51" fmla="*/ 0 h 342"/>
                <a:gd name="T52" fmla="*/ 0 w 235"/>
                <a:gd name="T53" fmla="*/ 0 h 342"/>
                <a:gd name="T54" fmla="*/ 0 w 235"/>
                <a:gd name="T55" fmla="*/ 0 h 342"/>
                <a:gd name="T56" fmla="*/ 0 w 235"/>
                <a:gd name="T57" fmla="*/ 0 h 342"/>
                <a:gd name="T58" fmla="*/ 0 w 235"/>
                <a:gd name="T59" fmla="*/ 0 h 342"/>
                <a:gd name="T60" fmla="*/ 0 w 235"/>
                <a:gd name="T61" fmla="*/ 0 h 342"/>
                <a:gd name="T62" fmla="*/ 0 w 235"/>
                <a:gd name="T63" fmla="*/ 0 h 342"/>
                <a:gd name="T64" fmla="*/ 0 w 235"/>
                <a:gd name="T65" fmla="*/ 0 h 342"/>
                <a:gd name="T66" fmla="*/ 0 w 235"/>
                <a:gd name="T67" fmla="*/ 0 h 342"/>
                <a:gd name="T68" fmla="*/ 0 w 235"/>
                <a:gd name="T69" fmla="*/ 0 h 342"/>
                <a:gd name="T70" fmla="*/ 0 w 235"/>
                <a:gd name="T71" fmla="*/ 0 h 342"/>
                <a:gd name="T72" fmla="*/ 0 w 235"/>
                <a:gd name="T73" fmla="*/ 0 h 3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5"/>
                <a:gd name="T112" fmla="*/ 0 h 342"/>
                <a:gd name="T113" fmla="*/ 235 w 235"/>
                <a:gd name="T114" fmla="*/ 342 h 3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5" h="342">
                  <a:moveTo>
                    <a:pt x="25" y="340"/>
                  </a:moveTo>
                  <a:lnTo>
                    <a:pt x="25" y="340"/>
                  </a:lnTo>
                  <a:lnTo>
                    <a:pt x="20" y="312"/>
                  </a:lnTo>
                  <a:lnTo>
                    <a:pt x="18" y="284"/>
                  </a:lnTo>
                  <a:lnTo>
                    <a:pt x="19" y="257"/>
                  </a:lnTo>
                  <a:lnTo>
                    <a:pt x="22" y="231"/>
                  </a:lnTo>
                  <a:lnTo>
                    <a:pt x="28" y="205"/>
                  </a:lnTo>
                  <a:lnTo>
                    <a:pt x="37" y="180"/>
                  </a:lnTo>
                  <a:lnTo>
                    <a:pt x="47" y="157"/>
                  </a:lnTo>
                  <a:lnTo>
                    <a:pt x="60" y="133"/>
                  </a:lnTo>
                  <a:lnTo>
                    <a:pt x="75" y="112"/>
                  </a:lnTo>
                  <a:lnTo>
                    <a:pt x="93" y="93"/>
                  </a:lnTo>
                  <a:lnTo>
                    <a:pt x="113" y="75"/>
                  </a:lnTo>
                  <a:lnTo>
                    <a:pt x="134" y="59"/>
                  </a:lnTo>
                  <a:lnTo>
                    <a:pt x="157" y="45"/>
                  </a:lnTo>
                  <a:lnTo>
                    <a:pt x="182" y="32"/>
                  </a:lnTo>
                  <a:lnTo>
                    <a:pt x="208" y="23"/>
                  </a:lnTo>
                  <a:lnTo>
                    <a:pt x="235" y="16"/>
                  </a:lnTo>
                  <a:lnTo>
                    <a:pt x="233" y="0"/>
                  </a:lnTo>
                  <a:lnTo>
                    <a:pt x="203" y="7"/>
                  </a:lnTo>
                  <a:lnTo>
                    <a:pt x="174" y="18"/>
                  </a:lnTo>
                  <a:lnTo>
                    <a:pt x="149" y="31"/>
                  </a:lnTo>
                  <a:lnTo>
                    <a:pt x="124" y="45"/>
                  </a:lnTo>
                  <a:lnTo>
                    <a:pt x="100" y="63"/>
                  </a:lnTo>
                  <a:lnTo>
                    <a:pt x="80" y="82"/>
                  </a:lnTo>
                  <a:lnTo>
                    <a:pt x="63" y="103"/>
                  </a:lnTo>
                  <a:lnTo>
                    <a:pt x="45" y="126"/>
                  </a:lnTo>
                  <a:lnTo>
                    <a:pt x="32" y="150"/>
                  </a:lnTo>
                  <a:lnTo>
                    <a:pt x="19" y="176"/>
                  </a:lnTo>
                  <a:lnTo>
                    <a:pt x="10" y="202"/>
                  </a:lnTo>
                  <a:lnTo>
                    <a:pt x="4" y="229"/>
                  </a:lnTo>
                  <a:lnTo>
                    <a:pt x="2" y="257"/>
                  </a:lnTo>
                  <a:lnTo>
                    <a:pt x="0" y="284"/>
                  </a:lnTo>
                  <a:lnTo>
                    <a:pt x="3" y="312"/>
                  </a:lnTo>
                  <a:lnTo>
                    <a:pt x="8" y="342"/>
                  </a:lnTo>
                  <a:lnTo>
                    <a:pt x="25" y="3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gray">
            <a:xfrm>
              <a:off x="1319" y="1435"/>
              <a:ext cx="68" cy="46"/>
            </a:xfrm>
            <a:custGeom>
              <a:avLst/>
              <a:gdLst>
                <a:gd name="T0" fmla="*/ 0 w 360"/>
                <a:gd name="T1" fmla="*/ 0 h 231"/>
                <a:gd name="T2" fmla="*/ 0 w 360"/>
                <a:gd name="T3" fmla="*/ 0 h 231"/>
                <a:gd name="T4" fmla="*/ 0 w 360"/>
                <a:gd name="T5" fmla="*/ 0 h 231"/>
                <a:gd name="T6" fmla="*/ 0 w 360"/>
                <a:gd name="T7" fmla="*/ 0 h 231"/>
                <a:gd name="T8" fmla="*/ 0 w 360"/>
                <a:gd name="T9" fmla="*/ 0 h 231"/>
                <a:gd name="T10" fmla="*/ 0 w 360"/>
                <a:gd name="T11" fmla="*/ 0 h 231"/>
                <a:gd name="T12" fmla="*/ 0 w 360"/>
                <a:gd name="T13" fmla="*/ 0 h 231"/>
                <a:gd name="T14" fmla="*/ 0 w 360"/>
                <a:gd name="T15" fmla="*/ 0 h 231"/>
                <a:gd name="T16" fmla="*/ 0 w 360"/>
                <a:gd name="T17" fmla="*/ 0 h 231"/>
                <a:gd name="T18" fmla="*/ 0 w 360"/>
                <a:gd name="T19" fmla="*/ 0 h 231"/>
                <a:gd name="T20" fmla="*/ 0 w 360"/>
                <a:gd name="T21" fmla="*/ 0 h 231"/>
                <a:gd name="T22" fmla="*/ 0 w 360"/>
                <a:gd name="T23" fmla="*/ 0 h 231"/>
                <a:gd name="T24" fmla="*/ 0 w 360"/>
                <a:gd name="T25" fmla="*/ 0 h 231"/>
                <a:gd name="T26" fmla="*/ 0 w 360"/>
                <a:gd name="T27" fmla="*/ 0 h 231"/>
                <a:gd name="T28" fmla="*/ 0 w 360"/>
                <a:gd name="T29" fmla="*/ 0 h 231"/>
                <a:gd name="T30" fmla="*/ 0 w 360"/>
                <a:gd name="T31" fmla="*/ 0 h 231"/>
                <a:gd name="T32" fmla="*/ 0 w 360"/>
                <a:gd name="T33" fmla="*/ 0 h 231"/>
                <a:gd name="T34" fmla="*/ 0 w 360"/>
                <a:gd name="T35" fmla="*/ 0 h 231"/>
                <a:gd name="T36" fmla="*/ 0 w 360"/>
                <a:gd name="T37" fmla="*/ 0 h 231"/>
                <a:gd name="T38" fmla="*/ 0 w 360"/>
                <a:gd name="T39" fmla="*/ 0 h 231"/>
                <a:gd name="T40" fmla="*/ 0 w 360"/>
                <a:gd name="T41" fmla="*/ 0 h 231"/>
                <a:gd name="T42" fmla="*/ 0 w 360"/>
                <a:gd name="T43" fmla="*/ 0 h 231"/>
                <a:gd name="T44" fmla="*/ 0 w 360"/>
                <a:gd name="T45" fmla="*/ 0 h 231"/>
                <a:gd name="T46" fmla="*/ 0 w 360"/>
                <a:gd name="T47" fmla="*/ 0 h 231"/>
                <a:gd name="T48" fmla="*/ 0 w 360"/>
                <a:gd name="T49" fmla="*/ 0 h 231"/>
                <a:gd name="T50" fmla="*/ 0 w 360"/>
                <a:gd name="T51" fmla="*/ 0 h 231"/>
                <a:gd name="T52" fmla="*/ 0 w 360"/>
                <a:gd name="T53" fmla="*/ 0 h 231"/>
                <a:gd name="T54" fmla="*/ 0 w 360"/>
                <a:gd name="T55" fmla="*/ 0 h 231"/>
                <a:gd name="T56" fmla="*/ 0 w 360"/>
                <a:gd name="T57" fmla="*/ 0 h 231"/>
                <a:gd name="T58" fmla="*/ 0 w 360"/>
                <a:gd name="T59" fmla="*/ 0 h 231"/>
                <a:gd name="T60" fmla="*/ 0 w 360"/>
                <a:gd name="T61" fmla="*/ 0 h 231"/>
                <a:gd name="T62" fmla="*/ 0 w 360"/>
                <a:gd name="T63" fmla="*/ 0 h 231"/>
                <a:gd name="T64" fmla="*/ 0 w 360"/>
                <a:gd name="T65" fmla="*/ 0 h 231"/>
                <a:gd name="T66" fmla="*/ 0 w 360"/>
                <a:gd name="T67" fmla="*/ 0 h 231"/>
                <a:gd name="T68" fmla="*/ 0 w 360"/>
                <a:gd name="T69" fmla="*/ 0 h 231"/>
                <a:gd name="T70" fmla="*/ 0 w 360"/>
                <a:gd name="T71" fmla="*/ 0 h 231"/>
                <a:gd name="T72" fmla="*/ 0 w 360"/>
                <a:gd name="T73" fmla="*/ 0 h 23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0"/>
                <a:gd name="T112" fmla="*/ 0 h 231"/>
                <a:gd name="T113" fmla="*/ 360 w 360"/>
                <a:gd name="T114" fmla="*/ 231 h 23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0" h="231">
                  <a:moveTo>
                    <a:pt x="357" y="209"/>
                  </a:moveTo>
                  <a:lnTo>
                    <a:pt x="357" y="209"/>
                  </a:lnTo>
                  <a:lnTo>
                    <a:pt x="330" y="214"/>
                  </a:lnTo>
                  <a:lnTo>
                    <a:pt x="300" y="215"/>
                  </a:lnTo>
                  <a:lnTo>
                    <a:pt x="271" y="214"/>
                  </a:lnTo>
                  <a:lnTo>
                    <a:pt x="245" y="211"/>
                  </a:lnTo>
                  <a:lnTo>
                    <a:pt x="218" y="204"/>
                  </a:lnTo>
                  <a:lnTo>
                    <a:pt x="191" y="197"/>
                  </a:lnTo>
                  <a:lnTo>
                    <a:pt x="167" y="185"/>
                  </a:lnTo>
                  <a:lnTo>
                    <a:pt x="144" y="171"/>
                  </a:lnTo>
                  <a:lnTo>
                    <a:pt x="121" y="157"/>
                  </a:lnTo>
                  <a:lnTo>
                    <a:pt x="101" y="139"/>
                  </a:lnTo>
                  <a:lnTo>
                    <a:pt x="81" y="120"/>
                  </a:lnTo>
                  <a:lnTo>
                    <a:pt x="65" y="100"/>
                  </a:lnTo>
                  <a:lnTo>
                    <a:pt x="49" y="78"/>
                  </a:lnTo>
                  <a:lnTo>
                    <a:pt x="36" y="53"/>
                  </a:lnTo>
                  <a:lnTo>
                    <a:pt x="26" y="27"/>
                  </a:lnTo>
                  <a:lnTo>
                    <a:pt x="17" y="0"/>
                  </a:lnTo>
                  <a:lnTo>
                    <a:pt x="0" y="2"/>
                  </a:lnTo>
                  <a:lnTo>
                    <a:pt x="9" y="31"/>
                  </a:lnTo>
                  <a:lnTo>
                    <a:pt x="21" y="58"/>
                  </a:lnTo>
                  <a:lnTo>
                    <a:pt x="34" y="84"/>
                  </a:lnTo>
                  <a:lnTo>
                    <a:pt x="50" y="109"/>
                  </a:lnTo>
                  <a:lnTo>
                    <a:pt x="69" y="130"/>
                  </a:lnTo>
                  <a:lnTo>
                    <a:pt x="89" y="150"/>
                  </a:lnTo>
                  <a:lnTo>
                    <a:pt x="111" y="169"/>
                  </a:lnTo>
                  <a:lnTo>
                    <a:pt x="134" y="185"/>
                  </a:lnTo>
                  <a:lnTo>
                    <a:pt x="160" y="199"/>
                  </a:lnTo>
                  <a:lnTo>
                    <a:pt x="186" y="211"/>
                  </a:lnTo>
                  <a:lnTo>
                    <a:pt x="213" y="220"/>
                  </a:lnTo>
                  <a:lnTo>
                    <a:pt x="242" y="227"/>
                  </a:lnTo>
                  <a:lnTo>
                    <a:pt x="271" y="230"/>
                  </a:lnTo>
                  <a:lnTo>
                    <a:pt x="300" y="231"/>
                  </a:lnTo>
                  <a:lnTo>
                    <a:pt x="330" y="230"/>
                  </a:lnTo>
                  <a:lnTo>
                    <a:pt x="360" y="226"/>
                  </a:lnTo>
                  <a:lnTo>
                    <a:pt x="357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gray">
            <a:xfrm>
              <a:off x="1315" y="1366"/>
              <a:ext cx="105" cy="106"/>
            </a:xfrm>
            <a:custGeom>
              <a:avLst/>
              <a:gdLst>
                <a:gd name="T0" fmla="*/ 0 w 555"/>
                <a:gd name="T1" fmla="*/ 0 h 538"/>
                <a:gd name="T2" fmla="*/ 0 w 555"/>
                <a:gd name="T3" fmla="*/ 0 h 538"/>
                <a:gd name="T4" fmla="*/ 0 w 555"/>
                <a:gd name="T5" fmla="*/ 0 h 538"/>
                <a:gd name="T6" fmla="*/ 0 w 555"/>
                <a:gd name="T7" fmla="*/ 0 h 538"/>
                <a:gd name="T8" fmla="*/ 0 w 555"/>
                <a:gd name="T9" fmla="*/ 0 h 538"/>
                <a:gd name="T10" fmla="*/ 0 w 555"/>
                <a:gd name="T11" fmla="*/ 0 h 538"/>
                <a:gd name="T12" fmla="*/ 0 w 555"/>
                <a:gd name="T13" fmla="*/ 0 h 538"/>
                <a:gd name="T14" fmla="*/ 0 w 555"/>
                <a:gd name="T15" fmla="*/ 0 h 538"/>
                <a:gd name="T16" fmla="*/ 0 w 555"/>
                <a:gd name="T17" fmla="*/ 0 h 538"/>
                <a:gd name="T18" fmla="*/ 0 w 555"/>
                <a:gd name="T19" fmla="*/ 0 h 538"/>
                <a:gd name="T20" fmla="*/ 0 w 555"/>
                <a:gd name="T21" fmla="*/ 0 h 538"/>
                <a:gd name="T22" fmla="*/ 0 w 555"/>
                <a:gd name="T23" fmla="*/ 0 h 538"/>
                <a:gd name="T24" fmla="*/ 0 w 555"/>
                <a:gd name="T25" fmla="*/ 0 h 538"/>
                <a:gd name="T26" fmla="*/ 0 w 555"/>
                <a:gd name="T27" fmla="*/ 0 h 538"/>
                <a:gd name="T28" fmla="*/ 0 w 555"/>
                <a:gd name="T29" fmla="*/ 0 h 538"/>
                <a:gd name="T30" fmla="*/ 0 w 555"/>
                <a:gd name="T31" fmla="*/ 0 h 538"/>
                <a:gd name="T32" fmla="*/ 0 w 555"/>
                <a:gd name="T33" fmla="*/ 0 h 538"/>
                <a:gd name="T34" fmla="*/ 0 w 555"/>
                <a:gd name="T35" fmla="*/ 0 h 538"/>
                <a:gd name="T36" fmla="*/ 0 w 555"/>
                <a:gd name="T37" fmla="*/ 0 h 538"/>
                <a:gd name="T38" fmla="*/ 0 w 555"/>
                <a:gd name="T39" fmla="*/ 0 h 538"/>
                <a:gd name="T40" fmla="*/ 0 w 555"/>
                <a:gd name="T41" fmla="*/ 0 h 538"/>
                <a:gd name="T42" fmla="*/ 0 w 555"/>
                <a:gd name="T43" fmla="*/ 0 h 538"/>
                <a:gd name="T44" fmla="*/ 0 w 555"/>
                <a:gd name="T45" fmla="*/ 0 h 538"/>
                <a:gd name="T46" fmla="*/ 0 w 555"/>
                <a:gd name="T47" fmla="*/ 0 h 538"/>
                <a:gd name="T48" fmla="*/ 0 w 555"/>
                <a:gd name="T49" fmla="*/ 0 h 538"/>
                <a:gd name="T50" fmla="*/ 0 w 555"/>
                <a:gd name="T51" fmla="*/ 0 h 538"/>
                <a:gd name="T52" fmla="*/ 0 w 555"/>
                <a:gd name="T53" fmla="*/ 0 h 538"/>
                <a:gd name="T54" fmla="*/ 0 w 555"/>
                <a:gd name="T55" fmla="*/ 0 h 538"/>
                <a:gd name="T56" fmla="*/ 0 w 555"/>
                <a:gd name="T57" fmla="*/ 0 h 538"/>
                <a:gd name="T58" fmla="*/ 0 w 555"/>
                <a:gd name="T59" fmla="*/ 0 h 538"/>
                <a:gd name="T60" fmla="*/ 0 w 555"/>
                <a:gd name="T61" fmla="*/ 0 h 538"/>
                <a:gd name="T62" fmla="*/ 0 w 555"/>
                <a:gd name="T63" fmla="*/ 0 h 5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5"/>
                <a:gd name="T97" fmla="*/ 0 h 538"/>
                <a:gd name="T98" fmla="*/ 555 w 555"/>
                <a:gd name="T99" fmla="*/ 538 h 53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5" h="538">
                  <a:moveTo>
                    <a:pt x="341" y="532"/>
                  </a:moveTo>
                  <a:lnTo>
                    <a:pt x="369" y="525"/>
                  </a:lnTo>
                  <a:lnTo>
                    <a:pt x="394" y="516"/>
                  </a:lnTo>
                  <a:lnTo>
                    <a:pt x="419" y="503"/>
                  </a:lnTo>
                  <a:lnTo>
                    <a:pt x="441" y="489"/>
                  </a:lnTo>
                  <a:lnTo>
                    <a:pt x="461" y="473"/>
                  </a:lnTo>
                  <a:lnTo>
                    <a:pt x="481" y="455"/>
                  </a:lnTo>
                  <a:lnTo>
                    <a:pt x="497" y="436"/>
                  </a:lnTo>
                  <a:lnTo>
                    <a:pt x="512" y="415"/>
                  </a:lnTo>
                  <a:lnTo>
                    <a:pt x="526" y="393"/>
                  </a:lnTo>
                  <a:lnTo>
                    <a:pt x="536" y="370"/>
                  </a:lnTo>
                  <a:lnTo>
                    <a:pt x="545" y="345"/>
                  </a:lnTo>
                  <a:lnTo>
                    <a:pt x="550" y="320"/>
                  </a:lnTo>
                  <a:lnTo>
                    <a:pt x="554" y="293"/>
                  </a:lnTo>
                  <a:lnTo>
                    <a:pt x="555" y="268"/>
                  </a:lnTo>
                  <a:lnTo>
                    <a:pt x="552" y="240"/>
                  </a:lnTo>
                  <a:lnTo>
                    <a:pt x="547" y="213"/>
                  </a:lnTo>
                  <a:lnTo>
                    <a:pt x="540" y="187"/>
                  </a:lnTo>
                  <a:lnTo>
                    <a:pt x="529" y="161"/>
                  </a:lnTo>
                  <a:lnTo>
                    <a:pt x="516" y="138"/>
                  </a:lnTo>
                  <a:lnTo>
                    <a:pt x="501" y="115"/>
                  </a:lnTo>
                  <a:lnTo>
                    <a:pt x="485" y="95"/>
                  </a:lnTo>
                  <a:lnTo>
                    <a:pt x="466" y="76"/>
                  </a:lnTo>
                  <a:lnTo>
                    <a:pt x="446" y="59"/>
                  </a:lnTo>
                  <a:lnTo>
                    <a:pt x="424" y="43"/>
                  </a:lnTo>
                  <a:lnTo>
                    <a:pt x="401" y="31"/>
                  </a:lnTo>
                  <a:lnTo>
                    <a:pt x="376" y="20"/>
                  </a:lnTo>
                  <a:lnTo>
                    <a:pt x="351" y="11"/>
                  </a:lnTo>
                  <a:lnTo>
                    <a:pt x="325" y="5"/>
                  </a:lnTo>
                  <a:lnTo>
                    <a:pt x="298" y="2"/>
                  </a:lnTo>
                  <a:lnTo>
                    <a:pt x="270" y="0"/>
                  </a:lnTo>
                  <a:lnTo>
                    <a:pt x="243" y="2"/>
                  </a:lnTo>
                  <a:lnTo>
                    <a:pt x="215" y="6"/>
                  </a:lnTo>
                  <a:lnTo>
                    <a:pt x="188" y="13"/>
                  </a:lnTo>
                  <a:lnTo>
                    <a:pt x="162" y="22"/>
                  </a:lnTo>
                  <a:lnTo>
                    <a:pt x="138" y="34"/>
                  </a:lnTo>
                  <a:lnTo>
                    <a:pt x="115" y="48"/>
                  </a:lnTo>
                  <a:lnTo>
                    <a:pt x="94" y="64"/>
                  </a:lnTo>
                  <a:lnTo>
                    <a:pt x="74" y="81"/>
                  </a:lnTo>
                  <a:lnTo>
                    <a:pt x="58" y="101"/>
                  </a:lnTo>
                  <a:lnTo>
                    <a:pt x="43" y="122"/>
                  </a:lnTo>
                  <a:lnTo>
                    <a:pt x="29" y="145"/>
                  </a:lnTo>
                  <a:lnTo>
                    <a:pt x="19" y="168"/>
                  </a:lnTo>
                  <a:lnTo>
                    <a:pt x="10" y="193"/>
                  </a:lnTo>
                  <a:lnTo>
                    <a:pt x="4" y="218"/>
                  </a:lnTo>
                  <a:lnTo>
                    <a:pt x="2" y="244"/>
                  </a:lnTo>
                  <a:lnTo>
                    <a:pt x="0" y="270"/>
                  </a:lnTo>
                  <a:lnTo>
                    <a:pt x="3" y="298"/>
                  </a:lnTo>
                  <a:lnTo>
                    <a:pt x="8" y="325"/>
                  </a:lnTo>
                  <a:lnTo>
                    <a:pt x="15" y="351"/>
                  </a:lnTo>
                  <a:lnTo>
                    <a:pt x="27" y="377"/>
                  </a:lnTo>
                  <a:lnTo>
                    <a:pt x="39" y="400"/>
                  </a:lnTo>
                  <a:lnTo>
                    <a:pt x="54" y="422"/>
                  </a:lnTo>
                  <a:lnTo>
                    <a:pt x="70" y="443"/>
                  </a:lnTo>
                  <a:lnTo>
                    <a:pt x="89" y="461"/>
                  </a:lnTo>
                  <a:lnTo>
                    <a:pt x="109" y="479"/>
                  </a:lnTo>
                  <a:lnTo>
                    <a:pt x="132" y="494"/>
                  </a:lnTo>
                  <a:lnTo>
                    <a:pt x="155" y="506"/>
                  </a:lnTo>
                  <a:lnTo>
                    <a:pt x="179" y="517"/>
                  </a:lnTo>
                  <a:lnTo>
                    <a:pt x="205" y="526"/>
                  </a:lnTo>
                  <a:lnTo>
                    <a:pt x="231" y="532"/>
                  </a:lnTo>
                  <a:lnTo>
                    <a:pt x="258" y="535"/>
                  </a:lnTo>
                  <a:lnTo>
                    <a:pt x="285" y="538"/>
                  </a:lnTo>
                  <a:lnTo>
                    <a:pt x="314" y="535"/>
                  </a:lnTo>
                  <a:lnTo>
                    <a:pt x="341" y="5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ts val="300"/>
                </a:spcBef>
                <a:buClr>
                  <a:srgbClr val="7D0900"/>
                </a:buClr>
                <a:buFont typeface="Arial" pitchFamily="34" charset="0"/>
                <a:buChar char="−"/>
              </a:pPr>
              <a:endParaRPr lang="ko-KR" altLang="en-US" sz="10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</p:grpSp>
      <p:sp>
        <p:nvSpPr>
          <p:cNvPr id="26" name="Text Box 9"/>
          <p:cNvSpPr txBox="1">
            <a:spLocks noChangeArrowheads="1"/>
          </p:cNvSpPr>
          <p:nvPr/>
        </p:nvSpPr>
        <p:spPr bwMode="gray">
          <a:xfrm>
            <a:off x="632520" y="3079738"/>
            <a:ext cx="4032448" cy="279228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72000" tIns="72000" rIns="72000" bIns="7200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buClr>
                <a:srgbClr val="7D0900"/>
              </a:buClr>
            </a:pPr>
            <a:r>
              <a:rPr lang="ko-KR" altLang="en-US" i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급변하는 금융시장의 변화에 대한 능동적인 대응과 우정사업본부의 자산운용 혁신의 실행방안으로써</a:t>
            </a:r>
            <a:r>
              <a:rPr lang="en-US" altLang="ko-KR" i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buClr>
                <a:srgbClr val="7D0900"/>
              </a:buClr>
            </a:pPr>
            <a:r>
              <a:rPr lang="ko-KR" altLang="en-US" i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자산운용의 프로세스 진단 및  </a:t>
            </a:r>
            <a:r>
              <a:rPr lang="ko-KR" altLang="en-US" i="1" u="sng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효율적인  </a:t>
            </a:r>
            <a:r>
              <a:rPr lang="en-US" altLang="ko-KR" i="1" u="sng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Front Office</a:t>
            </a:r>
            <a:r>
              <a:rPr lang="ko-KR" altLang="en-US" i="1" u="sng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시스템 구축</a:t>
            </a:r>
            <a:r>
              <a:rPr lang="ko-KR" altLang="en-US" i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을 위한 방안을 제시함</a:t>
            </a:r>
            <a:endParaRPr lang="en-US" altLang="ko-KR" i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83436" y="1784021"/>
            <a:ext cx="2101412" cy="2492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latinLnBrk="1">
              <a:lnSpc>
                <a:spcPct val="90000"/>
              </a:lnSpc>
            </a:pPr>
            <a:r>
              <a:rPr kumimoji="1" lang="ko-KR" altLang="en-US" b="1" u="sng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Arial" pitchFamily="34" charset="0"/>
              </a:rPr>
              <a:t>프로젝트 목표</a:t>
            </a:r>
            <a:endParaRPr kumimoji="1" lang="en-US" altLang="ko-KR" b="1" u="sng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Arial" pitchFamily="34" charset="0"/>
            </a:endParaRPr>
          </a:p>
        </p:txBody>
      </p:sp>
      <p:sp>
        <p:nvSpPr>
          <p:cNvPr id="30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494582" y="1784021"/>
            <a:ext cx="2101412" cy="2492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latinLnBrk="1">
              <a:lnSpc>
                <a:spcPct val="90000"/>
              </a:lnSpc>
            </a:pPr>
            <a:r>
              <a:rPr kumimoji="1" lang="ko-KR" altLang="en-US" b="1" u="sng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Arial" pitchFamily="34" charset="0"/>
              </a:rPr>
              <a:t>추진 범위</a:t>
            </a:r>
            <a:endParaRPr kumimoji="1" lang="en-US" altLang="ko-KR" b="1" u="sng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Arial" pitchFamily="34" charset="0"/>
            </a:endParaRPr>
          </a:p>
        </p:txBody>
      </p:sp>
      <p:sp>
        <p:nvSpPr>
          <p:cNvPr id="29" name="직사각형 28"/>
          <p:cNvSpPr/>
          <p:nvPr/>
        </p:nvSpPr>
        <p:spPr bwMode="gray">
          <a:xfrm>
            <a:off x="5431656" y="2192937"/>
            <a:ext cx="1152128" cy="2100159"/>
          </a:xfrm>
          <a:prstGeom prst="rect">
            <a:avLst/>
          </a:prstGeom>
          <a:solidFill>
            <a:srgbClr val="FF6A05"/>
          </a:solidFill>
          <a:ln w="317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I. 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자산운용 프로세스 개선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1" name="직사각형 30"/>
          <p:cNvSpPr/>
          <p:nvPr/>
        </p:nvSpPr>
        <p:spPr bwMode="gray">
          <a:xfrm>
            <a:off x="6609184" y="2192937"/>
            <a:ext cx="3023784" cy="2100159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marL="174625" indent="-174625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itchFamily="34" charset="0"/>
                <a:ea typeface="가는각진제목체" pitchFamily="18" charset="-127"/>
                <a:cs typeface="Arial"/>
              </a:rPr>
              <a:t>As-Is </a:t>
            </a:r>
            <a:r>
              <a:rPr lang="ko-KR" altLang="en-US" sz="1400" dirty="0">
                <a:latin typeface="Arial" pitchFamily="34" charset="0"/>
                <a:ea typeface="가는각진제목체" pitchFamily="18" charset="-127"/>
                <a:cs typeface="Arial"/>
              </a:rPr>
              <a:t>프로세스 분석을 통한 이슈 </a:t>
            </a:r>
            <a:r>
              <a:rPr lang="ko-KR" altLang="en-US" sz="1400" dirty="0" smtClean="0">
                <a:latin typeface="Arial" pitchFamily="34" charset="0"/>
                <a:ea typeface="가는각진제목체" pitchFamily="18" charset="-127"/>
                <a:cs typeface="Arial"/>
              </a:rPr>
              <a:t>도출</a:t>
            </a:r>
            <a:endParaRPr lang="en-US" altLang="ko-KR" sz="14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174625" indent="-174625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Arial" pitchFamily="34" charset="0"/>
                <a:ea typeface="가는각진제목체" pitchFamily="18" charset="-127"/>
                <a:cs typeface="Arial"/>
              </a:rPr>
              <a:t>진단을 통한 개선과제 도출 및 방안제시</a:t>
            </a:r>
            <a:endParaRPr lang="en-US" altLang="ko-KR" sz="14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174625" indent="-174625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itchFamily="34" charset="0"/>
                <a:ea typeface="가는각진제목체" pitchFamily="18" charset="-127"/>
                <a:cs typeface="Arial"/>
              </a:rPr>
              <a:t>To-Be </a:t>
            </a:r>
            <a:r>
              <a:rPr lang="ko-KR" altLang="en-US" sz="1400" dirty="0" smtClean="0">
                <a:latin typeface="Arial" pitchFamily="34" charset="0"/>
                <a:ea typeface="가는각진제목체" pitchFamily="18" charset="-127"/>
                <a:cs typeface="Arial"/>
              </a:rPr>
              <a:t>방향성 제시</a:t>
            </a:r>
            <a:endParaRPr lang="en-US" altLang="ko-KR" sz="1400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2" name="직사각형 31"/>
          <p:cNvSpPr/>
          <p:nvPr/>
        </p:nvSpPr>
        <p:spPr bwMode="gray">
          <a:xfrm>
            <a:off x="5433328" y="4509120"/>
            <a:ext cx="1152128" cy="1800200"/>
          </a:xfrm>
          <a:prstGeom prst="rect">
            <a:avLst/>
          </a:prstGeom>
          <a:solidFill>
            <a:srgbClr val="FF6A05"/>
          </a:solidFill>
          <a:ln w="317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II. </a:t>
            </a: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자산운용</a:t>
            </a:r>
            <a:endParaRPr lang="en-US" altLang="ko-KR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시스템 구축 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Master Plan </a:t>
            </a: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수립</a:t>
            </a:r>
          </a:p>
        </p:txBody>
      </p:sp>
      <p:sp>
        <p:nvSpPr>
          <p:cNvPr id="33" name="직사각형 32"/>
          <p:cNvSpPr/>
          <p:nvPr/>
        </p:nvSpPr>
        <p:spPr bwMode="gray">
          <a:xfrm>
            <a:off x="6610856" y="4509120"/>
            <a:ext cx="3023784" cy="18002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marL="174625" lvl="0" indent="-174625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선도 </a:t>
            </a:r>
            <a:r>
              <a:rPr lang="ko-KR" altLang="en-US" sz="14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사례 </a:t>
            </a:r>
            <a:r>
              <a:rPr lang="ko-KR" altLang="en-US" sz="14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벤치마킹</a:t>
            </a:r>
            <a:endParaRPr lang="en-US" altLang="ko-KR" sz="14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174625" lvl="0" indent="-174625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14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 </a:t>
            </a:r>
            <a:r>
              <a:rPr lang="ko-KR" altLang="en-US" sz="14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구축방안 제시 </a:t>
            </a:r>
            <a:r>
              <a:rPr lang="en-US" altLang="ko-KR" sz="1400" b="1" i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(Legacy </a:t>
            </a:r>
            <a:r>
              <a:rPr lang="en-US" altLang="ko-KR" sz="1400" b="1" i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System</a:t>
            </a:r>
            <a:r>
              <a:rPr lang="ko-KR" altLang="en-US" sz="1400" b="1" i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400" b="1" i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연계방안 검토</a:t>
            </a:r>
            <a:r>
              <a:rPr lang="en-US" altLang="ko-KR" sz="1400" b="1" i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endParaRPr lang="ko-KR" altLang="en-US" sz="1400" b="1" i="1" dirty="0" smtClean="0">
              <a:solidFill>
                <a:schemeClr val="bg1">
                  <a:lumMod val="6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1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Front Office ( </a:t>
            </a:r>
            <a:r>
              <a:rPr lang="ko-KR" altLang="en-US" dirty="0"/>
              <a:t>대체투자</a:t>
            </a:r>
            <a:r>
              <a:rPr lang="en-US" altLang="ko-KR" dirty="0"/>
              <a:t>/</a:t>
            </a:r>
            <a:r>
              <a:rPr lang="ko-KR" altLang="en-US" dirty="0"/>
              <a:t>해외운용</a:t>
            </a:r>
            <a:r>
              <a:rPr lang="en-US" altLang="ko-KR" dirty="0"/>
              <a:t>_ </a:t>
            </a:r>
            <a:r>
              <a:rPr lang="ko-KR" altLang="en-US" dirty="0"/>
              <a:t>보험자산운용과 </a:t>
            </a:r>
            <a:r>
              <a:rPr lang="en-US" altLang="ko-KR" dirty="0" smtClean="0"/>
              <a:t>)(4/4)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701935"/>
            <a:ext cx="1036753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기타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723635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5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557919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557919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25014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250142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761906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8664" y="1845951"/>
            <a:ext cx="3744416" cy="34563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 latinLnBrk="1"/>
            <a:r>
              <a:rPr lang="ko-KR" altLang="ko-KR" dirty="0" smtClean="0"/>
              <a:t>현재 </a:t>
            </a:r>
            <a:r>
              <a:rPr lang="ko-KR" altLang="ko-KR" dirty="0"/>
              <a:t>자산관리시스템은 회계를 기반으로 한 시스템으로 </a:t>
            </a:r>
            <a:r>
              <a:rPr lang="en-US" altLang="ko-KR" dirty="0"/>
              <a:t>Front </a:t>
            </a:r>
            <a:r>
              <a:rPr lang="ko-KR" altLang="ko-KR" dirty="0"/>
              <a:t>의 </a:t>
            </a:r>
            <a:r>
              <a:rPr lang="en-US" altLang="ko-KR" dirty="0"/>
              <a:t>Needs</a:t>
            </a:r>
            <a:r>
              <a:rPr lang="ko-KR" altLang="ko-KR" dirty="0"/>
              <a:t>를 수용하기는 어려움</a:t>
            </a:r>
            <a:r>
              <a:rPr lang="en-US" altLang="ko-KR" dirty="0"/>
              <a:t>. </a:t>
            </a:r>
            <a:r>
              <a:rPr lang="ko-KR" altLang="ko-KR" dirty="0"/>
              <a:t>차라리 전문 시스템이 더욱 효율적임</a:t>
            </a:r>
            <a:r>
              <a:rPr lang="en-US" altLang="ko-KR" dirty="0"/>
              <a:t>. </a:t>
            </a:r>
            <a:r>
              <a:rPr lang="en-US" altLang="ko-KR" dirty="0" smtClean="0"/>
              <a:t>1</a:t>
            </a:r>
            <a:r>
              <a:rPr lang="ko-KR" altLang="ko-KR" dirty="0"/>
              <a:t>월 중 시현이 있을 때 시뮬레이션을 중심으로 봤으면 함</a:t>
            </a:r>
          </a:p>
          <a:p>
            <a:pPr marL="0" indent="0" latinLnBrk="1">
              <a:buNone/>
            </a:pPr>
            <a:r>
              <a:rPr lang="en-US" altLang="ko-KR" dirty="0"/>
              <a:t> </a:t>
            </a:r>
            <a:endParaRPr lang="ko-KR" altLang="ko-KR" dirty="0"/>
          </a:p>
          <a:p>
            <a:pPr lvl="1">
              <a:lnSpc>
                <a:spcPts val="2200"/>
              </a:lnSpc>
            </a:pP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6177136" y="1845951"/>
            <a:ext cx="3352056" cy="122413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선도사례 분석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 기능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시현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4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89313" y="282952"/>
            <a:ext cx="7371999" cy="321061"/>
          </a:xfrm>
        </p:spPr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</a:t>
            </a:r>
            <a:r>
              <a:rPr lang="ko-KR" altLang="en-US" dirty="0"/>
              <a:t>운용모니터링</a:t>
            </a:r>
            <a:r>
              <a:rPr lang="en-US" altLang="ko-KR" dirty="0" smtClean="0"/>
              <a:t>( </a:t>
            </a:r>
            <a:r>
              <a:rPr lang="ko-KR" altLang="en-US" dirty="0" err="1" smtClean="0"/>
              <a:t>리스크</a:t>
            </a:r>
            <a:r>
              <a:rPr lang="en-US" altLang="ko-KR" dirty="0" smtClean="0"/>
              <a:t>_ </a:t>
            </a:r>
            <a:r>
              <a:rPr lang="ko-KR" altLang="en-US" dirty="0"/>
              <a:t>보험위험관리과 </a:t>
            </a:r>
            <a:r>
              <a:rPr lang="en-US" altLang="ko-KR" dirty="0"/>
              <a:t>) (1/3)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err="1" smtClean="0"/>
              <a:t>리스크부문</a:t>
            </a:r>
            <a:r>
              <a:rPr lang="ko-KR" altLang="en-US" sz="1200" b="1" dirty="0" smtClean="0"/>
              <a:t>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844824"/>
            <a:ext cx="1036753" cy="43924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위험관리 인력 </a:t>
            </a:r>
            <a:r>
              <a:rPr lang="en-US" altLang="ko-KR" sz="1200" b="1" dirty="0" smtClean="0">
                <a:solidFill>
                  <a:srgbClr val="660033"/>
                </a:solidFill>
              </a:rPr>
              <a:t>/ </a:t>
            </a:r>
            <a:r>
              <a:rPr lang="ko-KR" altLang="en-US" sz="1200" b="1" dirty="0" smtClean="0">
                <a:solidFill>
                  <a:srgbClr val="660033"/>
                </a:solidFill>
              </a:rPr>
              <a:t>업무</a:t>
            </a:r>
            <a:endParaRPr lang="en-US" altLang="ko-KR" sz="1200" b="1" dirty="0" smtClean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현황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866524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1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00808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00808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39303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393031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2640" y="1988840"/>
            <a:ext cx="3600400" cy="72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위험관리부문 인력현황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-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총인원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시장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운영리스크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904795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177136" y="2060848"/>
            <a:ext cx="3352056" cy="11817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N/A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2640" y="2852936"/>
            <a:ext cx="3600400" cy="3240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주요 수행업무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-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시장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신용리스크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한도 설정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Risk Budget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투자 관련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Compliance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수립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운용부문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수립 평가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주간보고 자료 작성                                         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손익변동성 추정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,Position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 등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상품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자산군별 성과 평가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RBC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위원회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9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44488" y="620688"/>
            <a:ext cx="9211887" cy="609600"/>
          </a:xfrm>
        </p:spPr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44488" y="1854842"/>
            <a:ext cx="1036753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시스템 지원현황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896287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2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30571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30571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42279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422794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2018602"/>
            <a:ext cx="3744416" cy="2788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err="1" smtClean="0"/>
              <a:t>리스크부문</a:t>
            </a:r>
            <a:r>
              <a:rPr lang="ko-KR" altLang="en-US" dirty="0" smtClean="0"/>
              <a:t> </a:t>
            </a:r>
            <a:r>
              <a:rPr lang="ko-KR" altLang="en-US" dirty="0"/>
              <a:t>관련 시스템 지원 현황 </a:t>
            </a:r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성과관리시스템내 배분시스템을 </a:t>
            </a:r>
            <a:r>
              <a:rPr lang="ko-KR" altLang="en-US" dirty="0"/>
              <a:t>통</a:t>
            </a:r>
            <a:r>
              <a:rPr lang="ko-KR" altLang="en-US" dirty="0" smtClean="0"/>
              <a:t>해 전략적 자산배분업무 수행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수익률변동성 </a:t>
            </a:r>
            <a:r>
              <a:rPr lang="ko-KR" altLang="en-US" dirty="0" err="1" smtClean="0"/>
              <a:t>추정시</a:t>
            </a:r>
            <a:r>
              <a:rPr lang="ko-KR" altLang="en-US" dirty="0" smtClean="0"/>
              <a:t> 시스템이 아닌 과거 </a:t>
            </a:r>
            <a:r>
              <a:rPr lang="ko-KR" altLang="en-US" dirty="0" err="1" smtClean="0"/>
              <a:t>히스토리를</a:t>
            </a:r>
            <a:r>
              <a:rPr lang="ko-KR" altLang="en-US" dirty="0" smtClean="0"/>
              <a:t> 기준으로 수기로 추정하며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시장지표 </a:t>
            </a:r>
            <a:r>
              <a:rPr lang="en-US" altLang="ko-KR" dirty="0" smtClean="0"/>
              <a:t>(</a:t>
            </a:r>
            <a:r>
              <a:rPr lang="ko-KR" altLang="en-US" dirty="0" smtClean="0"/>
              <a:t>금리민감도</a:t>
            </a:r>
            <a:r>
              <a:rPr lang="en-US" altLang="ko-KR" dirty="0" smtClean="0"/>
              <a:t>,</a:t>
            </a:r>
            <a:r>
              <a:rPr lang="en-US" altLang="ko-KR" dirty="0"/>
              <a:t> </a:t>
            </a:r>
            <a:r>
              <a:rPr lang="en-US" altLang="ko-KR" dirty="0" err="1"/>
              <a:t>Kospi</a:t>
            </a:r>
            <a:r>
              <a:rPr lang="ko-KR" altLang="ko-KR" dirty="0" smtClean="0"/>
              <a:t>민감</a:t>
            </a:r>
            <a:r>
              <a:rPr lang="ko-KR" altLang="en-US" dirty="0" smtClean="0"/>
              <a:t>도 </a:t>
            </a:r>
            <a:r>
              <a:rPr lang="en-US" altLang="ko-KR" dirty="0" smtClean="0"/>
              <a:t>)</a:t>
            </a:r>
            <a:r>
              <a:rPr lang="ko-KR" altLang="en-US" dirty="0" smtClean="0"/>
              <a:t>등을 수기로 관리</a:t>
            </a:r>
            <a:r>
              <a:rPr lang="en-US" altLang="ko-KR" dirty="0" smtClean="0"/>
              <a:t>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err="1" smtClean="0"/>
              <a:t>리스크관리</a:t>
            </a:r>
            <a:r>
              <a:rPr lang="ko-KR" altLang="en-US" dirty="0" smtClean="0"/>
              <a:t> 시스템 </a:t>
            </a:r>
            <a:r>
              <a:rPr lang="en-US" altLang="ko-KR" dirty="0" smtClean="0"/>
              <a:t>(</a:t>
            </a:r>
            <a:r>
              <a:rPr lang="ko-KR" altLang="en-US" dirty="0" smtClean="0"/>
              <a:t>시장</a:t>
            </a:r>
            <a:r>
              <a:rPr lang="en-US" altLang="ko-KR" dirty="0" smtClean="0"/>
              <a:t>/</a:t>
            </a:r>
            <a:r>
              <a:rPr lang="ko-KR" altLang="en-US" dirty="0" smtClean="0"/>
              <a:t>신용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</a:t>
            </a:r>
            <a:r>
              <a:rPr lang="ko-KR" altLang="en-US" dirty="0" err="1" smtClean="0"/>
              <a:t>운영중이며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월단위</a:t>
            </a:r>
            <a:r>
              <a:rPr lang="ko-KR" altLang="en-US" dirty="0" smtClean="0"/>
              <a:t> 한도를 산출하고 있음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21223" y="3482763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177136" y="2142874"/>
            <a:ext cx="3352056" cy="122413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일평가 및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Batch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의한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 기능 및 분석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 기능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개선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제목 3"/>
          <p:cNvSpPr txBox="1">
            <a:spLocks/>
          </p:cNvSpPr>
          <p:nvPr/>
        </p:nvSpPr>
        <p:spPr>
          <a:xfrm>
            <a:off x="272480" y="836712"/>
            <a:ext cx="7371999" cy="321061"/>
          </a:xfrm>
          <a:prstGeom prst="rect">
            <a:avLst/>
          </a:prstGeom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 i="0" cap="none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ko-KR" altLang="en-US" kern="0" dirty="0"/>
          </a:p>
        </p:txBody>
      </p:sp>
      <p:sp>
        <p:nvSpPr>
          <p:cNvPr id="17" name="제목 16"/>
          <p:cNvSpPr>
            <a:spLocks noGrp="1"/>
          </p:cNvSpPr>
          <p:nvPr>
            <p:ph type="title"/>
          </p:nvPr>
        </p:nvSpPr>
        <p:spPr>
          <a:xfrm>
            <a:off x="389313" y="282952"/>
            <a:ext cx="8740151" cy="321061"/>
          </a:xfrm>
        </p:spPr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</a:t>
            </a:r>
            <a:r>
              <a:rPr lang="ko-KR" altLang="en-US" dirty="0"/>
              <a:t>운용모니터링</a:t>
            </a:r>
            <a:r>
              <a:rPr lang="en-US" altLang="ko-KR" dirty="0"/>
              <a:t>( </a:t>
            </a:r>
            <a:r>
              <a:rPr lang="ko-KR" altLang="en-US" dirty="0" err="1"/>
              <a:t>리스크</a:t>
            </a:r>
            <a:r>
              <a:rPr lang="en-US" altLang="ko-KR" dirty="0"/>
              <a:t>_ </a:t>
            </a:r>
            <a:r>
              <a:rPr lang="ko-KR" altLang="en-US" dirty="0"/>
              <a:t>보험위험관리과 </a:t>
            </a:r>
            <a:r>
              <a:rPr lang="en-US" altLang="ko-KR" dirty="0"/>
              <a:t>) </a:t>
            </a:r>
            <a:r>
              <a:rPr lang="en-US" altLang="ko-KR" dirty="0" smtClean="0"/>
              <a:t>(2/3)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81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</a:t>
            </a:r>
            <a:r>
              <a:rPr lang="ko-KR" altLang="en-US" dirty="0"/>
              <a:t>운용모니터링</a:t>
            </a:r>
            <a:r>
              <a:rPr lang="en-US" altLang="ko-KR" dirty="0"/>
              <a:t>( </a:t>
            </a:r>
            <a:r>
              <a:rPr lang="ko-KR" altLang="en-US" dirty="0" err="1"/>
              <a:t>리스크</a:t>
            </a:r>
            <a:r>
              <a:rPr lang="en-US" altLang="ko-KR" dirty="0"/>
              <a:t>_ </a:t>
            </a:r>
            <a:r>
              <a:rPr lang="ko-KR" altLang="en-US" dirty="0"/>
              <a:t>보험위험관리과 </a:t>
            </a:r>
            <a:r>
              <a:rPr lang="en-US" altLang="ko-KR" dirty="0"/>
              <a:t>) </a:t>
            </a:r>
            <a:r>
              <a:rPr lang="en-US" altLang="ko-KR" dirty="0" smtClean="0"/>
              <a:t>(3/3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채권운용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916830"/>
            <a:ext cx="1036753" cy="38164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기타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938530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3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72814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72814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46503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465037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321152" y="4797150"/>
            <a:ext cx="3352056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용역 결과에 따른 시스템 변경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Issue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966390"/>
            <a:ext cx="3600400" cy="355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300"/>
              </a:lnSpc>
            </a:pPr>
            <a:r>
              <a:rPr lang="ko-KR" altLang="en-US" dirty="0" err="1" smtClean="0"/>
              <a:t>성과평가시</a:t>
            </a:r>
            <a:r>
              <a:rPr lang="ko-KR" altLang="en-US" dirty="0" smtClean="0"/>
              <a:t> 초과 수익에 대한 요인분석이 현 체계에서는 어려워 외부 용역으로 </a:t>
            </a:r>
            <a:r>
              <a:rPr lang="ko-KR" altLang="en-US" dirty="0" err="1" smtClean="0"/>
              <a:t>대체중이며</a:t>
            </a:r>
            <a:r>
              <a:rPr lang="ko-KR" altLang="en-US" dirty="0" smtClean="0"/>
              <a:t> 시스템상 간접자산에 대해선 펀드수익률만 </a:t>
            </a:r>
            <a:r>
              <a:rPr lang="ko-KR" altLang="en-US" dirty="0" err="1" smtClean="0"/>
              <a:t>수령중으로</a:t>
            </a:r>
            <a:r>
              <a:rPr lang="ko-KR" altLang="en-US" dirty="0" smtClean="0"/>
              <a:t> 자체 요인분석은 어려움</a:t>
            </a:r>
            <a:endParaRPr lang="en-US" altLang="ko-KR" dirty="0" smtClean="0"/>
          </a:p>
          <a:p>
            <a:pPr>
              <a:lnSpc>
                <a:spcPts val="2300"/>
              </a:lnSpc>
            </a:pPr>
            <a:endParaRPr lang="en-US" altLang="ko-KR" dirty="0" smtClean="0"/>
          </a:p>
          <a:p>
            <a:pPr marL="0" indent="0">
              <a:lnSpc>
                <a:spcPts val="2300"/>
              </a:lnSpc>
              <a:buNone/>
            </a:pPr>
            <a:endParaRPr lang="en-US" altLang="ko-KR" dirty="0"/>
          </a:p>
          <a:p>
            <a:pPr>
              <a:lnSpc>
                <a:spcPts val="2300"/>
              </a:lnSpc>
            </a:pPr>
            <a:r>
              <a:rPr lang="ko-KR" altLang="en-US" dirty="0" err="1" smtClean="0"/>
              <a:t>리스크관리목적</a:t>
            </a:r>
            <a:r>
              <a:rPr lang="ko-KR" altLang="en-US" dirty="0" smtClean="0"/>
              <a:t> 분류코드 분류 부족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시스템내 </a:t>
            </a:r>
            <a:r>
              <a:rPr lang="ko-KR" altLang="en-US" dirty="0"/>
              <a:t>국가별 분류기준이 없어 </a:t>
            </a:r>
            <a:r>
              <a:rPr lang="ko-KR" altLang="en-US" dirty="0" err="1"/>
              <a:t>한도관리시</a:t>
            </a:r>
            <a:r>
              <a:rPr lang="ko-KR" altLang="en-US" dirty="0"/>
              <a:t> 담당자 자료에 </a:t>
            </a:r>
            <a:r>
              <a:rPr lang="ko-KR" altLang="en-US" dirty="0" smtClean="0"/>
              <a:t>의존</a:t>
            </a:r>
            <a:endParaRPr lang="en-US" altLang="ko-KR" dirty="0" smtClean="0"/>
          </a:p>
          <a:p>
            <a:pPr lvl="1">
              <a:lnSpc>
                <a:spcPts val="2300"/>
              </a:lnSpc>
            </a:pPr>
            <a:endParaRPr lang="en-US" altLang="ko-KR" dirty="0"/>
          </a:p>
          <a:p>
            <a:pPr marL="171450" lvl="1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ko-KR" altLang="en-US" dirty="0" smtClean="0"/>
              <a:t>자산배분 기법에 대한 연구용역 예정으로 그 </a:t>
            </a:r>
            <a:r>
              <a:rPr lang="ko-KR" altLang="en-US" dirty="0"/>
              <a:t>결</a:t>
            </a:r>
            <a:r>
              <a:rPr lang="ko-KR" altLang="en-US" dirty="0" smtClean="0"/>
              <a:t>과에 따라 현 자산배분시스템 변경 또는 개선 이 결정됨</a:t>
            </a: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976801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321152" y="2132854"/>
            <a:ext cx="3352056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일평가 및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Batch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의한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 및 간접자산에 대한 손익정보 입수 방법 연구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321152" y="3645022"/>
            <a:ext cx="335205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자산거래시스템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확대                  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국가별 분류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준거기업등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7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89313" y="282952"/>
            <a:ext cx="7371999" cy="321061"/>
          </a:xfrm>
        </p:spPr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</a:t>
            </a:r>
            <a:r>
              <a:rPr lang="ko-KR" altLang="en-US" dirty="0"/>
              <a:t>운용지원</a:t>
            </a:r>
            <a:r>
              <a:rPr lang="en-US" altLang="ko-KR" dirty="0"/>
              <a:t>( </a:t>
            </a:r>
            <a:r>
              <a:rPr lang="ko-KR" altLang="en-US" dirty="0"/>
              <a:t>회계부문</a:t>
            </a:r>
            <a:r>
              <a:rPr lang="en-US" altLang="ko-KR" dirty="0"/>
              <a:t>_ </a:t>
            </a:r>
            <a:r>
              <a:rPr lang="ko-KR" altLang="en-US" dirty="0"/>
              <a:t>보험기획과 </a:t>
            </a:r>
            <a:r>
              <a:rPr lang="en-US" altLang="ko-KR" dirty="0"/>
              <a:t>) </a:t>
            </a:r>
            <a:r>
              <a:rPr lang="en-US" altLang="ko-KR" dirty="0" smtClean="0"/>
              <a:t>(1/4)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 smtClean="0"/>
              <a:t>회계부문 </a:t>
            </a:r>
            <a:r>
              <a:rPr lang="ko-KR" altLang="en-US" sz="1200" b="1" dirty="0"/>
              <a:t>업무 </a:t>
            </a:r>
            <a:r>
              <a:rPr lang="ko-KR" altLang="en-US" sz="1200" b="1" dirty="0" smtClean="0"/>
              <a:t>관련 </a:t>
            </a:r>
            <a:r>
              <a:rPr lang="ko-KR" altLang="en-US" sz="1200" b="1" dirty="0"/>
              <a:t>담당자 인</a:t>
            </a:r>
            <a:r>
              <a:rPr lang="ko-KR" altLang="en-US" sz="1200" b="1" dirty="0" smtClean="0"/>
              <a:t>터뷰를 </a:t>
            </a:r>
            <a:r>
              <a:rPr lang="ko-KR" altLang="en-US" sz="1200" b="1" dirty="0"/>
              <a:t>통해 현행 업무 현황을 파악하였으며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이에 따른 요구사항과 이슈는 다음과 같음 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44488" y="1844822"/>
            <a:ext cx="1036753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회계 마감 인력 </a:t>
            </a:r>
            <a:r>
              <a:rPr lang="en-US" altLang="ko-KR" sz="1200" b="1" dirty="0" smtClean="0">
                <a:solidFill>
                  <a:srgbClr val="660033"/>
                </a:solidFill>
              </a:rPr>
              <a:t>/ </a:t>
            </a:r>
            <a:r>
              <a:rPr lang="ko-KR" altLang="en-US" sz="1200" b="1" dirty="0" smtClean="0">
                <a:solidFill>
                  <a:srgbClr val="660033"/>
                </a:solidFill>
              </a:rPr>
              <a:t>업무</a:t>
            </a:r>
            <a:endParaRPr lang="en-US" altLang="ko-KR" sz="1200" b="1" dirty="0" smtClean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현황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64548" y="1866522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1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916830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916830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60905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609053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2640" y="2204862"/>
            <a:ext cx="3888432" cy="72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회계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마감부문 인력현황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-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총인원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자금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결산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사업단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1, B/O 1)</a:t>
            </a: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616761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2640" y="3645022"/>
            <a:ext cx="3600400" cy="1872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주요 수행업무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-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보험사업단 전체 마감 결산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 typeface="나눔고딕" panose="020D0604000000000000" pitchFamily="50" charset="-127"/>
              <a:buChar char="–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외화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구조화자산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결산 마감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3538" lvl="1" indent="-171450">
              <a:lnSpc>
                <a:spcPts val="2200"/>
              </a:lnSpc>
              <a:buFontTx/>
              <a:buChar char="-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운용부문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Back Office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              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손익변동성 추정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,Position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 등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6393160" y="2204862"/>
            <a:ext cx="3352056" cy="122413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Back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Office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인력 및 업무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R&amp;R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에 대한 타당성 검토</a:t>
            </a: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99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44488" y="620688"/>
            <a:ext cx="9211887" cy="609600"/>
          </a:xfrm>
        </p:spPr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44488" y="1891681"/>
            <a:ext cx="1036753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시스템 지원현황 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933126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2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67410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67410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45963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459633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2055441"/>
            <a:ext cx="3744416" cy="2788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200"/>
              </a:lnSpc>
            </a:pPr>
            <a:r>
              <a:rPr lang="ko-KR" altLang="en-US" dirty="0" smtClean="0"/>
              <a:t>회계부문 </a:t>
            </a:r>
            <a:r>
              <a:rPr lang="ko-KR" altLang="en-US" dirty="0"/>
              <a:t>관련 시스템 지원 현황 </a:t>
            </a:r>
          </a:p>
          <a:p>
            <a:pPr lvl="1">
              <a:lnSpc>
                <a:spcPts val="2200"/>
              </a:lnSpc>
            </a:pPr>
            <a:r>
              <a:rPr lang="en-US" altLang="ko-KR" dirty="0" smtClean="0"/>
              <a:t>ERP </a:t>
            </a:r>
            <a:r>
              <a:rPr lang="ko-KR" altLang="en-US" dirty="0"/>
              <a:t>기반 </a:t>
            </a:r>
            <a:r>
              <a:rPr lang="ko-KR" altLang="en-US" dirty="0" smtClean="0"/>
              <a:t>시스템을 </a:t>
            </a:r>
            <a:r>
              <a:rPr lang="ko-KR" altLang="en-US" dirty="0"/>
              <a:t>통한 </a:t>
            </a:r>
            <a:r>
              <a:rPr lang="ko-KR" altLang="en-US" dirty="0" err="1" smtClean="0"/>
              <a:t>보험단</a:t>
            </a:r>
            <a:r>
              <a:rPr lang="ko-KR" altLang="en-US" dirty="0" smtClean="0"/>
              <a:t> 전체 </a:t>
            </a:r>
            <a:r>
              <a:rPr lang="ko-KR" altLang="en-US" dirty="0"/>
              <a:t>결산업무 수행</a:t>
            </a:r>
            <a:endParaRPr lang="en-US" altLang="ko-KR" dirty="0"/>
          </a:p>
          <a:p>
            <a:pPr lvl="1">
              <a:lnSpc>
                <a:spcPts val="2200"/>
              </a:lnSpc>
            </a:pPr>
            <a:r>
              <a:rPr lang="en-US" altLang="ko-KR" dirty="0"/>
              <a:t>E- Travis </a:t>
            </a:r>
            <a:r>
              <a:rPr lang="ko-KR" altLang="en-US" dirty="0"/>
              <a:t>기반 자산관리시스템을 통한 유가증권 결산업무 </a:t>
            </a:r>
            <a:r>
              <a:rPr lang="ko-KR" altLang="en-US" dirty="0" smtClean="0"/>
              <a:t>수행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 정형 유가증권은 우체국금융개발원에서 결산이 이루어지고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해외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구조화는 회계파트에서 수행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21223" y="3519602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4" name="제목 3"/>
          <p:cNvSpPr txBox="1">
            <a:spLocks/>
          </p:cNvSpPr>
          <p:nvPr/>
        </p:nvSpPr>
        <p:spPr>
          <a:xfrm>
            <a:off x="272480" y="836712"/>
            <a:ext cx="7371999" cy="321061"/>
          </a:xfrm>
          <a:prstGeom prst="rect">
            <a:avLst/>
          </a:prstGeom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 i="0" cap="none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ko-KR" altLang="en-US" kern="0" dirty="0"/>
          </a:p>
        </p:txBody>
      </p:sp>
      <p:sp>
        <p:nvSpPr>
          <p:cNvPr id="17" name="제목 16"/>
          <p:cNvSpPr>
            <a:spLocks noGrp="1"/>
          </p:cNvSpPr>
          <p:nvPr>
            <p:ph type="title"/>
          </p:nvPr>
        </p:nvSpPr>
        <p:spPr>
          <a:xfrm>
            <a:off x="389313" y="282952"/>
            <a:ext cx="8740151" cy="321061"/>
          </a:xfrm>
        </p:spPr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</a:t>
            </a:r>
            <a:r>
              <a:rPr lang="ko-KR" altLang="en-US" dirty="0" smtClean="0"/>
              <a:t>운용지원</a:t>
            </a:r>
            <a:r>
              <a:rPr lang="en-US" altLang="ko-KR" dirty="0" smtClean="0"/>
              <a:t>( </a:t>
            </a:r>
            <a:r>
              <a:rPr lang="ko-KR" altLang="en-US" dirty="0" smtClean="0"/>
              <a:t>회계부문</a:t>
            </a:r>
            <a:r>
              <a:rPr lang="en-US" altLang="ko-KR" dirty="0" smtClean="0"/>
              <a:t>_ </a:t>
            </a:r>
            <a:r>
              <a:rPr lang="ko-KR" altLang="en-US" dirty="0" smtClean="0"/>
              <a:t>보험기획과 </a:t>
            </a:r>
            <a:r>
              <a:rPr lang="en-US" altLang="ko-KR" dirty="0"/>
              <a:t>) </a:t>
            </a:r>
            <a:r>
              <a:rPr lang="en-US" altLang="ko-KR" dirty="0" smtClean="0"/>
              <a:t>(2/4)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6321152" y="2107705"/>
            <a:ext cx="3352056" cy="11817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N/A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</a:t>
            </a:r>
            <a:r>
              <a:rPr lang="ko-KR" altLang="en-US" dirty="0"/>
              <a:t>운용지원</a:t>
            </a:r>
            <a:r>
              <a:rPr lang="en-US" altLang="ko-KR" dirty="0"/>
              <a:t>( </a:t>
            </a:r>
            <a:r>
              <a:rPr lang="ko-KR" altLang="en-US" dirty="0"/>
              <a:t>회계부문</a:t>
            </a:r>
            <a:r>
              <a:rPr lang="en-US" altLang="ko-KR" dirty="0"/>
              <a:t>_ </a:t>
            </a:r>
            <a:r>
              <a:rPr lang="ko-KR" altLang="en-US" dirty="0"/>
              <a:t>보험기획과 </a:t>
            </a:r>
            <a:r>
              <a:rPr lang="en-US" altLang="ko-KR" dirty="0"/>
              <a:t>) </a:t>
            </a:r>
            <a:r>
              <a:rPr lang="en-US" altLang="ko-KR" dirty="0" smtClean="0"/>
              <a:t>(3/4)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1916830"/>
            <a:ext cx="1036753" cy="38164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기타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1938530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3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928664" y="1772814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249144" y="1772814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664" y="146503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144" y="1465037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664" y="1966390"/>
            <a:ext cx="3600400" cy="355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300"/>
              </a:lnSpc>
            </a:pPr>
            <a:r>
              <a:rPr lang="ko-KR" altLang="en-US" dirty="0" smtClean="0"/>
              <a:t>일마감체계 </a:t>
            </a:r>
            <a:r>
              <a:rPr lang="ko-KR" altLang="en-US" dirty="0" err="1" smtClean="0"/>
              <a:t>도입시</a:t>
            </a:r>
            <a:r>
              <a:rPr lang="ko-KR" altLang="en-US" dirty="0" smtClean="0"/>
              <a:t> 선 고려사항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현재 평가 전송 </a:t>
            </a:r>
            <a:r>
              <a:rPr lang="en-US" altLang="ko-KR" dirty="0" smtClean="0"/>
              <a:t>Data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거래건별</a:t>
            </a:r>
            <a:r>
              <a:rPr lang="ko-KR" altLang="en-US" dirty="0" smtClean="0"/>
              <a:t> 수기 검증으로 시일 소요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en-US" altLang="ko-KR" dirty="0" smtClean="0"/>
              <a:t>F/O</a:t>
            </a:r>
            <a:r>
              <a:rPr lang="ko-KR" altLang="en-US" dirty="0" smtClean="0"/>
              <a:t>부문 매매 </a:t>
            </a:r>
            <a:r>
              <a:rPr lang="ko-KR" altLang="en-US" dirty="0" err="1" smtClean="0"/>
              <a:t>체결후</a:t>
            </a:r>
            <a:r>
              <a:rPr lang="ko-KR" altLang="en-US" dirty="0" smtClean="0"/>
              <a:t> 당일 미등록 사례 발생시 일마감 </a:t>
            </a:r>
            <a:r>
              <a:rPr lang="en-US" altLang="ko-KR" dirty="0" smtClean="0"/>
              <a:t>Batch </a:t>
            </a:r>
            <a:r>
              <a:rPr lang="ko-KR" altLang="en-US" dirty="0" smtClean="0"/>
              <a:t>오류 발생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endParaRPr lang="en-US" altLang="ko-KR" dirty="0"/>
          </a:p>
          <a:p>
            <a:pPr marL="171450" lvl="1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ko-KR" altLang="en-US" dirty="0" smtClean="0"/>
              <a:t>금융망과 업무망간 </a:t>
            </a:r>
            <a:r>
              <a:rPr lang="en-US" altLang="ko-KR" dirty="0" smtClean="0"/>
              <a:t>Data</a:t>
            </a:r>
            <a:r>
              <a:rPr lang="ko-KR" altLang="en-US" dirty="0" smtClean="0"/>
              <a:t>이동 제약 가능성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현재 금융망에서 </a:t>
            </a:r>
            <a:r>
              <a:rPr lang="en-US" altLang="ko-KR" dirty="0" smtClean="0"/>
              <a:t>ERP(</a:t>
            </a:r>
            <a:r>
              <a:rPr lang="ko-KR" altLang="en-US" dirty="0" err="1" smtClean="0"/>
              <a:t>업무망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으로의 정보 송신은 </a:t>
            </a:r>
            <a:r>
              <a:rPr lang="en-US" altLang="ko-KR" dirty="0" smtClean="0"/>
              <a:t>Data </a:t>
            </a:r>
            <a:r>
              <a:rPr lang="ko-KR" altLang="en-US" dirty="0" smtClean="0"/>
              <a:t>방식이 아닌 </a:t>
            </a:r>
            <a:r>
              <a:rPr lang="ko-KR" altLang="en-US" dirty="0" err="1" smtClean="0"/>
              <a:t>분개장</a:t>
            </a:r>
            <a:r>
              <a:rPr lang="en-US" altLang="ko-KR" dirty="0" smtClean="0"/>
              <a:t>(</a:t>
            </a:r>
            <a:r>
              <a:rPr lang="ko-KR" altLang="en-US" dirty="0" smtClean="0"/>
              <a:t>전표</a:t>
            </a:r>
            <a:r>
              <a:rPr lang="en-US" altLang="ko-KR" dirty="0" smtClean="0"/>
              <a:t>)</a:t>
            </a:r>
            <a:r>
              <a:rPr lang="ko-KR" altLang="en-US" dirty="0" smtClean="0"/>
              <a:t> 전송방식임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향후 </a:t>
            </a:r>
            <a:r>
              <a:rPr lang="en-US" altLang="ko-KR" dirty="0" smtClean="0"/>
              <a:t>F/O </a:t>
            </a:r>
            <a:r>
              <a:rPr lang="ko-KR" altLang="en-US" dirty="0" smtClean="0"/>
              <a:t>시스템을 </a:t>
            </a:r>
            <a:r>
              <a:rPr lang="ko-KR" altLang="en-US" dirty="0" err="1" smtClean="0"/>
              <a:t>업무망에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구축시</a:t>
            </a:r>
            <a:r>
              <a:rPr lang="ko-KR" altLang="en-US" dirty="0" smtClean="0"/>
              <a:t> 보안이슈가 있을 수 있음</a:t>
            </a:r>
            <a:r>
              <a:rPr lang="en-US" altLang="ko-KR" dirty="0" smtClean="0"/>
              <a:t> </a:t>
            </a: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650815" y="3976801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321152" y="2060846"/>
            <a:ext cx="3352056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일평가 전송</a:t>
            </a:r>
            <a:r>
              <a:rPr lang="en-US" altLang="ko-KR" sz="1200" b="1" dirty="0"/>
              <a:t>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Data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의 자동 검증 프로세스 구축방안 검토</a:t>
            </a:r>
            <a:endParaRPr lang="en-US" altLang="ko-KR" sz="1200" b="1" dirty="0" smtClean="0">
              <a:solidFill>
                <a:schemeClr val="tx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당일 거래 입력 마감 </a:t>
            </a:r>
            <a:r>
              <a:rPr lang="en-US" altLang="ko-KR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Roll </a:t>
            </a:r>
            <a:r>
              <a:rPr lang="ko-KR" altLang="en-US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정례화 선행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393160" y="3717030"/>
            <a:ext cx="3352056" cy="1656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전산망간 보안 </a:t>
            </a:r>
            <a:r>
              <a:rPr lang="en-US" altLang="ko-KR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Rull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확인 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1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인터뷰 결과 </a:t>
            </a:r>
            <a:r>
              <a:rPr lang="en-US" altLang="ko-KR" dirty="0"/>
              <a:t>– </a:t>
            </a:r>
            <a:r>
              <a:rPr lang="ko-KR" altLang="en-US" dirty="0"/>
              <a:t>운용지원</a:t>
            </a:r>
            <a:r>
              <a:rPr lang="en-US" altLang="ko-KR" dirty="0"/>
              <a:t>( </a:t>
            </a:r>
            <a:r>
              <a:rPr lang="ko-KR" altLang="en-US" dirty="0"/>
              <a:t>회계부문</a:t>
            </a:r>
            <a:r>
              <a:rPr lang="en-US" altLang="ko-KR" dirty="0"/>
              <a:t>_ </a:t>
            </a:r>
            <a:r>
              <a:rPr lang="ko-KR" altLang="en-US" dirty="0"/>
              <a:t>보험기획과 </a:t>
            </a:r>
            <a:r>
              <a:rPr lang="en-US" altLang="ko-KR" dirty="0"/>
              <a:t>) </a:t>
            </a:r>
            <a:r>
              <a:rPr lang="en-US" altLang="ko-KR" dirty="0" smtClean="0"/>
              <a:t>(4/4)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계속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sp>
        <p:nvSpPr>
          <p:cNvPr id="5" name="직사각형 4"/>
          <p:cNvSpPr/>
          <p:nvPr/>
        </p:nvSpPr>
        <p:spPr>
          <a:xfrm>
            <a:off x="389313" y="2132856"/>
            <a:ext cx="1036753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endParaRPr lang="ko-KR" altLang="en-US" sz="1200" dirty="0">
              <a:solidFill>
                <a:srgbClr val="660033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660033"/>
                </a:solidFill>
              </a:rPr>
              <a:t>기타</a:t>
            </a:r>
            <a:endParaRPr lang="ko-KR" altLang="en-US" sz="1200" b="1" dirty="0">
              <a:solidFill>
                <a:srgbClr val="660033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373" y="2154556"/>
            <a:ext cx="435523" cy="290285"/>
          </a:xfrm>
          <a:prstGeom prst="rect">
            <a:avLst/>
          </a:prstGeom>
          <a:solidFill>
            <a:srgbClr val="C00000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3</a:t>
            </a:r>
            <a:endParaRPr lang="ko-KR" altLang="en-US" sz="11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784648" y="1792561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105128" y="1792561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84648" y="148478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7136" y="1484784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요구사항 및 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6656" y="2202161"/>
            <a:ext cx="3600400" cy="3459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lnSpc>
                <a:spcPts val="2000"/>
              </a:lnSpc>
              <a:buFont typeface="Arial" panose="020B0604020202020204" pitchFamily="34" charset="0"/>
              <a:buChar char="•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363538" lvl="1" indent="-171450">
              <a:lnSpc>
                <a:spcPts val="2000"/>
              </a:lnSpc>
              <a:buFont typeface="나눔고딕" panose="020D0604000000000000" pitchFamily="50" charset="-127"/>
              <a:buChar char="–"/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</a:lstStyle>
          <a:p>
            <a:pPr>
              <a:lnSpc>
                <a:spcPts val="2300"/>
              </a:lnSpc>
            </a:pPr>
            <a:r>
              <a:rPr lang="ko-KR" altLang="en-US" dirty="0" smtClean="0"/>
              <a:t>인력 및 업무 </a:t>
            </a:r>
            <a:r>
              <a:rPr lang="en-US" altLang="ko-KR" dirty="0" smtClean="0"/>
              <a:t>R&amp;R </a:t>
            </a:r>
            <a:r>
              <a:rPr lang="ko-KR" altLang="en-US" dirty="0" smtClean="0"/>
              <a:t>제고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현재 유가증권 결산인력이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인으로 마감 </a:t>
            </a:r>
            <a:r>
              <a:rPr lang="ko-KR" altLang="en-US" dirty="0" err="1" smtClean="0"/>
              <a:t>검증중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en-US" altLang="ko-KR" dirty="0"/>
              <a:t>Back office</a:t>
            </a:r>
            <a:r>
              <a:rPr lang="ko-KR" altLang="ko-KR" dirty="0" smtClean="0"/>
              <a:t>자체도</a:t>
            </a:r>
            <a:r>
              <a:rPr lang="en-US" altLang="ko-KR" dirty="0" smtClean="0"/>
              <a:t> 1</a:t>
            </a:r>
            <a:r>
              <a:rPr lang="ko-KR" altLang="en-US" dirty="0" smtClean="0"/>
              <a:t>인 </a:t>
            </a:r>
            <a:r>
              <a:rPr lang="ko-KR" altLang="ko-KR" dirty="0" smtClean="0"/>
              <a:t>인력편재</a:t>
            </a:r>
            <a:r>
              <a:rPr lang="ko-KR" altLang="en-US" dirty="0" smtClean="0"/>
              <a:t>로</a:t>
            </a:r>
            <a:r>
              <a:rPr lang="ko-KR" altLang="ko-KR" dirty="0" smtClean="0"/>
              <a:t> </a:t>
            </a:r>
            <a:r>
              <a:rPr lang="ko-KR" altLang="ko-KR" dirty="0"/>
              <a:t>운용에서 입력한 사항의 확인과</a:t>
            </a:r>
            <a:r>
              <a:rPr lang="en-US" altLang="ko-KR" dirty="0"/>
              <a:t> Check </a:t>
            </a:r>
            <a:r>
              <a:rPr lang="ko-KR" altLang="ko-KR" dirty="0" smtClean="0"/>
              <a:t>수준</a:t>
            </a:r>
            <a:r>
              <a:rPr lang="ko-KR" altLang="en-US" dirty="0" smtClean="0"/>
              <a:t>임</a:t>
            </a:r>
            <a:endParaRPr lang="en-US" altLang="ko-KR" dirty="0" smtClean="0"/>
          </a:p>
          <a:p>
            <a:pPr lvl="1">
              <a:lnSpc>
                <a:spcPts val="2200"/>
              </a:lnSpc>
            </a:pPr>
            <a:r>
              <a:rPr lang="ko-KR" altLang="en-US" dirty="0" smtClean="0"/>
              <a:t>통상 민영사의 경우 </a:t>
            </a:r>
            <a:r>
              <a:rPr lang="ko-KR" altLang="ko-KR" dirty="0" smtClean="0"/>
              <a:t>별도의 </a:t>
            </a:r>
            <a:r>
              <a:rPr lang="en-US" altLang="ko-KR" dirty="0"/>
              <a:t>Back office </a:t>
            </a:r>
            <a:r>
              <a:rPr lang="ko-KR" altLang="ko-KR" dirty="0"/>
              <a:t>조직을 두어 그곳에서 </a:t>
            </a:r>
            <a:r>
              <a:rPr lang="ko-KR" altLang="ko-KR" dirty="0" smtClean="0"/>
              <a:t>거래</a:t>
            </a:r>
            <a:r>
              <a:rPr lang="en-US" altLang="ko-KR" dirty="0" smtClean="0"/>
              <a:t> </a:t>
            </a:r>
            <a:r>
              <a:rPr lang="ko-KR" altLang="en-US" dirty="0" smtClean="0"/>
              <a:t>등록</a:t>
            </a:r>
            <a:r>
              <a:rPr lang="en-US" altLang="ko-KR" dirty="0" smtClean="0"/>
              <a:t>, </a:t>
            </a:r>
            <a:r>
              <a:rPr lang="ko-KR" altLang="en-US" dirty="0"/>
              <a:t> </a:t>
            </a:r>
            <a:r>
              <a:rPr lang="en-US" altLang="ko-KR" dirty="0" smtClean="0"/>
              <a:t>F/O</a:t>
            </a:r>
            <a:r>
              <a:rPr lang="ko-KR" altLang="en-US" dirty="0" smtClean="0"/>
              <a:t>와의 거래</a:t>
            </a:r>
            <a:r>
              <a:rPr lang="ko-KR" altLang="ko-KR" dirty="0" smtClean="0"/>
              <a:t> </a:t>
            </a:r>
            <a:r>
              <a:rPr lang="ko-KR" altLang="ko-KR" dirty="0"/>
              <a:t>검증과 회계적 숫자검증이 이루어지는데 우리는</a:t>
            </a:r>
            <a:r>
              <a:rPr lang="en-US" altLang="ko-KR" dirty="0"/>
              <a:t> Back office</a:t>
            </a:r>
            <a:r>
              <a:rPr lang="ko-KR" altLang="ko-KR" dirty="0"/>
              <a:t>가 아닌 </a:t>
            </a:r>
            <a:r>
              <a:rPr lang="en-US" altLang="ko-KR" dirty="0"/>
              <a:t>Settlement</a:t>
            </a:r>
            <a:r>
              <a:rPr lang="ko-KR" altLang="ko-KR" dirty="0"/>
              <a:t>구조가 강함</a:t>
            </a:r>
            <a:endParaRPr lang="en-US" altLang="ko-KR" dirty="0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549216" y="3996548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249144" y="2348880"/>
            <a:ext cx="3352056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Front Office /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Back Office /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모니터링 기능에 대한 인력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직제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편재 및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R&amp;R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2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제조명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 </a:t>
            </a: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Clr>
                <a:srgbClr val="7D0900"/>
              </a:buClr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249144" y="4510861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ko-KR" sz="1200" i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1200" i="1" u="sng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최종보고시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타 </a:t>
            </a:r>
            <a:r>
              <a:rPr lang="ko-KR" altLang="en-US" sz="1200" i="1" u="sng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민영사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직제 및 </a:t>
            </a:r>
            <a:r>
              <a:rPr lang="en-US" altLang="ko-KR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R&amp;R </a:t>
            </a:r>
            <a:r>
              <a:rPr lang="ko-KR" altLang="en-US" sz="1200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현황 비교 지원 검토예정 </a:t>
            </a:r>
            <a:endParaRPr lang="en-US" altLang="ko-KR" sz="1200" i="1" u="sng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78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관리자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보험자산운용기획담당님과</a:t>
            </a:r>
            <a:r>
              <a:rPr lang="ko-KR" altLang="en-US" b="1" dirty="0"/>
              <a:t> 인터뷰를 통해 현행 업무 현황을 파악하였으며</a:t>
            </a:r>
            <a:r>
              <a:rPr lang="en-US" altLang="ko-KR" b="1" dirty="0"/>
              <a:t>, </a:t>
            </a:r>
            <a:r>
              <a:rPr lang="ko-KR" altLang="en-US" b="1" dirty="0"/>
              <a:t>이에 따른 요구사항과 이슈는 다음과 같음</a:t>
            </a:r>
            <a:r>
              <a:rPr lang="ko-KR" altLang="en-US" b="1" dirty="0" smtClean="0"/>
              <a:t> </a:t>
            </a:r>
            <a:endParaRPr lang="ko-KR" altLang="en-US" b="1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928664" y="1772816"/>
            <a:ext cx="36004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6249144" y="1772816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8664" y="146503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인터뷰 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9144" y="1465039"/>
            <a:ext cx="33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방향성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49144" y="2060848"/>
            <a:ext cx="3352056" cy="1656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보유자산 현황 및 분석 관련</a:t>
            </a: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시스템 지원 강화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49144" y="4221088"/>
            <a:ext cx="3352056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일마감 프로세스 방안 및 </a:t>
            </a: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lvl="0"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신규 시스템 연계  방안에 대한 타당성 검토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672" y="2060848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ko-KR" sz="1200" dirty="0" smtClean="0"/>
              <a:t>현재 운용자산</a:t>
            </a:r>
            <a:r>
              <a:rPr lang="en-US" altLang="ko-KR" sz="1200" dirty="0" smtClean="0"/>
              <a:t> Position  </a:t>
            </a:r>
            <a:r>
              <a:rPr lang="ko-KR" altLang="en-US" sz="1200" dirty="0" smtClean="0"/>
              <a:t>및 </a:t>
            </a:r>
            <a:r>
              <a:rPr lang="en-US" altLang="ko-KR" sz="1200" dirty="0" smtClean="0"/>
              <a:t>P/L</a:t>
            </a:r>
            <a:r>
              <a:rPr lang="ko-KR" altLang="en-US" sz="1200" dirty="0" smtClean="0"/>
              <a:t>분이</a:t>
            </a:r>
            <a:r>
              <a:rPr lang="ko-KR" altLang="ko-KR" sz="1200" dirty="0" smtClean="0"/>
              <a:t> </a:t>
            </a:r>
            <a:r>
              <a:rPr lang="ko-KR" altLang="ko-KR" sz="1200" dirty="0"/>
              <a:t>하루에 어떻게 움직이는지 정도는 파악이 </a:t>
            </a:r>
            <a:r>
              <a:rPr lang="ko-KR" altLang="ko-KR" sz="1200" dirty="0" smtClean="0"/>
              <a:t>되</a:t>
            </a:r>
            <a:r>
              <a:rPr lang="ko-KR" altLang="en-US" sz="1200" dirty="0" smtClean="0"/>
              <a:t>었으면 함</a:t>
            </a:r>
            <a:r>
              <a:rPr lang="en-US" altLang="ko-KR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ko-KR" sz="1200" dirty="0" smtClean="0"/>
              <a:t>목표수익률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대비 </a:t>
            </a:r>
            <a:r>
              <a:rPr lang="ko-KR" altLang="ko-KR" sz="1200" dirty="0" smtClean="0"/>
              <a:t>차이가 </a:t>
            </a:r>
            <a:r>
              <a:rPr lang="ko-KR" altLang="ko-KR" sz="1200" dirty="0"/>
              <a:t>있으면 </a:t>
            </a:r>
            <a:r>
              <a:rPr lang="ko-KR" altLang="ko-KR" sz="1200" dirty="0" err="1"/>
              <a:t>어떤자산이</a:t>
            </a:r>
            <a:r>
              <a:rPr lang="ko-KR" altLang="ko-KR" sz="1200" dirty="0"/>
              <a:t> </a:t>
            </a:r>
            <a:r>
              <a:rPr lang="ko-KR" altLang="ko-KR" sz="1200" dirty="0" smtClean="0"/>
              <a:t>문제가 </a:t>
            </a:r>
            <a:r>
              <a:rPr lang="ko-KR" altLang="ko-KR" sz="1200" dirty="0"/>
              <a:t>있다고 파악이 </a:t>
            </a:r>
            <a:r>
              <a:rPr lang="ko-KR" altLang="ko-KR" sz="1200" dirty="0" smtClean="0"/>
              <a:t>되</a:t>
            </a:r>
            <a:r>
              <a:rPr lang="ko-KR" altLang="en-US" sz="1200" dirty="0" smtClean="0"/>
              <a:t>어야 함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이등변 삼각형 14"/>
          <p:cNvSpPr/>
          <p:nvPr/>
        </p:nvSpPr>
        <p:spPr>
          <a:xfrm rot="5400000">
            <a:off x="4671527" y="3976803"/>
            <a:ext cx="2639810" cy="248065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89313" y="1772816"/>
            <a:ext cx="747263" cy="432048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97449" y="2033672"/>
            <a:ext cx="1181667" cy="1800200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성과평가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97450" y="4149080"/>
            <a:ext cx="1181667" cy="1872208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시스템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0672" y="314096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우리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상품군별 직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간접 운용</a:t>
            </a: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성과가 </a:t>
            </a:r>
            <a:r>
              <a:rPr lang="ko-KR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되는지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그리고 괴리가 나오면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 요인 분석이  필요함 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0672" y="4266962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Process </a:t>
            </a:r>
            <a:r>
              <a:rPr lang="ko-KR" altLang="ko-KR" sz="1200" dirty="0"/>
              <a:t>측면에서는 일마감이 이루어졌으면 </a:t>
            </a:r>
            <a:r>
              <a:rPr lang="ko-KR" altLang="en-US" sz="1200" dirty="0" smtClean="0"/>
              <a:t>함</a:t>
            </a:r>
            <a:r>
              <a:rPr lang="en-US" altLang="ko-KR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ko-KR" sz="1200" dirty="0" smtClean="0"/>
              <a:t>시스템 </a:t>
            </a:r>
            <a:r>
              <a:rPr lang="ko-KR" altLang="ko-KR" sz="1200" dirty="0"/>
              <a:t>측면에서는 </a:t>
            </a:r>
            <a:r>
              <a:rPr lang="en-US" altLang="ko-KR" sz="1200" dirty="0"/>
              <a:t>F/O</a:t>
            </a:r>
            <a:r>
              <a:rPr lang="ko-KR" altLang="ko-KR" sz="1200" dirty="0"/>
              <a:t>에 우리가 하는 </a:t>
            </a:r>
            <a:r>
              <a:rPr lang="ko-KR" altLang="ko-KR" sz="1200" dirty="0" smtClean="0"/>
              <a:t>업무가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개선 되도록 하려면 </a:t>
            </a:r>
            <a:r>
              <a:rPr lang="ko-KR" altLang="ko-KR" sz="1200" dirty="0" smtClean="0"/>
              <a:t>어떠한 </a:t>
            </a:r>
            <a:r>
              <a:rPr lang="ko-KR" altLang="ko-KR" sz="1200" dirty="0"/>
              <a:t>기능을 담아야 </a:t>
            </a:r>
            <a:r>
              <a:rPr lang="ko-KR" altLang="en-US" sz="1200" dirty="0" smtClean="0"/>
              <a:t>하는지</a:t>
            </a:r>
            <a:r>
              <a:rPr lang="en-US" altLang="ko-KR" sz="1200" dirty="0" smtClean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어</a:t>
            </a:r>
            <a:r>
              <a:rPr lang="ko-KR" altLang="ko-KR" sz="1200" dirty="0" smtClean="0"/>
              <a:t>떻게 </a:t>
            </a:r>
            <a:r>
              <a:rPr lang="ko-KR" altLang="ko-KR" sz="1200" dirty="0"/>
              <a:t>만들어야 효율적이고 </a:t>
            </a:r>
            <a:r>
              <a:rPr lang="ko-KR" altLang="ko-KR" sz="1200" dirty="0" smtClean="0"/>
              <a:t>빠</a:t>
            </a:r>
            <a:r>
              <a:rPr lang="ko-KR" altLang="en-US" sz="1200" dirty="0" smtClean="0"/>
              <a:t>른 방안인지</a:t>
            </a:r>
            <a:r>
              <a:rPr lang="ko-KR" altLang="ko-KR" sz="1200" dirty="0" smtClean="0"/>
              <a:t> </a:t>
            </a:r>
            <a:r>
              <a:rPr lang="ko-KR" altLang="en-US" sz="1200" dirty="0" smtClean="0"/>
              <a:t>제시해 </a:t>
            </a:r>
            <a:r>
              <a:rPr lang="ko-KR" altLang="ko-KR" sz="1200" dirty="0" smtClean="0"/>
              <a:t>줬으면 </a:t>
            </a:r>
            <a:r>
              <a:rPr lang="ko-KR" altLang="en-US" sz="1200" dirty="0" smtClean="0"/>
              <a:t>함</a:t>
            </a:r>
            <a:r>
              <a:rPr lang="en-US" altLang="ko-KR" sz="1200" dirty="0" smtClean="0"/>
              <a:t>. </a:t>
            </a:r>
            <a:endParaRPr lang="ko-KR" altLang="ko-K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995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인터뷰 결과 요약</a:t>
            </a:r>
            <a:r>
              <a:rPr lang="en-US" altLang="ko-KR" dirty="0" smtClean="0"/>
              <a:t>( TO –BE </a:t>
            </a:r>
            <a:r>
              <a:rPr lang="ko-KR" altLang="en-US" dirty="0" smtClean="0"/>
              <a:t>내부 개선 요구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우정사업본부 인터뷰를 </a:t>
            </a:r>
            <a:r>
              <a:rPr lang="ko-KR" altLang="en-US" b="1" dirty="0"/>
              <a:t>통해 </a:t>
            </a:r>
            <a:r>
              <a:rPr lang="ko-KR" altLang="en-US" b="1" dirty="0" smtClean="0"/>
              <a:t>다음과 같이 업무 </a:t>
            </a:r>
            <a:r>
              <a:rPr lang="ko-KR" altLang="en-US" b="1" dirty="0"/>
              <a:t>개선 관점 </a:t>
            </a:r>
            <a:r>
              <a:rPr lang="en-US" altLang="ko-KR" b="1" dirty="0" smtClean="0"/>
              <a:t>, </a:t>
            </a:r>
            <a:r>
              <a:rPr lang="ko-KR" altLang="en-US" b="1" dirty="0"/>
              <a:t>시스템 구축 </a:t>
            </a:r>
            <a:r>
              <a:rPr lang="ko-KR" altLang="en-US" b="1" dirty="0" smtClean="0"/>
              <a:t>관점의 </a:t>
            </a:r>
            <a:r>
              <a:rPr lang="ko-KR" altLang="en-US" b="1" dirty="0"/>
              <a:t>내부 요구사항 및 이슈를 도출함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016832" y="1723256"/>
            <a:ext cx="335205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5506603" y="1723256"/>
            <a:ext cx="409459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16832" y="1415479"/>
            <a:ext cx="3352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비즈니스 관점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6603" y="1415479"/>
            <a:ext cx="409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시스템적 관점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506603" y="1916832"/>
            <a:ext cx="4094597" cy="2952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자산배분시스템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개선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 기능 지원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시뮬레이션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지원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상품별 다양한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Needs)</a:t>
            </a:r>
          </a:p>
          <a:p>
            <a:pPr marL="171450" lvl="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일평가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Batch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의한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 자동화 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기일관리 프로그램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개발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성과 요인분석을 위한 간접자산을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내부시스템에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통합                                                 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간접 자산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통합 요건 검토 必要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운용자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Needs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맞도록 보고서 유연성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개선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기존시스템 거래 등록 프로그램 개선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Issue                           (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선입선출 </a:t>
            </a: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관리등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endParaRPr lang="en-US" altLang="ko-KR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선도사례 분석 시뮬레이션 기능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시현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529064" y="5013176"/>
            <a:ext cx="4094597" cy="106017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자산거래시스템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확대 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국가별 분류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준거기업등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일평가 전송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Data</a:t>
            </a:r>
            <a:r>
              <a:rPr lang="ko-KR" altLang="en-US" sz="12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자동 검증 프로세스 구축방안 </a:t>
            </a:r>
            <a:r>
              <a:rPr lang="ko-KR" altLang="en-US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검토</a:t>
            </a:r>
            <a:endParaRPr lang="en-US" altLang="ko-KR" sz="12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전산망간 보안 </a:t>
            </a:r>
            <a:r>
              <a:rPr lang="en-US" altLang="ko-KR" sz="12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Rull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확인 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endParaRPr lang="en-US" altLang="ko-KR" sz="12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16496" y="1700808"/>
            <a:ext cx="747263" cy="460851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97450" y="1913248"/>
            <a:ext cx="1181667" cy="2955912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기획부문 </a:t>
            </a:r>
            <a:r>
              <a:rPr lang="en-US" altLang="ko-KR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    Front Office</a:t>
            </a:r>
            <a:endParaRPr lang="ko-KR" altLang="en-US" sz="105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04528" y="5013176"/>
            <a:ext cx="1181667" cy="1161802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모니터링</a:t>
            </a:r>
            <a:r>
              <a:rPr lang="en-US" altLang="ko-KR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5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운용지원</a:t>
            </a:r>
            <a:endParaRPr lang="ko-KR" altLang="en-US" sz="105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016832" y="1916832"/>
            <a:ext cx="3352056" cy="2952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Front Office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Back Office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중복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Issue</a:t>
            </a: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Compliance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Issue 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운용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모니터링 담당자 동일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월말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Position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한도 측정으로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Compliance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대응기회 失期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Issue </a:t>
            </a: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000672" y="5013176"/>
            <a:ext cx="3352056" cy="11321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Front Office /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Back Office /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모니터링 기능에 대한 인력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직제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편재 및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R&amp;R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제조명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Issue </a:t>
            </a:r>
          </a:p>
          <a:p>
            <a:pPr marL="171450" indent="-17145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당일 거래 입력 마감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Roll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정례화 선행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78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ko-KR" altLang="en-US" dirty="0" smtClean="0"/>
              <a:t>프로젝트 추진 목표</a:t>
            </a:r>
            <a:endParaRPr lang="ko-KR" altLang="en-US" dirty="0"/>
          </a:p>
        </p:txBody>
      </p:sp>
      <p:sp>
        <p:nvSpPr>
          <p:cNvPr id="67" name="직사각형 66"/>
          <p:cNvSpPr/>
          <p:nvPr/>
        </p:nvSpPr>
        <p:spPr>
          <a:xfrm>
            <a:off x="460844" y="1307284"/>
            <a:ext cx="1018546" cy="42484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Front Office </a:t>
            </a:r>
            <a:b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</a:b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자산운용 컨설팅</a:t>
            </a:r>
            <a:endParaRPr lang="en-US" sz="1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631299" y="1307284"/>
            <a:ext cx="7642181" cy="4248473"/>
            <a:chOff x="1631299" y="1307284"/>
            <a:chExt cx="7642181" cy="4248473"/>
          </a:xfrm>
        </p:grpSpPr>
        <p:grpSp>
          <p:nvGrpSpPr>
            <p:cNvPr id="5" name="그룹 4"/>
            <p:cNvGrpSpPr/>
            <p:nvPr/>
          </p:nvGrpSpPr>
          <p:grpSpPr>
            <a:xfrm>
              <a:off x="1631299" y="1307284"/>
              <a:ext cx="2376264" cy="4248472"/>
              <a:chOff x="1928663" y="1307284"/>
              <a:chExt cx="2376264" cy="4248472"/>
            </a:xfrm>
          </p:grpSpPr>
          <p:sp>
            <p:nvSpPr>
              <p:cNvPr id="68" name="직사각형 67"/>
              <p:cNvSpPr/>
              <p:nvPr/>
            </p:nvSpPr>
            <p:spPr>
              <a:xfrm>
                <a:off x="1928663" y="1765922"/>
                <a:ext cx="2376264" cy="37898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 algn="ctr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2000" tIns="72000" rIns="72000" bIns="72000" rtlCol="0" anchor="ctr"/>
              <a:lstStyle/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endParaRPr lang="ko-KR" altLang="en-US" sz="1400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928663" y="1307284"/>
                <a:ext cx="2376264" cy="45863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 algn="ctr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2000" tIns="72000" rIns="72000" bIns="72000" rtlCol="0" anchor="ctr"/>
              <a:lstStyle/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r>
                  <a:rPr lang="ko-KR" altLang="en-US" sz="1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진단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/ </a:t>
                </a:r>
                <a:r>
                  <a:rPr lang="ko-KR" altLang="en-US" sz="1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분석</a:t>
                </a:r>
              </a:p>
            </p:txBody>
          </p:sp>
          <p:grpSp>
            <p:nvGrpSpPr>
              <p:cNvPr id="74" name="그룹 73"/>
              <p:cNvGrpSpPr/>
              <p:nvPr/>
            </p:nvGrpSpPr>
            <p:grpSpPr>
              <a:xfrm>
                <a:off x="2043151" y="1942506"/>
                <a:ext cx="2147289" cy="3528392"/>
                <a:chOff x="1731310" y="2270893"/>
                <a:chExt cx="2039003" cy="3097568"/>
              </a:xfrm>
            </p:grpSpPr>
            <p:sp>
              <p:nvSpPr>
                <p:cNvPr id="75" name="직사각형 74"/>
                <p:cNvSpPr/>
                <p:nvPr/>
              </p:nvSpPr>
              <p:spPr>
                <a:xfrm>
                  <a:off x="1731310" y="2270893"/>
                  <a:ext cx="984470" cy="3096343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ko-KR" altLang="en-US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업무</a:t>
                  </a: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/</a:t>
                  </a:r>
                  <a:b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</a:br>
                  <a:r>
                    <a:rPr lang="ko-KR" altLang="en-US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시스템 분석</a:t>
                  </a:r>
                  <a:endParaRPr lang="en-US" altLang="ko-KR" sz="1200" b="1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(1</a:t>
                  </a:r>
                  <a:r>
                    <a:rPr lang="ko-KR" altLang="en-US" sz="1200" b="1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차 인터뷰</a:t>
                  </a: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)</a:t>
                  </a:r>
                  <a:endParaRPr lang="ko-KR" altLang="en-US" sz="1200" b="1" dirty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  <p:sp>
              <p:nvSpPr>
                <p:cNvPr id="77" name="직사각형 76"/>
                <p:cNvSpPr/>
                <p:nvPr/>
              </p:nvSpPr>
              <p:spPr>
                <a:xfrm>
                  <a:off x="2785843" y="2270893"/>
                  <a:ext cx="984470" cy="3097568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200" b="1" dirty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AS-IS</a:t>
                  </a:r>
                </a:p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ko-KR" altLang="en-US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분석</a:t>
                  </a:r>
                  <a:endParaRPr lang="ko-KR" altLang="en-US" sz="1200" b="1" dirty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  <p:sp>
              <p:nvSpPr>
                <p:cNvPr id="78" name="직사각형 77"/>
                <p:cNvSpPr/>
                <p:nvPr/>
              </p:nvSpPr>
              <p:spPr>
                <a:xfrm>
                  <a:off x="1750358" y="2289944"/>
                  <a:ext cx="413560" cy="254841"/>
                </a:xfrm>
                <a:prstGeom prst="rect">
                  <a:avLst/>
                </a:prstGeom>
                <a:solidFill>
                  <a:srgbClr val="C00000"/>
                </a:solidFill>
                <a:ln w="317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0" tIns="72000" rIns="0" bIns="72000" rtlCol="0" anchor="ctr"/>
                <a:lstStyle/>
                <a:p>
                  <a:pPr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0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1.1</a:t>
                  </a:r>
                  <a:endParaRPr lang="ko-KR" altLang="en-US" sz="10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  <p:sp>
              <p:nvSpPr>
                <p:cNvPr id="79" name="직사각형 78"/>
                <p:cNvSpPr/>
                <p:nvPr/>
              </p:nvSpPr>
              <p:spPr>
                <a:xfrm>
                  <a:off x="2807582" y="2276872"/>
                  <a:ext cx="413560" cy="254841"/>
                </a:xfrm>
                <a:prstGeom prst="rect">
                  <a:avLst/>
                </a:prstGeom>
                <a:solidFill>
                  <a:srgbClr val="C00000"/>
                </a:solidFill>
                <a:ln w="317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0" tIns="72000" rIns="0" bIns="72000" rtlCol="0" anchor="ctr"/>
                <a:lstStyle/>
                <a:p>
                  <a:pPr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0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1.2</a:t>
                  </a:r>
                  <a:endParaRPr lang="ko-KR" altLang="en-US" sz="10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</p:grpSp>
        </p:grpSp>
        <p:grpSp>
          <p:nvGrpSpPr>
            <p:cNvPr id="6" name="그룹 5"/>
            <p:cNvGrpSpPr/>
            <p:nvPr/>
          </p:nvGrpSpPr>
          <p:grpSpPr>
            <a:xfrm>
              <a:off x="4228253" y="1307284"/>
              <a:ext cx="2232248" cy="4248473"/>
              <a:chOff x="4376935" y="1307284"/>
              <a:chExt cx="2232248" cy="4248473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4376935" y="1765923"/>
                <a:ext cx="2232248" cy="37898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 algn="ctr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2000" tIns="72000" rIns="72000" bIns="72000" rtlCol="0" anchor="ctr"/>
              <a:lstStyle/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endParaRPr lang="ko-KR" altLang="en-US" sz="1400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4376935" y="1307284"/>
                <a:ext cx="2232248" cy="45863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 algn="ctr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2000" tIns="72000" rIns="72000" bIns="72000" rtlCol="0" anchor="ctr"/>
              <a:lstStyle/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r>
                  <a:rPr lang="ko-KR" altLang="en-US" sz="12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개</a:t>
                </a:r>
                <a:r>
                  <a:rPr lang="ko-KR" altLang="en-US" sz="1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선 방안 수</a:t>
                </a:r>
                <a:r>
                  <a:rPr lang="ko-KR" altLang="en-US" sz="12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립</a:t>
                </a:r>
                <a:endParaRPr lang="ko-KR" altLang="en-US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endParaRPr>
              </a:p>
            </p:txBody>
          </p:sp>
          <p:grpSp>
            <p:nvGrpSpPr>
              <p:cNvPr id="81" name="그룹 80"/>
              <p:cNvGrpSpPr/>
              <p:nvPr/>
            </p:nvGrpSpPr>
            <p:grpSpPr>
              <a:xfrm>
                <a:off x="4434628" y="1934074"/>
                <a:ext cx="2116862" cy="3534370"/>
                <a:chOff x="4114755" y="2270894"/>
                <a:chExt cx="2116862" cy="3102322"/>
              </a:xfrm>
            </p:grpSpPr>
            <p:sp>
              <p:nvSpPr>
                <p:cNvPr id="82" name="직사각형 81"/>
                <p:cNvSpPr/>
                <p:nvPr/>
              </p:nvSpPr>
              <p:spPr>
                <a:xfrm>
                  <a:off x="4114755" y="2270894"/>
                  <a:ext cx="1036742" cy="3097568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ko-KR" altLang="en-US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진단에 따른 </a:t>
                  </a: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/>
                  </a:r>
                  <a:b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</a:br>
                  <a:r>
                    <a:rPr lang="ko-KR" altLang="en-US" sz="1200" b="1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개선</a:t>
                  </a: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(</a:t>
                  </a:r>
                  <a:r>
                    <a:rPr lang="ko-KR" altLang="en-US" sz="1200" b="1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안</a:t>
                  </a: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)</a:t>
                  </a:r>
                  <a:b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</a:br>
                  <a:r>
                    <a:rPr lang="ko-KR" altLang="en-US" sz="1200" b="1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도출</a:t>
                  </a:r>
                  <a:endParaRPr lang="en-US" altLang="ko-KR" sz="1200" b="1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(2</a:t>
                  </a:r>
                  <a:r>
                    <a:rPr lang="ko-KR" altLang="en-US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차 인터뷰</a:t>
                  </a: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) </a:t>
                  </a:r>
                </a:p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endParaRPr lang="ko-KR" altLang="en-US" sz="1200" b="1" dirty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  <p:sp>
              <p:nvSpPr>
                <p:cNvPr id="83" name="직사각형 82"/>
                <p:cNvSpPr/>
                <p:nvPr/>
              </p:nvSpPr>
              <p:spPr>
                <a:xfrm>
                  <a:off x="5223505" y="2276872"/>
                  <a:ext cx="1008112" cy="3096344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/>
                <a:lstStyle/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To-be </a:t>
                  </a:r>
                  <a:b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</a:br>
                  <a:r>
                    <a:rPr lang="ko-KR" altLang="en-US" sz="1200" b="1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요건 </a:t>
                  </a:r>
                  <a:r>
                    <a:rPr lang="ko-KR" altLang="en-US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정의</a:t>
                  </a:r>
                  <a:endParaRPr lang="en-US" altLang="ko-KR" sz="1200" b="1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  <a:p>
                  <a:pPr lvl="0"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(</a:t>
                  </a:r>
                  <a:r>
                    <a:rPr lang="en-US" altLang="ko-KR" sz="1200" b="1" dirty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STEP </a:t>
                  </a:r>
                  <a:r>
                    <a: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1)</a:t>
                  </a:r>
                  <a:endParaRPr lang="ko-KR" altLang="en-US" sz="1200" b="1" dirty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  <p:sp>
              <p:nvSpPr>
                <p:cNvPr id="85" name="직사각형 84"/>
                <p:cNvSpPr/>
                <p:nvPr/>
              </p:nvSpPr>
              <p:spPr>
                <a:xfrm>
                  <a:off x="4133804" y="2289944"/>
                  <a:ext cx="413560" cy="254841"/>
                </a:xfrm>
                <a:prstGeom prst="rect">
                  <a:avLst/>
                </a:prstGeom>
                <a:solidFill>
                  <a:srgbClr val="C00000"/>
                </a:solidFill>
                <a:ln w="317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0" tIns="72000" rIns="0" bIns="72000" rtlCol="0" anchor="ctr"/>
                <a:lstStyle/>
                <a:p>
                  <a:pPr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0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2.1</a:t>
                  </a:r>
                  <a:endParaRPr lang="ko-KR" altLang="en-US" sz="10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  <p:sp>
              <p:nvSpPr>
                <p:cNvPr id="86" name="직사각형 85"/>
                <p:cNvSpPr/>
                <p:nvPr/>
              </p:nvSpPr>
              <p:spPr>
                <a:xfrm>
                  <a:off x="5246365" y="2289944"/>
                  <a:ext cx="413560" cy="254841"/>
                </a:xfrm>
                <a:prstGeom prst="rect">
                  <a:avLst/>
                </a:prstGeom>
                <a:solidFill>
                  <a:srgbClr val="C00000"/>
                </a:solidFill>
                <a:ln w="317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0" tIns="72000" rIns="0" bIns="72000" rtlCol="0" anchor="ctr"/>
                <a:lstStyle/>
                <a:p>
                  <a:pPr algn="ctr"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10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rPr>
                    <a:t>2.2</a:t>
                  </a:r>
                  <a:endParaRPr lang="ko-KR" altLang="en-US" sz="10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endParaRPr>
                </a:p>
              </p:txBody>
            </p:sp>
          </p:grpSp>
        </p:grpSp>
        <p:grpSp>
          <p:nvGrpSpPr>
            <p:cNvPr id="7" name="그룹 6"/>
            <p:cNvGrpSpPr/>
            <p:nvPr/>
          </p:nvGrpSpPr>
          <p:grpSpPr>
            <a:xfrm>
              <a:off x="6681192" y="1307284"/>
              <a:ext cx="2592288" cy="4248473"/>
              <a:chOff x="6681192" y="1307284"/>
              <a:chExt cx="2592288" cy="4248473"/>
            </a:xfrm>
          </p:grpSpPr>
          <p:sp>
            <p:nvSpPr>
              <p:cNvPr id="71" name="직사각형 70"/>
              <p:cNvSpPr/>
              <p:nvPr/>
            </p:nvSpPr>
            <p:spPr>
              <a:xfrm>
                <a:off x="6681192" y="1765923"/>
                <a:ext cx="2592287" cy="37898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 algn="ctr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2000" tIns="72000" rIns="72000" bIns="72000" rtlCol="0" anchor="ctr"/>
              <a:lstStyle/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endParaRPr lang="ko-KR" altLang="en-US" sz="1400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6681192" y="1307284"/>
                <a:ext cx="2592288" cy="45863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 algn="ctr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2000" tIns="72000" rIns="72000" bIns="72000" rtlCol="0" anchor="ctr"/>
              <a:lstStyle/>
              <a:p>
                <a:pPr algn="ctr" eaLnBrk="0" hangingPunct="0">
                  <a:lnSpc>
                    <a:spcPct val="90000"/>
                  </a:lnSpc>
                  <a:spcBef>
                    <a:spcPts val="0"/>
                  </a:spcBef>
                  <a:buClr>
                    <a:srgbClr val="7D0900"/>
                  </a:buClr>
                </a:pPr>
                <a:r>
                  <a:rPr lang="ko-KR" altLang="en-US" sz="12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사례 연구 및 </a:t>
                </a:r>
                <a:r>
                  <a:rPr lang="en-US" altLang="ko-KR" sz="12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TO-BE</a:t>
                </a:r>
                <a:r>
                  <a:rPr lang="ko-KR" altLang="en-US" sz="12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/>
                  </a:rPr>
                  <a:t>방향성 정의</a:t>
                </a:r>
              </a:p>
            </p:txBody>
          </p:sp>
          <p:grpSp>
            <p:nvGrpSpPr>
              <p:cNvPr id="4" name="그룹 3"/>
              <p:cNvGrpSpPr/>
              <p:nvPr/>
            </p:nvGrpSpPr>
            <p:grpSpPr>
              <a:xfrm>
                <a:off x="6753199" y="1942506"/>
                <a:ext cx="2448272" cy="3528392"/>
                <a:chOff x="6753199" y="1955356"/>
                <a:chExt cx="2448272" cy="3528392"/>
              </a:xfrm>
            </p:grpSpPr>
            <p:grpSp>
              <p:nvGrpSpPr>
                <p:cNvPr id="88" name="그룹 87"/>
                <p:cNvGrpSpPr/>
                <p:nvPr/>
              </p:nvGrpSpPr>
              <p:grpSpPr>
                <a:xfrm>
                  <a:off x="6753199" y="1955356"/>
                  <a:ext cx="1148180" cy="3528392"/>
                  <a:chOff x="7252447" y="2270894"/>
                  <a:chExt cx="1630207" cy="1845665"/>
                </a:xfrm>
              </p:grpSpPr>
              <p:sp>
                <p:nvSpPr>
                  <p:cNvPr id="89" name="직사각형 88"/>
                  <p:cNvSpPr/>
                  <p:nvPr/>
                </p:nvSpPr>
                <p:spPr>
                  <a:xfrm>
                    <a:off x="7252447" y="2270894"/>
                    <a:ext cx="1630207" cy="1845665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 anchorCtr="0"/>
                  <a:lstStyle/>
                  <a:p>
                    <a:pPr lvl="0"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ko-KR" altLang="en-US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선도 사례     벤치마킹</a:t>
                    </a:r>
                    <a:endParaRPr lang="ko-KR" altLang="en-US" sz="1200" b="1" dirty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  <p:sp>
                <p:nvSpPr>
                  <p:cNvPr id="91" name="직사각형 90"/>
                  <p:cNvSpPr/>
                  <p:nvPr/>
                </p:nvSpPr>
                <p:spPr>
                  <a:xfrm>
                    <a:off x="7288141" y="2281972"/>
                    <a:ext cx="486541" cy="152640"/>
                  </a:xfrm>
                  <a:prstGeom prst="rect">
                    <a:avLst/>
                  </a:prstGeom>
                  <a:solidFill>
                    <a:srgbClr val="C00000"/>
                  </a:solidFill>
                  <a:ln w="317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lIns="0" tIns="72000" rIns="0" bIns="72000" rtlCol="0" anchor="ctr"/>
                  <a:lstStyle/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10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3.1</a:t>
                    </a:r>
                    <a:endParaRPr lang="ko-KR" altLang="en-US" sz="10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</p:grpSp>
            <p:grpSp>
              <p:nvGrpSpPr>
                <p:cNvPr id="30" name="그룹 29"/>
                <p:cNvGrpSpPr/>
                <p:nvPr/>
              </p:nvGrpSpPr>
              <p:grpSpPr>
                <a:xfrm>
                  <a:off x="8053288" y="1955356"/>
                  <a:ext cx="1148183" cy="3528392"/>
                  <a:chOff x="7144601" y="2118494"/>
                  <a:chExt cx="1630210" cy="3168352"/>
                </a:xfrm>
              </p:grpSpPr>
              <p:sp>
                <p:nvSpPr>
                  <p:cNvPr id="32" name="직사각형 31"/>
                  <p:cNvSpPr/>
                  <p:nvPr/>
                </p:nvSpPr>
                <p:spPr>
                  <a:xfrm>
                    <a:off x="7144604" y="2118494"/>
                    <a:ext cx="1630207" cy="163527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 anchorCtr="0"/>
                  <a:lstStyle/>
                  <a:p>
                    <a:pPr lvl="0"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To-be </a:t>
                    </a:r>
                    <a:br>
                      <a:rPr lang="en-US" altLang="ko-KR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</a:br>
                    <a:r>
                      <a:rPr lang="ko-KR" altLang="en-US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방향성 정의</a:t>
                    </a:r>
                    <a:r>
                      <a:rPr lang="en-US" altLang="ko-KR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*</a:t>
                    </a:r>
                    <a:endParaRPr lang="en-US" altLang="ko-KR" sz="1200" b="1" dirty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  <a:p>
                    <a:pPr lvl="0"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1200" b="1" dirty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(STEP 2)</a:t>
                    </a:r>
                    <a:endParaRPr lang="ko-KR" altLang="en-US" sz="1200" b="1" dirty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  <a:p>
                    <a:pPr lvl="0"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endParaRPr lang="en-US" altLang="ko-KR" sz="1200" b="1" dirty="0" smtClean="0">
                      <a:solidFill>
                        <a:prstClr val="black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  <p:sp>
                <p:nvSpPr>
                  <p:cNvPr id="33" name="직사각형 32"/>
                  <p:cNvSpPr/>
                  <p:nvPr/>
                </p:nvSpPr>
                <p:spPr>
                  <a:xfrm>
                    <a:off x="7144601" y="3803976"/>
                    <a:ext cx="1630207" cy="148287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 anchorCtr="0"/>
                  <a:lstStyle/>
                  <a:p>
                    <a:pPr lvl="0"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TO-BE </a:t>
                    </a:r>
                    <a:r>
                      <a:rPr lang="ko-KR" altLang="en-US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시스템 구축방안 </a:t>
                    </a:r>
                    <a:r>
                      <a:rPr lang="en-US" altLang="ko-KR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**</a:t>
                    </a:r>
                    <a:r>
                      <a:rPr lang="ko-KR" altLang="en-US" sz="120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       </a:t>
                    </a:r>
                    <a:r>
                      <a:rPr lang="en-US" altLang="ko-KR" sz="1200" b="1" i="1" u="sng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( Legacy System</a:t>
                    </a:r>
                    <a:r>
                      <a:rPr lang="ko-KR" altLang="en-US" sz="1200" b="1" i="1" u="sng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 </a:t>
                    </a:r>
                    <a:r>
                      <a:rPr lang="en-US" altLang="ko-KR" sz="1200" b="1" i="1" u="sng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/>
                    </a:r>
                    <a:br>
                      <a:rPr lang="en-US" altLang="ko-KR" sz="1200" b="1" i="1" u="sng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</a:br>
                    <a:r>
                      <a:rPr lang="ko-KR" altLang="en-US" sz="1200" b="1" i="1" u="sng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연계방안 고려</a:t>
                    </a:r>
                    <a:r>
                      <a:rPr lang="en-US" altLang="ko-KR" sz="1200" b="1" i="1" u="sng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)</a:t>
                    </a:r>
                    <a:endParaRPr lang="ko-KR" altLang="en-US" sz="1200" b="1" i="1" u="sng" dirty="0">
                      <a:solidFill>
                        <a:schemeClr val="bg1">
                          <a:lumMod val="6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  <p:sp>
                <p:nvSpPr>
                  <p:cNvPr id="34" name="직사각형 33"/>
                  <p:cNvSpPr/>
                  <p:nvPr/>
                </p:nvSpPr>
                <p:spPr>
                  <a:xfrm>
                    <a:off x="7177573" y="2138000"/>
                    <a:ext cx="486542" cy="254841"/>
                  </a:xfrm>
                  <a:prstGeom prst="rect">
                    <a:avLst/>
                  </a:prstGeom>
                  <a:solidFill>
                    <a:srgbClr val="C00000"/>
                  </a:solidFill>
                  <a:ln w="317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lIns="0" tIns="72000" rIns="0" bIns="72000" rtlCol="0" anchor="ctr"/>
                  <a:lstStyle/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10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3.2</a:t>
                    </a:r>
                    <a:endParaRPr lang="ko-KR" altLang="en-US" sz="10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  <p:sp>
                <p:nvSpPr>
                  <p:cNvPr id="35" name="직사각형 34"/>
                  <p:cNvSpPr/>
                  <p:nvPr/>
                </p:nvSpPr>
                <p:spPr>
                  <a:xfrm>
                    <a:off x="7173402" y="3827068"/>
                    <a:ext cx="541354" cy="254841"/>
                  </a:xfrm>
                  <a:prstGeom prst="rect">
                    <a:avLst/>
                  </a:prstGeom>
                  <a:solidFill>
                    <a:srgbClr val="C00000"/>
                  </a:solidFill>
                  <a:ln w="317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lIns="0" tIns="72000" rIns="0" bIns="72000" rtlCol="0" anchor="ctr"/>
                  <a:lstStyle/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1000" b="1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rPr>
                      <a:t>3.3</a:t>
                    </a:r>
                    <a:endParaRPr lang="ko-KR" altLang="en-US" sz="10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</p:grpSp>
          </p:grpSp>
        </p:grpSp>
      </p:grpSp>
      <p:sp>
        <p:nvSpPr>
          <p:cNvPr id="36" name="직사각형 35"/>
          <p:cNvSpPr/>
          <p:nvPr/>
        </p:nvSpPr>
        <p:spPr>
          <a:xfrm>
            <a:off x="416496" y="5733256"/>
            <a:ext cx="9361040" cy="385519"/>
          </a:xfrm>
          <a:prstGeom prst="rect">
            <a:avLst/>
          </a:prstGeom>
          <a:solidFill>
            <a:schemeClr val="bg1"/>
          </a:solidFill>
          <a:ln w="317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  *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중간보고시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요건정의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(STEP 2)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를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방향성정의로 명칭 변경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eaLnBrk="0" hangingPunct="0">
              <a:lnSpc>
                <a:spcPct val="90000"/>
              </a:lnSpc>
              <a:buClr>
                <a:srgbClr val="7D0900"/>
              </a:buClr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      **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중간보고시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“Legacy system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연계방안 고려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”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를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시스템구축방안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-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Legacy system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연계방안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고려 로 명칭변경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endParaRPr lang="ko-KR" altLang="en-US" sz="1200" b="1" u="sng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b="1" dirty="0">
                <a:cs typeface="Arial" pitchFamily="34" charset="0"/>
              </a:rPr>
              <a:t>본 프로젝트는 </a:t>
            </a:r>
            <a:r>
              <a:rPr lang="ko-KR" altLang="en-US" sz="1200" b="1" dirty="0" smtClean="0">
                <a:cs typeface="Arial" pitchFamily="34" charset="0"/>
              </a:rPr>
              <a:t>인터뷰 및 현황분석을 통해 이슈 및 </a:t>
            </a:r>
            <a:r>
              <a:rPr lang="ko-KR" altLang="en-US" sz="1200" b="1" dirty="0">
                <a:cs typeface="Arial" pitchFamily="34" charset="0"/>
              </a:rPr>
              <a:t>요구사항을 수렴한 진단분석과 </a:t>
            </a:r>
            <a:r>
              <a:rPr lang="en-US" altLang="ko-KR" sz="1200" b="1" dirty="0">
                <a:cs typeface="Arial" pitchFamily="34" charset="0"/>
              </a:rPr>
              <a:t>, </a:t>
            </a:r>
            <a:r>
              <a:rPr lang="ko-KR" altLang="en-US" sz="1200" b="1" dirty="0">
                <a:cs typeface="Arial" pitchFamily="34" charset="0"/>
              </a:rPr>
              <a:t>선도사례와 우정사업본부의 여건을 고려한 실질 </a:t>
            </a:r>
            <a:r>
              <a:rPr lang="en-US" altLang="ko-KR" sz="1200" b="1" dirty="0">
                <a:cs typeface="Arial" pitchFamily="34" charset="0"/>
              </a:rPr>
              <a:t>TO-BE</a:t>
            </a:r>
            <a:r>
              <a:rPr lang="ko-KR" altLang="en-US" sz="1200" b="1" dirty="0">
                <a:cs typeface="Arial" pitchFamily="34" charset="0"/>
              </a:rPr>
              <a:t> </a:t>
            </a:r>
            <a:r>
              <a:rPr lang="ko-KR" altLang="en-US" sz="1200" b="1" dirty="0" smtClean="0">
                <a:cs typeface="Arial" pitchFamily="34" charset="0"/>
              </a:rPr>
              <a:t>방향성 </a:t>
            </a:r>
            <a:r>
              <a:rPr lang="ko-KR" altLang="en-US" sz="1200" b="1" dirty="0">
                <a:cs typeface="Arial" pitchFamily="34" charset="0"/>
              </a:rPr>
              <a:t>정의를 목적으로 </a:t>
            </a:r>
            <a:r>
              <a:rPr lang="ko-KR" altLang="en-US" sz="1200" b="1" dirty="0" smtClean="0">
                <a:cs typeface="Arial" pitchFamily="34" charset="0"/>
              </a:rPr>
              <a:t>함</a:t>
            </a:r>
            <a:r>
              <a:rPr lang="en-US" altLang="ko-KR" sz="1200" b="1" dirty="0" smtClean="0">
                <a:cs typeface="Arial" pitchFamily="34" charset="0"/>
              </a:rPr>
              <a:t>.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15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인터뷰 결과 </a:t>
            </a:r>
            <a:r>
              <a:rPr lang="ko-KR" altLang="en-US" dirty="0" smtClean="0"/>
              <a:t>요약</a:t>
            </a:r>
            <a:r>
              <a:rPr lang="en-US" altLang="ko-KR" dirty="0" smtClean="0"/>
              <a:t>_ </a:t>
            </a:r>
            <a:r>
              <a:rPr lang="ko-KR" altLang="en-US" dirty="0" smtClean="0"/>
              <a:t>업무별 주요 이슈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현행 프로세스 체계 정리 및 내부 인터뷰를 통해 다음과 같이 업무별 이슈를 도출함</a:t>
            </a:r>
            <a:endParaRPr lang="ko-KR" altLang="en-US" b="1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1603300" y="1613184"/>
            <a:ext cx="3765588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5506603" y="1613184"/>
            <a:ext cx="409459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08695" y="1305407"/>
            <a:ext cx="3660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주요이슈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6603" y="1305407"/>
            <a:ext cx="409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내용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506603" y="1806760"/>
            <a:ext cx="4094597" cy="50820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indent="-171450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부채 </a:t>
            </a:r>
            <a:r>
              <a:rPr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/ 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시장여건을 고려한 시뮬레이션 지원 부족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성과분석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Tool </a:t>
            </a: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미구축</a:t>
            </a: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89313" y="1803175"/>
            <a:ext cx="1181667" cy="1121769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기획부문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89313" y="4725144"/>
            <a:ext cx="1181667" cy="1601784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1050" b="1" kern="0" dirty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 </a:t>
            </a:r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모니터링</a:t>
            </a:r>
            <a:r>
              <a:rPr lang="en-US" altLang="ko-KR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/ </a:t>
            </a:r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운용지원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313" y="1305407"/>
            <a:ext cx="1181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업무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389313" y="1613184"/>
            <a:ext cx="118166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5506603" y="2421064"/>
            <a:ext cx="4094597" cy="50820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BM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관리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,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모니터링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,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현황분석의 시스템지원 부재로 대내외 </a:t>
            </a: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보고시</a:t>
            </a:r>
            <a:r>
              <a: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수작업 과다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603300" y="1806760"/>
            <a:ext cx="3765588" cy="508206"/>
            <a:chOff x="1603300" y="1806760"/>
            <a:chExt cx="3765588" cy="508206"/>
          </a:xfrm>
        </p:grpSpPr>
        <p:sp>
          <p:nvSpPr>
            <p:cNvPr id="15" name="직사각형 14"/>
            <p:cNvSpPr/>
            <p:nvPr/>
          </p:nvSpPr>
          <p:spPr>
            <a:xfrm>
              <a:off x="2107356" y="1806760"/>
              <a:ext cx="3261532" cy="5082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marL="171450" lvl="0" indent="-17145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자산배분 </a:t>
              </a:r>
              <a:r>
                <a:rPr lang="en-US" altLang="ko-KR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/ </a:t>
              </a: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평가 관련 시스템 지원 미흡</a:t>
              </a:r>
              <a:endPara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603300" y="1806760"/>
              <a:ext cx="504056" cy="50820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 algn="ctr" eaLnBrk="0" hangingPunct="0">
                <a:lnSpc>
                  <a:spcPct val="90000"/>
                </a:lnSpc>
                <a:spcBef>
                  <a:spcPts val="0"/>
                </a:spcBef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1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1603300" y="2421064"/>
            <a:ext cx="3765588" cy="508206"/>
            <a:chOff x="1603300" y="2421064"/>
            <a:chExt cx="3765588" cy="508206"/>
          </a:xfrm>
        </p:grpSpPr>
        <p:sp>
          <p:nvSpPr>
            <p:cNvPr id="20" name="직사각형 19"/>
            <p:cNvSpPr/>
            <p:nvPr/>
          </p:nvSpPr>
          <p:spPr>
            <a:xfrm>
              <a:off x="2107356" y="2421064"/>
              <a:ext cx="3261532" cy="5082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marL="171450" lvl="0" indent="-17145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자산관리 </a:t>
              </a:r>
              <a:r>
                <a:rPr lang="en-US" altLang="ko-KR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/ </a:t>
              </a: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현황분석 시스템 부재</a:t>
              </a:r>
              <a:endPara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603300" y="2421064"/>
              <a:ext cx="504056" cy="50820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 algn="ctr" eaLnBrk="0" hangingPunct="0">
                <a:lnSpc>
                  <a:spcPct val="90000"/>
                </a:lnSpc>
                <a:spcBef>
                  <a:spcPts val="0"/>
                </a:spcBef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2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1603300" y="3032176"/>
            <a:ext cx="3765588" cy="508206"/>
            <a:chOff x="1603300" y="2421064"/>
            <a:chExt cx="3765588" cy="508206"/>
          </a:xfrm>
        </p:grpSpPr>
        <p:sp>
          <p:nvSpPr>
            <p:cNvPr id="29" name="직사각형 28"/>
            <p:cNvSpPr/>
            <p:nvPr/>
          </p:nvSpPr>
          <p:spPr>
            <a:xfrm>
              <a:off x="2107356" y="2421064"/>
              <a:ext cx="3261532" cy="5082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marL="171450" lvl="0" indent="-17145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외부기관 의존도 과다</a:t>
              </a:r>
              <a:endPara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603300" y="2421064"/>
              <a:ext cx="504056" cy="50820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 algn="ctr" eaLnBrk="0" hangingPunct="0">
                <a:lnSpc>
                  <a:spcPct val="90000"/>
                </a:lnSpc>
                <a:spcBef>
                  <a:spcPts val="0"/>
                </a:spcBef>
              </a:pP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1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603300" y="3589485"/>
            <a:ext cx="3765588" cy="508206"/>
            <a:chOff x="1603300" y="2421064"/>
            <a:chExt cx="3765588" cy="508206"/>
          </a:xfrm>
        </p:grpSpPr>
        <p:sp>
          <p:nvSpPr>
            <p:cNvPr id="32" name="직사각형 31"/>
            <p:cNvSpPr/>
            <p:nvPr/>
          </p:nvSpPr>
          <p:spPr>
            <a:xfrm>
              <a:off x="2107356" y="2421064"/>
              <a:ext cx="3261532" cy="5082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marL="171450" lvl="0" indent="-17145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수기에 의한 자산관리</a:t>
              </a:r>
              <a:endPara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603300" y="2421064"/>
              <a:ext cx="504056" cy="50820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 algn="ctr" eaLnBrk="0" hangingPunct="0">
                <a:lnSpc>
                  <a:spcPct val="90000"/>
                </a:lnSpc>
                <a:spcBef>
                  <a:spcPts val="0"/>
                </a:spcBef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2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603300" y="4146794"/>
            <a:ext cx="3765588" cy="508206"/>
            <a:chOff x="1603300" y="2421064"/>
            <a:chExt cx="3765588" cy="508206"/>
          </a:xfrm>
        </p:grpSpPr>
        <p:sp>
          <p:nvSpPr>
            <p:cNvPr id="35" name="직사각형 34"/>
            <p:cNvSpPr/>
            <p:nvPr/>
          </p:nvSpPr>
          <p:spPr>
            <a:xfrm>
              <a:off x="2107356" y="2421064"/>
              <a:ext cx="3261532" cy="5082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marL="171450" lvl="0" indent="-17145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일간 업무마감 재정립 필요</a:t>
              </a:r>
              <a:endPara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603300" y="2421064"/>
              <a:ext cx="504056" cy="50820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 algn="ctr" eaLnBrk="0" hangingPunct="0">
                <a:lnSpc>
                  <a:spcPct val="90000"/>
                </a:lnSpc>
                <a:spcBef>
                  <a:spcPts val="0"/>
                </a:spcBef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3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603300" y="4704102"/>
            <a:ext cx="3765588" cy="1605217"/>
            <a:chOff x="1603300" y="2421064"/>
            <a:chExt cx="3765588" cy="508206"/>
          </a:xfrm>
        </p:grpSpPr>
        <p:sp>
          <p:nvSpPr>
            <p:cNvPr id="38" name="직사각형 37"/>
            <p:cNvSpPr/>
            <p:nvPr/>
          </p:nvSpPr>
          <p:spPr>
            <a:xfrm>
              <a:off x="2107356" y="2421064"/>
              <a:ext cx="3261532" cy="5082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marL="171450" lvl="0" indent="-17145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Compliance </a:t>
              </a: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기능 강화 필요                                                </a:t>
              </a:r>
              <a:r>
                <a:rPr lang="en-US" altLang="ko-KR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(Front </a:t>
              </a:r>
              <a:r>
                <a:rPr lang="en-US" altLang="ko-KR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Office /</a:t>
              </a:r>
              <a:r>
                <a:rPr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en-US" altLang="ko-KR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Back Office /</a:t>
              </a:r>
              <a:r>
                <a:rPr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모니터링 기능에 대한 </a:t>
              </a: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인력편재 </a:t>
              </a:r>
              <a:r>
                <a:rPr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및 </a:t>
              </a:r>
              <a:r>
                <a:rPr lang="en-US" altLang="ko-KR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R&amp;R </a:t>
              </a:r>
              <a:r>
                <a:rPr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재정립 검토</a:t>
              </a:r>
              <a:r>
                <a:rPr lang="en-US" altLang="ko-KR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)</a:t>
              </a:r>
              <a:endParaRPr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603300" y="2421064"/>
              <a:ext cx="504056" cy="50820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 algn="ctr" eaLnBrk="0" hangingPunct="0">
                <a:lnSpc>
                  <a:spcPct val="90000"/>
                </a:lnSpc>
                <a:spcBef>
                  <a:spcPts val="0"/>
                </a:spcBef>
              </a:pP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1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5506603" y="3030622"/>
            <a:ext cx="4094597" cy="50820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자체시스템 지원부족분 용역기관 의존</a:t>
            </a: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506603" y="3589485"/>
            <a:ext cx="4094597" cy="50820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운용자별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개별자산 수기관리로 통합적 자산관리 제약 및 운용자 </a:t>
            </a: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미기재시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오류검증이 어려움  </a:t>
            </a:r>
            <a:endParaRPr lang="ko-KR" altLang="en-US" sz="12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5506603" y="4146794"/>
            <a:ext cx="4094597" cy="50820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현재 자금마감은 일별로 검증 되나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,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유가증권의 경우 익일 등록도 가능</a:t>
            </a: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이경우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일마감체제 도입 불가함</a:t>
            </a:r>
            <a:endParaRPr lang="en-US" altLang="ko-KR" sz="1200" b="1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506603" y="4704102"/>
            <a:ext cx="4094597" cy="160521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marL="171450" lvl="0" indent="-171450" eaLnBrk="0" hangingPunct="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통상 자산운용 프로세스는                                             운용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(F/O)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☞ 거래등록 및 검증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(B/O)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☞마감 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회계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 </a:t>
            </a: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이나</a:t>
            </a:r>
            <a:r>
              <a:rPr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, </a:t>
            </a:r>
          </a:p>
          <a:p>
            <a:pPr marL="171450" lvl="0" indent="-171450" eaLnBrk="0" hangingPunct="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우정사업본부는 </a:t>
            </a:r>
            <a:r>
              <a:rPr lang="en-US" altLang="ko-KR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F/O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에서 운용</a:t>
            </a:r>
            <a:r>
              <a:rPr lang="en-US" altLang="ko-KR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/ 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거래등록 </a:t>
            </a:r>
            <a:r>
              <a:rPr lang="en-US" altLang="ko-KR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/ </a:t>
            </a:r>
            <a:r>
              <a:rPr lang="ko-KR" altLang="en-US" sz="1200" b="1" i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모니터링을 모두 관리하고   </a:t>
            </a:r>
            <a:r>
              <a:rPr lang="ko-KR" altLang="en-US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있어 상호검증기능 약화</a:t>
            </a:r>
            <a:endParaRPr lang="en-US" altLang="ko-KR" sz="12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marL="171450" lvl="0" indent="-171450" eaLnBrk="0" hangingPunct="0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특히 </a:t>
            </a:r>
            <a:r>
              <a:rPr lang="en-US" altLang="ko-KR" sz="1200" b="1" i="1" u="sng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Back Office 1</a:t>
            </a:r>
            <a:r>
              <a:rPr lang="ko-KR" altLang="en-US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인으로의 거래 검증은 어려워 보임</a:t>
            </a:r>
            <a:endParaRPr lang="en-US" altLang="ko-KR" sz="12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endParaRPr lang="en-US" altLang="ko-KR" sz="12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386957" y="2996952"/>
            <a:ext cx="1181667" cy="1656184"/>
          </a:xfrm>
          <a:prstGeom prst="rect">
            <a:avLst/>
          </a:prstGeom>
          <a:solidFill>
            <a:srgbClr val="7A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en-US" altLang="ko-KR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Front </a:t>
            </a:r>
            <a:r>
              <a:rPr lang="en-US" altLang="ko-KR" sz="1050" b="1" kern="0" dirty="0" err="1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Offis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69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 lIns="0" tIns="0" rIns="0" bIns="0" anchor="ctr"/>
          <a:lstStyle/>
          <a:p>
            <a:r>
              <a:rPr lang="en-US" altLang="ko-KR" sz="1300" dirty="0" smtClean="0"/>
              <a:t>As-Is </a:t>
            </a:r>
            <a:r>
              <a:rPr lang="ko-KR" altLang="en-US" sz="1300" dirty="0"/>
              <a:t>업무 및 시스템 </a:t>
            </a:r>
            <a:r>
              <a:rPr lang="ko-KR" altLang="en-US" sz="1300" dirty="0" smtClean="0"/>
              <a:t>체계 진단</a:t>
            </a:r>
            <a:endParaRPr lang="ko-KR" altLang="en-US" sz="13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 bwMode="gray">
          <a:xfrm>
            <a:off x="416496" y="661764"/>
            <a:ext cx="8939561" cy="534988"/>
          </a:xfrm>
        </p:spPr>
        <p:txBody>
          <a:bodyPr vert="horz" lIns="0" tIns="72000" rIns="0" bIns="108000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우정사업본부의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자산운용 주요 업무는 프로세스는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전략수립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운용기획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실행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지원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모니터링으로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구성되어 있습니다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.</a:t>
            </a:r>
            <a:endParaRPr lang="ko-KR" altLang="en-US" sz="1200" dirty="0"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gray">
          <a:xfrm>
            <a:off x="560513" y="4891709"/>
            <a:ext cx="966787" cy="546426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IT(I)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gray">
          <a:xfrm>
            <a:off x="560513" y="5513035"/>
            <a:ext cx="966787" cy="550043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조직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(O)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gray">
          <a:xfrm>
            <a:off x="560513" y="1810427"/>
            <a:ext cx="966787" cy="3013104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프로세스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(P)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gray">
          <a:xfrm>
            <a:off x="560512" y="1209767"/>
            <a:ext cx="966788" cy="528396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전략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(S)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" name="오각형 7"/>
          <p:cNvSpPr/>
          <p:nvPr/>
        </p:nvSpPr>
        <p:spPr bwMode="gray">
          <a:xfrm>
            <a:off x="1640633" y="1844824"/>
            <a:ext cx="2448271" cy="378639"/>
          </a:xfrm>
          <a:prstGeom prst="homePlate">
            <a:avLst>
              <a:gd name="adj" fmla="val 14088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기획</a:t>
            </a:r>
          </a:p>
        </p:txBody>
      </p:sp>
      <p:sp>
        <p:nvSpPr>
          <p:cNvPr id="9" name="오각형 8"/>
          <p:cNvSpPr/>
          <p:nvPr/>
        </p:nvSpPr>
        <p:spPr bwMode="gray">
          <a:xfrm>
            <a:off x="4160912" y="1862128"/>
            <a:ext cx="1800200" cy="378639"/>
          </a:xfrm>
          <a:prstGeom prst="homePlate">
            <a:avLst>
              <a:gd name="adj" fmla="val 16100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실행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0" name="오각형 9"/>
          <p:cNvSpPr/>
          <p:nvPr/>
        </p:nvSpPr>
        <p:spPr bwMode="gray">
          <a:xfrm>
            <a:off x="6033120" y="1844824"/>
            <a:ext cx="1584176" cy="378639"/>
          </a:xfrm>
          <a:prstGeom prst="homePlate">
            <a:avLst>
              <a:gd name="adj" fmla="val 15094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지원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1" name="오각형 10"/>
          <p:cNvSpPr/>
          <p:nvPr/>
        </p:nvSpPr>
        <p:spPr bwMode="gray">
          <a:xfrm>
            <a:off x="7689304" y="1862128"/>
            <a:ext cx="1662846" cy="378639"/>
          </a:xfrm>
          <a:prstGeom prst="homePlate">
            <a:avLst>
              <a:gd name="adj" fmla="val 12578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 bwMode="gray">
          <a:xfrm>
            <a:off x="4160913" y="2289419"/>
            <a:ext cx="1728192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 bwMode="gray">
          <a:xfrm>
            <a:off x="6033120" y="2289419"/>
            <a:ext cx="1584176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 bwMode="gray">
          <a:xfrm>
            <a:off x="7689304" y="2289419"/>
            <a:ext cx="1662846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 bwMode="gray">
          <a:xfrm>
            <a:off x="1662523" y="2289419"/>
            <a:ext cx="2354373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" name="직사각형 15"/>
          <p:cNvSpPr/>
          <p:nvPr/>
        </p:nvSpPr>
        <p:spPr bwMode="gray">
          <a:xfrm>
            <a:off x="1785821" y="2997050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전략적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 bwMode="gray">
          <a:xfrm>
            <a:off x="1784648" y="3573016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전술적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 bwMode="gray">
          <a:xfrm>
            <a:off x="4664968" y="3068960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거래입력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결재</a:t>
            </a:r>
          </a:p>
        </p:txBody>
      </p:sp>
      <p:sp>
        <p:nvSpPr>
          <p:cNvPr id="19" name="직사각형 18"/>
          <p:cNvSpPr/>
          <p:nvPr/>
        </p:nvSpPr>
        <p:spPr bwMode="gray">
          <a:xfrm>
            <a:off x="6406994" y="2420888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회계</a:t>
            </a:r>
          </a:p>
        </p:txBody>
      </p:sp>
      <p:sp>
        <p:nvSpPr>
          <p:cNvPr id="20" name="직사각형 19"/>
          <p:cNvSpPr/>
          <p:nvPr/>
        </p:nvSpPr>
        <p:spPr bwMode="gray">
          <a:xfrm>
            <a:off x="8063178" y="2348880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성과평가</a:t>
            </a:r>
          </a:p>
        </p:txBody>
      </p:sp>
      <p:sp>
        <p:nvSpPr>
          <p:cNvPr id="21" name="직사각형 20"/>
          <p:cNvSpPr/>
          <p:nvPr/>
        </p:nvSpPr>
        <p:spPr bwMode="gray">
          <a:xfrm>
            <a:off x="4664968" y="2348880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운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용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gray">
          <a:xfrm>
            <a:off x="8063178" y="2906829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컴플라</a:t>
            </a:r>
            <a:endParaRPr lang="en-US" altLang="ko-KR" sz="12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이언스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gray">
          <a:xfrm>
            <a:off x="8063178" y="3507367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대내외</a:t>
            </a:r>
            <a:endParaRPr lang="en-US" altLang="ko-KR" sz="12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보고 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cxnSp>
        <p:nvCxnSpPr>
          <p:cNvPr id="24" name="직선 화살표 연결선 23"/>
          <p:cNvCxnSpPr>
            <a:stCxn id="16" idx="2"/>
          </p:cNvCxnSpPr>
          <p:nvPr/>
        </p:nvCxnSpPr>
        <p:spPr bwMode="gray">
          <a:xfrm>
            <a:off x="2174950" y="3422739"/>
            <a:ext cx="0" cy="151922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8" idx="3"/>
            <a:endCxn id="19" idx="1"/>
          </p:cNvCxnSpPr>
          <p:nvPr/>
        </p:nvCxnSpPr>
        <p:spPr bwMode="gray">
          <a:xfrm flipV="1">
            <a:off x="5443222" y="2633733"/>
            <a:ext cx="963772" cy="648072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꺾인 연결선 27"/>
          <p:cNvCxnSpPr>
            <a:endCxn id="22" idx="1"/>
          </p:cNvCxnSpPr>
          <p:nvPr/>
        </p:nvCxnSpPr>
        <p:spPr bwMode="gray">
          <a:xfrm flipV="1">
            <a:off x="7154690" y="3119674"/>
            <a:ext cx="908488" cy="147097"/>
          </a:xfrm>
          <a:prstGeom prst="bentConnector3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17" idx="3"/>
            <a:endCxn id="62" idx="1"/>
          </p:cNvCxnSpPr>
          <p:nvPr/>
        </p:nvCxnSpPr>
        <p:spPr bwMode="gray">
          <a:xfrm flipV="1">
            <a:off x="2562902" y="2633733"/>
            <a:ext cx="301866" cy="1152128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 bwMode="gray">
          <a:xfrm>
            <a:off x="1780298" y="2439101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투자전략 수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립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cxnSp>
        <p:nvCxnSpPr>
          <p:cNvPr id="33" name="직선 화살표 연결선 32"/>
          <p:cNvCxnSpPr>
            <a:stCxn id="32" idx="2"/>
            <a:endCxn id="16" idx="0"/>
          </p:cNvCxnSpPr>
          <p:nvPr/>
        </p:nvCxnSpPr>
        <p:spPr bwMode="gray">
          <a:xfrm>
            <a:off x="2169425" y="2864791"/>
            <a:ext cx="5525" cy="132259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>
            <a:stCxn id="21" idx="2"/>
            <a:endCxn id="18" idx="0"/>
          </p:cNvCxnSpPr>
          <p:nvPr/>
        </p:nvCxnSpPr>
        <p:spPr bwMode="gray">
          <a:xfrm>
            <a:off x="5054095" y="2774569"/>
            <a:ext cx="0" cy="294391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직사각형 34"/>
          <p:cNvSpPr/>
          <p:nvPr/>
        </p:nvSpPr>
        <p:spPr bwMode="gray">
          <a:xfrm>
            <a:off x="8049344" y="4083431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실적 모니터링</a:t>
            </a:r>
            <a:endParaRPr lang="ko-KR" altLang="en-US" sz="12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 bwMode="gray">
          <a:xfrm>
            <a:off x="6406994" y="3140968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결산</a:t>
            </a:r>
          </a:p>
        </p:txBody>
      </p:sp>
      <p:cxnSp>
        <p:nvCxnSpPr>
          <p:cNvPr id="38" name="꺾인 연결선 37"/>
          <p:cNvCxnSpPr>
            <a:stCxn id="36" idx="3"/>
            <a:endCxn id="23" idx="1"/>
          </p:cNvCxnSpPr>
          <p:nvPr/>
        </p:nvCxnSpPr>
        <p:spPr bwMode="gray">
          <a:xfrm>
            <a:off x="7185248" y="3353813"/>
            <a:ext cx="877930" cy="366399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꺾인 연결선 38"/>
          <p:cNvCxnSpPr>
            <a:stCxn id="36" idx="3"/>
            <a:endCxn id="35" idx="1"/>
          </p:cNvCxnSpPr>
          <p:nvPr/>
        </p:nvCxnSpPr>
        <p:spPr bwMode="gray">
          <a:xfrm>
            <a:off x="7185248" y="3353813"/>
            <a:ext cx="864096" cy="942463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>
            <a:stCxn id="19" idx="2"/>
            <a:endCxn id="36" idx="0"/>
          </p:cNvCxnSpPr>
          <p:nvPr/>
        </p:nvCxnSpPr>
        <p:spPr bwMode="gray">
          <a:xfrm>
            <a:off x="6796121" y="2846577"/>
            <a:ext cx="0" cy="29439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5"/>
          <p:cNvSpPr>
            <a:spLocks noChangeArrowheads="1"/>
          </p:cNvSpPr>
          <p:nvPr/>
        </p:nvSpPr>
        <p:spPr bwMode="gray">
          <a:xfrm>
            <a:off x="1571902" y="1810427"/>
            <a:ext cx="7845594" cy="3013104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8" name="Rectangle 15"/>
          <p:cNvSpPr>
            <a:spLocks noChangeArrowheads="1"/>
          </p:cNvSpPr>
          <p:nvPr/>
        </p:nvSpPr>
        <p:spPr bwMode="gray">
          <a:xfrm>
            <a:off x="1571902" y="4891709"/>
            <a:ext cx="7845594" cy="546426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gray">
          <a:xfrm>
            <a:off x="1571902" y="5513035"/>
            <a:ext cx="7845594" cy="546426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0" name="Rectangle 15"/>
          <p:cNvSpPr>
            <a:spLocks noChangeArrowheads="1"/>
          </p:cNvSpPr>
          <p:nvPr/>
        </p:nvSpPr>
        <p:spPr bwMode="gray">
          <a:xfrm>
            <a:off x="1571902" y="1209767"/>
            <a:ext cx="7845594" cy="546426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gray">
          <a:xfrm>
            <a:off x="1980996" y="4971832"/>
            <a:ext cx="1969027" cy="38618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F/O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gray">
          <a:xfrm>
            <a:off x="4451821" y="4971832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B/O 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gray">
          <a:xfrm>
            <a:off x="7177422" y="4965091"/>
            <a:ext cx="1969027" cy="386180"/>
          </a:xfrm>
          <a:prstGeom prst="rect">
            <a:avLst/>
          </a:prstGeom>
          <a:pattFill prst="pct70">
            <a:fgClr>
              <a:schemeClr val="bg1"/>
            </a:fgClr>
            <a:bgClr>
              <a:srgbClr val="FFCD00"/>
            </a:bgClr>
          </a:patt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>
            <a:defPPr>
              <a:defRPr lang="en-US"/>
            </a:defPPr>
            <a:lvl1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en-US" altLang="ko-KR" dirty="0"/>
              <a:t>M/O </a:t>
            </a:r>
            <a:r>
              <a:rPr lang="ko-KR" altLang="en-US" dirty="0"/>
              <a:t>시스템</a:t>
            </a:r>
            <a:endParaRPr lang="en-US" altLang="ko-KR" dirty="0"/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gray">
          <a:xfrm>
            <a:off x="1980996" y="5593158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조직체</a:t>
            </a:r>
            <a:r>
              <a:rPr lang="ko-KR" altLang="en-US" sz="14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계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gray">
          <a:xfrm>
            <a:off x="4451821" y="5594966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R&amp;R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gray">
          <a:xfrm>
            <a:off x="7177422" y="5612102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인력구</a:t>
            </a:r>
            <a:r>
              <a:rPr lang="ko-KR" altLang="en-US" sz="14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조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7" name="직사각형 56"/>
          <p:cNvSpPr/>
          <p:nvPr/>
        </p:nvSpPr>
        <p:spPr bwMode="gray">
          <a:xfrm>
            <a:off x="2648744" y="4221088"/>
            <a:ext cx="877849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36000" tIns="72000" rIns="36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 및</a:t>
            </a:r>
            <a:r>
              <a:rPr lang="en-US" altLang="ko-KR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200" b="1" dirty="0" err="1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리밸런싱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cxnSp>
        <p:nvCxnSpPr>
          <p:cNvPr id="59" name="꺾인 연결선 58"/>
          <p:cNvCxnSpPr>
            <a:stCxn id="18" idx="1"/>
            <a:endCxn id="134" idx="3"/>
          </p:cNvCxnSpPr>
          <p:nvPr/>
        </p:nvCxnSpPr>
        <p:spPr bwMode="gray">
          <a:xfrm rot="10800000" flipV="1">
            <a:off x="3715030" y="3281805"/>
            <a:ext cx="949938" cy="144016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4"/>
          <p:cNvSpPr txBox="1">
            <a:spLocks noChangeArrowheads="1"/>
          </p:cNvSpPr>
          <p:nvPr/>
        </p:nvSpPr>
        <p:spPr bwMode="gray">
          <a:xfrm>
            <a:off x="3129676" y="1289890"/>
            <a:ext cx="6222474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 지침 및 규정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gray">
          <a:xfrm>
            <a:off x="1687830" y="1289890"/>
            <a:ext cx="1277680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 전략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2" name="직사각형 61"/>
          <p:cNvSpPr/>
          <p:nvPr/>
        </p:nvSpPr>
        <p:spPr bwMode="gray">
          <a:xfrm>
            <a:off x="2864768" y="2420888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자금배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분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gray">
          <a:xfrm>
            <a:off x="6159771" y="6093296"/>
            <a:ext cx="1529533" cy="28803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>
            <a:defPPr>
              <a:defRPr lang="en-US"/>
            </a:defPPr>
            <a:lvl1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시스템 不在</a:t>
            </a:r>
            <a:endParaRPr lang="en-US" altLang="ko-KR" dirty="0"/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gray">
          <a:xfrm>
            <a:off x="7761312" y="6093296"/>
            <a:ext cx="1656184" cy="288032"/>
          </a:xfrm>
          <a:prstGeom prst="rect">
            <a:avLst/>
          </a:prstGeom>
          <a:pattFill prst="pct70">
            <a:fgClr>
              <a:schemeClr val="bg1"/>
            </a:fgClr>
            <a:bgClr>
              <a:srgbClr val="FFCD00"/>
            </a:bgClr>
          </a:patt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>
            <a:defPPr>
              <a:defRPr lang="en-US"/>
            </a:defPPr>
            <a:lvl1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 시스템 부분기능 </a:t>
            </a:r>
            <a:endParaRPr lang="en-US" altLang="ko-KR" dirty="0"/>
          </a:p>
        </p:txBody>
      </p:sp>
      <p:cxnSp>
        <p:nvCxnSpPr>
          <p:cNvPr id="71" name="꺾인 연결선 70"/>
          <p:cNvCxnSpPr>
            <a:stCxn id="62" idx="3"/>
            <a:endCxn id="21" idx="1"/>
          </p:cNvCxnSpPr>
          <p:nvPr/>
        </p:nvCxnSpPr>
        <p:spPr bwMode="gray">
          <a:xfrm flipV="1">
            <a:off x="3643022" y="2561725"/>
            <a:ext cx="1021946" cy="72008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 bwMode="gray">
          <a:xfrm>
            <a:off x="4678802" y="4221088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사후관리</a:t>
            </a:r>
          </a:p>
        </p:txBody>
      </p:sp>
      <p:sp>
        <p:nvSpPr>
          <p:cNvPr id="134" name="직사각형 133"/>
          <p:cNvSpPr/>
          <p:nvPr/>
        </p:nvSpPr>
        <p:spPr bwMode="gray">
          <a:xfrm>
            <a:off x="2936776" y="3212976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결제요청</a:t>
            </a:r>
          </a:p>
        </p:txBody>
      </p:sp>
      <p:sp>
        <p:nvSpPr>
          <p:cNvPr id="141" name="직사각형 140"/>
          <p:cNvSpPr/>
          <p:nvPr/>
        </p:nvSpPr>
        <p:spPr bwMode="gray">
          <a:xfrm>
            <a:off x="6406994" y="3717032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ERP </a:t>
            </a: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승인</a:t>
            </a:r>
          </a:p>
        </p:txBody>
      </p:sp>
      <p:cxnSp>
        <p:nvCxnSpPr>
          <p:cNvPr id="142" name="꺾인 연결선 141"/>
          <p:cNvCxnSpPr>
            <a:stCxn id="134" idx="2"/>
            <a:endCxn id="141" idx="1"/>
          </p:cNvCxnSpPr>
          <p:nvPr/>
        </p:nvCxnSpPr>
        <p:spPr bwMode="gray">
          <a:xfrm rot="16200000" flipH="1">
            <a:off x="4720842" y="2243725"/>
            <a:ext cx="291212" cy="3081091"/>
          </a:xfrm>
          <a:prstGeom prst="bentConnector2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꺾인 연결선 146"/>
          <p:cNvCxnSpPr>
            <a:stCxn id="36" idx="3"/>
            <a:endCxn id="20" idx="1"/>
          </p:cNvCxnSpPr>
          <p:nvPr/>
        </p:nvCxnSpPr>
        <p:spPr bwMode="gray">
          <a:xfrm flipV="1">
            <a:off x="7185248" y="2561725"/>
            <a:ext cx="877930" cy="792088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꺾인 연결선 154"/>
          <p:cNvCxnSpPr>
            <a:stCxn id="35" idx="2"/>
            <a:endCxn id="105" idx="3"/>
          </p:cNvCxnSpPr>
          <p:nvPr/>
        </p:nvCxnSpPr>
        <p:spPr bwMode="gray">
          <a:xfrm rot="5400000" flipH="1">
            <a:off x="6910170" y="2980820"/>
            <a:ext cx="75187" cy="2981415"/>
          </a:xfrm>
          <a:prstGeom prst="bentConnector4">
            <a:avLst>
              <a:gd name="adj1" fmla="val -126400"/>
              <a:gd name="adj2" fmla="val 56526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꺾인 연결선 164"/>
          <p:cNvCxnSpPr>
            <a:stCxn id="105" idx="1"/>
            <a:endCxn id="57" idx="3"/>
          </p:cNvCxnSpPr>
          <p:nvPr/>
        </p:nvCxnSpPr>
        <p:spPr bwMode="gray">
          <a:xfrm rot="10800000">
            <a:off x="3526594" y="4433933"/>
            <a:ext cx="1152209" cy="12700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꺾인 연결선 168"/>
          <p:cNvCxnSpPr>
            <a:stCxn id="57" idx="1"/>
            <a:endCxn id="17" idx="2"/>
          </p:cNvCxnSpPr>
          <p:nvPr/>
        </p:nvCxnSpPr>
        <p:spPr bwMode="gray">
          <a:xfrm rot="10800000">
            <a:off x="2173776" y="3998705"/>
            <a:ext cx="474969" cy="435228"/>
          </a:xfrm>
          <a:prstGeom prst="bentConnector2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4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 lIns="0" tIns="0" rIns="0" bIns="0" anchor="ctr"/>
          <a:lstStyle/>
          <a:p>
            <a:r>
              <a:rPr lang="en-US" altLang="ko-KR" sz="1400" dirty="0" smtClean="0"/>
              <a:t>As-Is </a:t>
            </a:r>
            <a:r>
              <a:rPr lang="ko-KR" altLang="en-US" sz="1400" dirty="0"/>
              <a:t>업무 및 시스템 </a:t>
            </a:r>
            <a:r>
              <a:rPr lang="ko-KR" altLang="en-US" sz="1400" dirty="0" smtClean="0"/>
              <a:t>체계 진단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 bwMode="gray">
          <a:xfrm>
            <a:off x="416496" y="661764"/>
            <a:ext cx="8939561" cy="534988"/>
          </a:xfrm>
          <a:noFill/>
          <a:ln w="9525">
            <a:noFill/>
            <a:miter lim="800000"/>
            <a:headEnd/>
            <a:tailEnd/>
          </a:ln>
        </p:spPr>
        <p:txBody>
          <a:bodyPr vert="horz" lIns="0" tIns="72000" rIns="0" bIns="108000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현재 해당 업무 및 시스템에서는 아래와 같이 총 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6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개의 핵심이슈가 도출 되었습니다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.</a:t>
            </a:r>
            <a:endParaRPr lang="ko-KR" altLang="en-US" sz="1200" dirty="0"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>
              <a:lnSpc>
                <a:spcPct val="120000"/>
              </a:lnSpc>
              <a:buNone/>
            </a:pPr>
            <a:endParaRPr lang="ko-KR" altLang="en-US" sz="1200" dirty="0"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gray">
          <a:xfrm>
            <a:off x="560513" y="5107733"/>
            <a:ext cx="966787" cy="546426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IT(I)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gray">
          <a:xfrm>
            <a:off x="560513" y="5729059"/>
            <a:ext cx="966787" cy="550043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조직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(O)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gray">
          <a:xfrm>
            <a:off x="560513" y="2026451"/>
            <a:ext cx="966787" cy="3013104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프로세스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(P)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gray">
          <a:xfrm>
            <a:off x="560512" y="1425791"/>
            <a:ext cx="966788" cy="528396"/>
          </a:xfrm>
          <a:prstGeom prst="rect">
            <a:avLst/>
          </a:prstGeom>
          <a:solidFill>
            <a:srgbClr val="1F497D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전략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(S)</a:t>
            </a:r>
            <a:endParaRPr lang="en-US" altLang="ko-KR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" name="오각형 7"/>
          <p:cNvSpPr/>
          <p:nvPr/>
        </p:nvSpPr>
        <p:spPr bwMode="gray">
          <a:xfrm>
            <a:off x="1640633" y="2060848"/>
            <a:ext cx="2232247" cy="378639"/>
          </a:xfrm>
          <a:prstGeom prst="homePlate">
            <a:avLst>
              <a:gd name="adj" fmla="val 14088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기획</a:t>
            </a:r>
          </a:p>
        </p:txBody>
      </p:sp>
      <p:sp>
        <p:nvSpPr>
          <p:cNvPr id="9" name="오각형 8"/>
          <p:cNvSpPr/>
          <p:nvPr/>
        </p:nvSpPr>
        <p:spPr bwMode="gray">
          <a:xfrm>
            <a:off x="3944888" y="2078152"/>
            <a:ext cx="1728192" cy="378639"/>
          </a:xfrm>
          <a:prstGeom prst="homePlate">
            <a:avLst>
              <a:gd name="adj" fmla="val 16100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실행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0" name="오각형 9"/>
          <p:cNvSpPr/>
          <p:nvPr/>
        </p:nvSpPr>
        <p:spPr bwMode="gray">
          <a:xfrm>
            <a:off x="6033120" y="2060848"/>
            <a:ext cx="1584176" cy="378639"/>
          </a:xfrm>
          <a:prstGeom prst="homePlate">
            <a:avLst>
              <a:gd name="adj" fmla="val 15094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지원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1" name="오각형 10"/>
          <p:cNvSpPr/>
          <p:nvPr/>
        </p:nvSpPr>
        <p:spPr bwMode="gray">
          <a:xfrm>
            <a:off x="7689304" y="2078152"/>
            <a:ext cx="1662846" cy="378639"/>
          </a:xfrm>
          <a:prstGeom prst="homePlate">
            <a:avLst>
              <a:gd name="adj" fmla="val 12578"/>
            </a:avLst>
          </a:prstGeom>
          <a:solidFill>
            <a:srgbClr val="10253F"/>
          </a:solidFill>
          <a:ln w="9525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 bwMode="gray">
          <a:xfrm>
            <a:off x="3944889" y="2505443"/>
            <a:ext cx="1728192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 bwMode="gray">
          <a:xfrm>
            <a:off x="6033120" y="2505443"/>
            <a:ext cx="1584176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 bwMode="gray">
          <a:xfrm>
            <a:off x="7689304" y="2505443"/>
            <a:ext cx="1662846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 bwMode="gray">
          <a:xfrm>
            <a:off x="1662523" y="2505443"/>
            <a:ext cx="2210357" cy="2479447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t"/>
          <a:lstStyle/>
          <a:p>
            <a:pPr algn="ctr"/>
            <a:endParaRPr lang="ko-KR" altLang="en-US" sz="14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" name="직사각형 15"/>
          <p:cNvSpPr/>
          <p:nvPr/>
        </p:nvSpPr>
        <p:spPr bwMode="gray">
          <a:xfrm>
            <a:off x="1785821" y="3213074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전략적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 bwMode="gray">
          <a:xfrm>
            <a:off x="1784648" y="3789040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전술적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 bwMode="gray">
          <a:xfrm>
            <a:off x="4448944" y="3284984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거래입력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결재</a:t>
            </a:r>
          </a:p>
        </p:txBody>
      </p:sp>
      <p:sp>
        <p:nvSpPr>
          <p:cNvPr id="19" name="직사각형 18"/>
          <p:cNvSpPr/>
          <p:nvPr/>
        </p:nvSpPr>
        <p:spPr bwMode="gray">
          <a:xfrm>
            <a:off x="6406994" y="2636912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회계</a:t>
            </a:r>
          </a:p>
        </p:txBody>
      </p:sp>
      <p:sp>
        <p:nvSpPr>
          <p:cNvPr id="20" name="직사각형 19"/>
          <p:cNvSpPr/>
          <p:nvPr/>
        </p:nvSpPr>
        <p:spPr bwMode="gray">
          <a:xfrm>
            <a:off x="8063178" y="2564904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성과평가</a:t>
            </a:r>
          </a:p>
        </p:txBody>
      </p:sp>
      <p:sp>
        <p:nvSpPr>
          <p:cNvPr id="21" name="직사각형 20"/>
          <p:cNvSpPr/>
          <p:nvPr/>
        </p:nvSpPr>
        <p:spPr bwMode="gray">
          <a:xfrm>
            <a:off x="4448944" y="2564904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운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용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gray">
          <a:xfrm>
            <a:off x="8063178" y="3122853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컴플라</a:t>
            </a:r>
            <a:endParaRPr lang="en-US" altLang="ko-KR" sz="12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이언스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gray">
          <a:xfrm>
            <a:off x="8063178" y="3723391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대내외</a:t>
            </a:r>
            <a:endParaRPr lang="en-US" altLang="ko-KR" sz="12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보고 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cxnSp>
        <p:nvCxnSpPr>
          <p:cNvPr id="24" name="직선 화살표 연결선 23"/>
          <p:cNvCxnSpPr>
            <a:stCxn id="16" idx="2"/>
          </p:cNvCxnSpPr>
          <p:nvPr/>
        </p:nvCxnSpPr>
        <p:spPr bwMode="gray">
          <a:xfrm>
            <a:off x="2174950" y="3638763"/>
            <a:ext cx="0" cy="151922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8" idx="3"/>
            <a:endCxn id="19" idx="1"/>
          </p:cNvCxnSpPr>
          <p:nvPr/>
        </p:nvCxnSpPr>
        <p:spPr bwMode="gray">
          <a:xfrm flipV="1">
            <a:off x="5227198" y="2849757"/>
            <a:ext cx="1179796" cy="648072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꺾인 연결선 27"/>
          <p:cNvCxnSpPr>
            <a:endCxn id="22" idx="1"/>
          </p:cNvCxnSpPr>
          <p:nvPr/>
        </p:nvCxnSpPr>
        <p:spPr bwMode="gray">
          <a:xfrm flipV="1">
            <a:off x="7154690" y="3335698"/>
            <a:ext cx="908488" cy="147097"/>
          </a:xfrm>
          <a:prstGeom prst="bentConnector3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17" idx="3"/>
            <a:endCxn id="62" idx="1"/>
          </p:cNvCxnSpPr>
          <p:nvPr/>
        </p:nvCxnSpPr>
        <p:spPr bwMode="gray">
          <a:xfrm flipV="1">
            <a:off x="2562902" y="2849757"/>
            <a:ext cx="301866" cy="1152128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 bwMode="gray">
          <a:xfrm>
            <a:off x="1780298" y="2655125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투자전략 수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립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cxnSp>
        <p:nvCxnSpPr>
          <p:cNvPr id="33" name="직선 화살표 연결선 32"/>
          <p:cNvCxnSpPr>
            <a:stCxn id="32" idx="2"/>
            <a:endCxn id="16" idx="0"/>
          </p:cNvCxnSpPr>
          <p:nvPr/>
        </p:nvCxnSpPr>
        <p:spPr bwMode="gray">
          <a:xfrm>
            <a:off x="2169425" y="3080815"/>
            <a:ext cx="5525" cy="132259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>
            <a:stCxn id="21" idx="2"/>
            <a:endCxn id="18" idx="0"/>
          </p:cNvCxnSpPr>
          <p:nvPr/>
        </p:nvCxnSpPr>
        <p:spPr bwMode="gray">
          <a:xfrm>
            <a:off x="4838071" y="2990593"/>
            <a:ext cx="0" cy="294391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직사각형 34"/>
          <p:cNvSpPr/>
          <p:nvPr/>
        </p:nvSpPr>
        <p:spPr bwMode="gray">
          <a:xfrm>
            <a:off x="8049344" y="4299455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실적 모니터링</a:t>
            </a:r>
            <a:endParaRPr lang="ko-KR" altLang="en-US" sz="12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 bwMode="gray">
          <a:xfrm>
            <a:off x="6406994" y="3356992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결산</a:t>
            </a:r>
          </a:p>
        </p:txBody>
      </p:sp>
      <p:cxnSp>
        <p:nvCxnSpPr>
          <p:cNvPr id="38" name="꺾인 연결선 37"/>
          <p:cNvCxnSpPr>
            <a:stCxn id="36" idx="3"/>
            <a:endCxn id="23" idx="1"/>
          </p:cNvCxnSpPr>
          <p:nvPr/>
        </p:nvCxnSpPr>
        <p:spPr bwMode="gray">
          <a:xfrm>
            <a:off x="7185248" y="3569837"/>
            <a:ext cx="877930" cy="366399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꺾인 연결선 38"/>
          <p:cNvCxnSpPr>
            <a:stCxn id="36" idx="3"/>
            <a:endCxn id="35" idx="1"/>
          </p:cNvCxnSpPr>
          <p:nvPr/>
        </p:nvCxnSpPr>
        <p:spPr bwMode="gray">
          <a:xfrm>
            <a:off x="7185248" y="3569837"/>
            <a:ext cx="864096" cy="942463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>
            <a:stCxn id="19" idx="2"/>
            <a:endCxn id="36" idx="0"/>
          </p:cNvCxnSpPr>
          <p:nvPr/>
        </p:nvCxnSpPr>
        <p:spPr bwMode="gray">
          <a:xfrm>
            <a:off x="6796121" y="3062601"/>
            <a:ext cx="0" cy="29439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5"/>
          <p:cNvSpPr>
            <a:spLocks noChangeArrowheads="1"/>
          </p:cNvSpPr>
          <p:nvPr/>
        </p:nvSpPr>
        <p:spPr bwMode="gray">
          <a:xfrm>
            <a:off x="1571902" y="2026451"/>
            <a:ext cx="7845594" cy="3013104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8" name="Rectangle 15"/>
          <p:cNvSpPr>
            <a:spLocks noChangeArrowheads="1"/>
          </p:cNvSpPr>
          <p:nvPr/>
        </p:nvSpPr>
        <p:spPr bwMode="gray">
          <a:xfrm>
            <a:off x="1571902" y="5107733"/>
            <a:ext cx="7845594" cy="546426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gray">
          <a:xfrm>
            <a:off x="1571902" y="5729059"/>
            <a:ext cx="7845594" cy="546426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0" name="Rectangle 15"/>
          <p:cNvSpPr>
            <a:spLocks noChangeArrowheads="1"/>
          </p:cNvSpPr>
          <p:nvPr/>
        </p:nvSpPr>
        <p:spPr bwMode="gray">
          <a:xfrm>
            <a:off x="1571902" y="1425791"/>
            <a:ext cx="7845594" cy="546426"/>
          </a:xfrm>
          <a:prstGeom prst="rect">
            <a:avLst/>
          </a:prstGeom>
          <a:noFill/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71463" indent="-176213" defTabSz="222250">
              <a:lnSpc>
                <a:spcPct val="110000"/>
              </a:lnSpc>
              <a:spcBef>
                <a:spcPct val="30000"/>
              </a:spcBef>
              <a:buFont typeface="Wingdings" pitchFamily="2" charset="2"/>
              <a:buChar char="§"/>
            </a:pPr>
            <a:endParaRPr kumimoji="1" lang="ko-KR" altLang="en-US" sz="13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gray">
          <a:xfrm>
            <a:off x="1980996" y="5187856"/>
            <a:ext cx="1969027" cy="38618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F/O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gray">
          <a:xfrm>
            <a:off x="4451821" y="5187856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B/O </a:t>
            </a: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gray">
          <a:xfrm>
            <a:off x="7177422" y="5181115"/>
            <a:ext cx="1969027" cy="386180"/>
          </a:xfrm>
          <a:prstGeom prst="rect">
            <a:avLst/>
          </a:prstGeom>
          <a:pattFill prst="pct70">
            <a:fgClr>
              <a:schemeClr val="bg1"/>
            </a:fgClr>
            <a:bgClr>
              <a:srgbClr val="FFCD00"/>
            </a:bgClr>
          </a:patt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>
            <a:defPPr>
              <a:defRPr lang="en-US"/>
            </a:defPPr>
            <a:lvl1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en-US" altLang="ko-KR" dirty="0"/>
              <a:t>M/O </a:t>
            </a:r>
            <a:r>
              <a:rPr lang="ko-KR" altLang="en-US" dirty="0"/>
              <a:t>시스템</a:t>
            </a:r>
            <a:endParaRPr lang="en-US" altLang="ko-KR" dirty="0"/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gray">
          <a:xfrm>
            <a:off x="1980996" y="5809182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조직체</a:t>
            </a:r>
            <a:r>
              <a:rPr lang="ko-KR" altLang="en-US" sz="14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계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gray">
          <a:xfrm>
            <a:off x="4451821" y="5810990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altLang="ko-KR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R&amp;R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gray">
          <a:xfrm>
            <a:off x="7177422" y="5828126"/>
            <a:ext cx="1969027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인력구</a:t>
            </a:r>
            <a:r>
              <a:rPr lang="ko-KR" altLang="en-US" sz="14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조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7" name="직사각형 56"/>
          <p:cNvSpPr/>
          <p:nvPr/>
        </p:nvSpPr>
        <p:spPr bwMode="gray">
          <a:xfrm>
            <a:off x="2648744" y="4437112"/>
            <a:ext cx="877849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36000" tIns="72000" rIns="36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 및</a:t>
            </a:r>
            <a:r>
              <a:rPr lang="en-US" altLang="ko-KR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200" b="1" dirty="0" err="1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리밸런싱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cxnSp>
        <p:nvCxnSpPr>
          <p:cNvPr id="59" name="꺾인 연결선 58"/>
          <p:cNvCxnSpPr>
            <a:stCxn id="18" idx="1"/>
            <a:endCxn id="134" idx="3"/>
          </p:cNvCxnSpPr>
          <p:nvPr/>
        </p:nvCxnSpPr>
        <p:spPr bwMode="gray">
          <a:xfrm rot="10800000" flipV="1">
            <a:off x="3715030" y="3497829"/>
            <a:ext cx="733914" cy="144016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4"/>
          <p:cNvSpPr txBox="1">
            <a:spLocks noChangeArrowheads="1"/>
          </p:cNvSpPr>
          <p:nvPr/>
        </p:nvSpPr>
        <p:spPr bwMode="gray">
          <a:xfrm>
            <a:off x="3129676" y="1505914"/>
            <a:ext cx="6222474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 지침 및 규정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gray">
          <a:xfrm>
            <a:off x="1687830" y="1505914"/>
            <a:ext cx="1277680" cy="3861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ko-KR" altLang="en-US" sz="14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 전략</a:t>
            </a:r>
            <a:endParaRPr lang="en-US" altLang="ko-KR" sz="14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2" name="직사각형 61"/>
          <p:cNvSpPr/>
          <p:nvPr/>
        </p:nvSpPr>
        <p:spPr bwMode="gray">
          <a:xfrm>
            <a:off x="2864768" y="2636912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자금배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분</a:t>
            </a:r>
            <a:endParaRPr lang="en-US" altLang="ko-KR" sz="12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gray">
          <a:xfrm>
            <a:off x="5529064" y="6309320"/>
            <a:ext cx="1529533" cy="28803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>
            <a:defPPr>
              <a:defRPr lang="en-US"/>
            </a:defPPr>
            <a:lvl1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System</a:t>
            </a:r>
            <a:r>
              <a:rPr lang="ko-KR" altLang="en-US" dirty="0" smtClean="0"/>
              <a:t> </a:t>
            </a:r>
            <a:r>
              <a:rPr lang="en-US" altLang="ko-KR" dirty="0" smtClean="0"/>
              <a:t>Issue</a:t>
            </a:r>
            <a:endParaRPr lang="en-US" altLang="ko-KR" dirty="0"/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gray">
          <a:xfrm>
            <a:off x="7761312" y="6309320"/>
            <a:ext cx="1656184" cy="28803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80000"/>
            </a:solidFill>
            <a:prstDash val="sysDash"/>
            <a:miter lim="800000"/>
            <a:headEnd/>
            <a:tailEnd/>
          </a:ln>
          <a:effectLst/>
        </p:spPr>
        <p:txBody>
          <a:bodyPr lIns="72000" rIns="72000" anchor="ctr"/>
          <a:lstStyle>
            <a:defPPr>
              <a:defRPr lang="en-US"/>
            </a:defPPr>
            <a:lvl1pPr marL="180975" indent="-180975" algn="ctr" eaLnBrk="0" latin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ko-KR" altLang="en-US" dirty="0"/>
              <a:t> </a:t>
            </a:r>
            <a:r>
              <a:rPr lang="en-US" altLang="ko-KR" dirty="0"/>
              <a:t>Infra Issue</a:t>
            </a:r>
          </a:p>
        </p:txBody>
      </p:sp>
      <p:cxnSp>
        <p:nvCxnSpPr>
          <p:cNvPr id="71" name="꺾인 연결선 70"/>
          <p:cNvCxnSpPr>
            <a:stCxn id="62" idx="3"/>
            <a:endCxn id="21" idx="1"/>
          </p:cNvCxnSpPr>
          <p:nvPr/>
        </p:nvCxnSpPr>
        <p:spPr bwMode="gray">
          <a:xfrm flipV="1">
            <a:off x="3643022" y="2777749"/>
            <a:ext cx="805922" cy="72008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 bwMode="gray">
          <a:xfrm>
            <a:off x="4376936" y="4437112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사후관리</a:t>
            </a:r>
          </a:p>
        </p:txBody>
      </p:sp>
      <p:sp>
        <p:nvSpPr>
          <p:cNvPr id="134" name="직사각형 133"/>
          <p:cNvSpPr/>
          <p:nvPr/>
        </p:nvSpPr>
        <p:spPr bwMode="gray">
          <a:xfrm>
            <a:off x="2936776" y="3429000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결제요청</a:t>
            </a:r>
          </a:p>
        </p:txBody>
      </p:sp>
      <p:sp>
        <p:nvSpPr>
          <p:cNvPr id="141" name="직사각형 140"/>
          <p:cNvSpPr/>
          <p:nvPr/>
        </p:nvSpPr>
        <p:spPr bwMode="gray">
          <a:xfrm>
            <a:off x="6406994" y="3933056"/>
            <a:ext cx="778254" cy="4256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ERP </a:t>
            </a: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승인</a:t>
            </a:r>
          </a:p>
        </p:txBody>
      </p:sp>
      <p:cxnSp>
        <p:nvCxnSpPr>
          <p:cNvPr id="142" name="꺾인 연결선 141"/>
          <p:cNvCxnSpPr>
            <a:stCxn id="134" idx="2"/>
            <a:endCxn id="141" idx="1"/>
          </p:cNvCxnSpPr>
          <p:nvPr/>
        </p:nvCxnSpPr>
        <p:spPr bwMode="gray">
          <a:xfrm rot="16200000" flipH="1">
            <a:off x="4720842" y="2459749"/>
            <a:ext cx="291212" cy="3081091"/>
          </a:xfrm>
          <a:prstGeom prst="bentConnector2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꺾인 연결선 146"/>
          <p:cNvCxnSpPr>
            <a:stCxn id="36" idx="3"/>
            <a:endCxn id="20" idx="1"/>
          </p:cNvCxnSpPr>
          <p:nvPr/>
        </p:nvCxnSpPr>
        <p:spPr bwMode="gray">
          <a:xfrm flipV="1">
            <a:off x="7185248" y="2777749"/>
            <a:ext cx="877930" cy="792088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꺾인 연결선 154"/>
          <p:cNvCxnSpPr>
            <a:stCxn id="35" idx="2"/>
            <a:endCxn id="105" idx="3"/>
          </p:cNvCxnSpPr>
          <p:nvPr/>
        </p:nvCxnSpPr>
        <p:spPr bwMode="gray">
          <a:xfrm rot="5400000" flipH="1">
            <a:off x="6759237" y="3045911"/>
            <a:ext cx="75187" cy="3283281"/>
          </a:xfrm>
          <a:prstGeom prst="bentConnector4">
            <a:avLst>
              <a:gd name="adj1" fmla="val -304042"/>
              <a:gd name="adj2" fmla="val 55926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꺾인 연결선 164"/>
          <p:cNvCxnSpPr>
            <a:stCxn id="105" idx="1"/>
            <a:endCxn id="57" idx="3"/>
          </p:cNvCxnSpPr>
          <p:nvPr/>
        </p:nvCxnSpPr>
        <p:spPr bwMode="gray">
          <a:xfrm rot="10800000">
            <a:off x="3526594" y="4649957"/>
            <a:ext cx="850343" cy="12700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꺾인 연결선 168"/>
          <p:cNvCxnSpPr>
            <a:stCxn id="57" idx="1"/>
            <a:endCxn id="17" idx="2"/>
          </p:cNvCxnSpPr>
          <p:nvPr/>
        </p:nvCxnSpPr>
        <p:spPr bwMode="gray">
          <a:xfrm rot="10800000">
            <a:off x="2173776" y="4214729"/>
            <a:ext cx="474969" cy="435228"/>
          </a:xfrm>
          <a:prstGeom prst="bentConnector2">
            <a:avLst/>
          </a:prstGeom>
          <a:ln w="3175">
            <a:solidFill>
              <a:schemeClr val="bg1">
                <a:lumMod val="75000"/>
              </a:schemeClr>
            </a:solidFill>
            <a:headEnd type="none" w="med" len="me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/>
          <p:cNvSpPr/>
          <p:nvPr/>
        </p:nvSpPr>
        <p:spPr bwMode="gray">
          <a:xfrm>
            <a:off x="1571903" y="1435100"/>
            <a:ext cx="2300977" cy="3613764"/>
          </a:xfrm>
          <a:prstGeom prst="rect">
            <a:avLst/>
          </a:prstGeom>
          <a:solidFill>
            <a:srgbClr val="EAEAEA">
              <a:alpha val="90000"/>
            </a:srgbClr>
          </a:solidFill>
          <a:ln w="19050" algn="ctr">
            <a:solidFill>
              <a:srgbClr val="C80000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 bwMode="gray">
          <a:xfrm>
            <a:off x="1914778" y="2492896"/>
            <a:ext cx="1742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자산배분</a:t>
            </a:r>
            <a:r>
              <a:rPr lang="en-US" altLang="ko-KR" dirty="0" smtClean="0"/>
              <a:t>,</a:t>
            </a:r>
            <a:r>
              <a:rPr lang="ko-KR" altLang="en-US" dirty="0" smtClean="0"/>
              <a:t> 성과평가 프로세스 </a:t>
            </a:r>
            <a:r>
              <a:rPr lang="en-US" altLang="ko-KR" dirty="0"/>
              <a:t>/ </a:t>
            </a:r>
            <a:r>
              <a:rPr lang="ko-KR" altLang="en-US" dirty="0"/>
              <a:t>시스템 고도화 필요</a:t>
            </a:r>
          </a:p>
        </p:txBody>
      </p:sp>
      <p:sp>
        <p:nvSpPr>
          <p:cNvPr id="68" name="자유형 67"/>
          <p:cNvSpPr/>
          <p:nvPr/>
        </p:nvSpPr>
        <p:spPr bwMode="gray">
          <a:xfrm>
            <a:off x="4376936" y="1412776"/>
            <a:ext cx="3384376" cy="4259580"/>
          </a:xfrm>
          <a:custGeom>
            <a:avLst/>
            <a:gdLst>
              <a:gd name="connsiteX0" fmla="*/ 1592580 w 3611880"/>
              <a:gd name="connsiteY0" fmla="*/ 0 h 4259580"/>
              <a:gd name="connsiteX1" fmla="*/ 3611880 w 3611880"/>
              <a:gd name="connsiteY1" fmla="*/ 0 h 4259580"/>
              <a:gd name="connsiteX2" fmla="*/ 3611880 w 3611880"/>
              <a:gd name="connsiteY2" fmla="*/ 3543300 h 4259580"/>
              <a:gd name="connsiteX3" fmla="*/ 2217420 w 3611880"/>
              <a:gd name="connsiteY3" fmla="*/ 3543300 h 4259580"/>
              <a:gd name="connsiteX4" fmla="*/ 2217420 w 3611880"/>
              <a:gd name="connsiteY4" fmla="*/ 4259580 h 4259580"/>
              <a:gd name="connsiteX5" fmla="*/ 0 w 3611880"/>
              <a:gd name="connsiteY5" fmla="*/ 4259580 h 4259580"/>
              <a:gd name="connsiteX6" fmla="*/ 0 w 3611880"/>
              <a:gd name="connsiteY6" fmla="*/ 3688080 h 4259580"/>
              <a:gd name="connsiteX7" fmla="*/ 1600200 w 3611880"/>
              <a:gd name="connsiteY7" fmla="*/ 3688080 h 4259580"/>
              <a:gd name="connsiteX8" fmla="*/ 1592580 w 3611880"/>
              <a:gd name="connsiteY8" fmla="*/ 0 h 425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1880" h="4259580">
                <a:moveTo>
                  <a:pt x="1592580" y="0"/>
                </a:moveTo>
                <a:lnTo>
                  <a:pt x="3611880" y="0"/>
                </a:lnTo>
                <a:lnTo>
                  <a:pt x="3611880" y="3543300"/>
                </a:lnTo>
                <a:lnTo>
                  <a:pt x="2217420" y="3543300"/>
                </a:lnTo>
                <a:lnTo>
                  <a:pt x="2217420" y="4259580"/>
                </a:lnTo>
                <a:lnTo>
                  <a:pt x="0" y="4259580"/>
                </a:lnTo>
                <a:lnTo>
                  <a:pt x="0" y="3688080"/>
                </a:lnTo>
                <a:lnTo>
                  <a:pt x="1600200" y="3688080"/>
                </a:lnTo>
                <a:lnTo>
                  <a:pt x="1592580" y="0"/>
                </a:lnTo>
                <a:close/>
              </a:path>
            </a:pathLst>
          </a:custGeom>
          <a:solidFill>
            <a:srgbClr val="EAEAEA">
              <a:alpha val="82000"/>
            </a:srgbClr>
          </a:solidFill>
          <a:ln w="19050" algn="ctr">
            <a:solidFill>
              <a:srgbClr val="C80000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9" name="직사각형 68"/>
          <p:cNvSpPr/>
          <p:nvPr/>
        </p:nvSpPr>
        <p:spPr bwMode="gray">
          <a:xfrm>
            <a:off x="1640632" y="2492896"/>
            <a:ext cx="288032" cy="294189"/>
          </a:xfrm>
          <a:prstGeom prst="rect">
            <a:avLst/>
          </a:prstGeom>
          <a:solidFill>
            <a:srgbClr val="C80000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5</a:t>
            </a:r>
          </a:p>
        </p:txBody>
      </p:sp>
      <p:sp>
        <p:nvSpPr>
          <p:cNvPr id="70" name="TextBox 69"/>
          <p:cNvSpPr txBox="1"/>
          <p:nvPr/>
        </p:nvSpPr>
        <p:spPr bwMode="gray">
          <a:xfrm>
            <a:off x="6321152" y="198884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ko-KR" altLang="en-US" sz="14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B/O </a:t>
            </a:r>
            <a:r>
              <a:rPr lang="ko-KR" altLang="en-US" sz="14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시스템   </a:t>
            </a:r>
            <a:r>
              <a:rPr lang="ko-KR" altLang="en-US" sz="14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확장성 제약 </a:t>
            </a:r>
          </a:p>
        </p:txBody>
      </p:sp>
      <p:sp>
        <p:nvSpPr>
          <p:cNvPr id="72" name="직사각형 71"/>
          <p:cNvSpPr/>
          <p:nvPr/>
        </p:nvSpPr>
        <p:spPr bwMode="gray">
          <a:xfrm>
            <a:off x="1571903" y="5749556"/>
            <a:ext cx="7827991" cy="538629"/>
          </a:xfrm>
          <a:prstGeom prst="rect">
            <a:avLst/>
          </a:prstGeom>
          <a:solidFill>
            <a:srgbClr val="EAEAEA">
              <a:alpha val="54000"/>
            </a:srgbClr>
          </a:solidFill>
          <a:ln w="19050" algn="ctr">
            <a:solidFill>
              <a:srgbClr val="C80000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/>
            <a:r>
              <a:rPr lang="en-US" altLang="ko-KR" sz="1400" b="1" u="sng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F/O, M/O ,B/O </a:t>
            </a:r>
            <a:r>
              <a:rPr lang="ko-KR" altLang="en-US" sz="1400" b="1" u="sng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간  </a:t>
            </a:r>
            <a:r>
              <a:rPr lang="en-US" altLang="ko-KR" sz="1400" b="1" u="sng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Gray Zone </a:t>
            </a:r>
            <a:r>
              <a:rPr lang="ko-KR" altLang="en-US" sz="1400" b="1" u="sng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형성</a:t>
            </a:r>
            <a:endParaRPr lang="en-US" altLang="ko-KR" sz="1400" b="1" u="sng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73" name="직사각형 72"/>
          <p:cNvSpPr/>
          <p:nvPr/>
        </p:nvSpPr>
        <p:spPr bwMode="gray">
          <a:xfrm>
            <a:off x="3924340" y="1433324"/>
            <a:ext cx="1872208" cy="3579852"/>
          </a:xfrm>
          <a:prstGeom prst="rect">
            <a:avLst/>
          </a:prstGeom>
          <a:solidFill>
            <a:srgbClr val="EAEAEA">
              <a:alpha val="90000"/>
            </a:srgbClr>
          </a:solidFill>
          <a:ln w="19050" algn="ctr">
            <a:solidFill>
              <a:srgbClr val="C80000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74" name="직사각형 73"/>
          <p:cNvSpPr/>
          <p:nvPr/>
        </p:nvSpPr>
        <p:spPr bwMode="gray">
          <a:xfrm>
            <a:off x="6033120" y="2060848"/>
            <a:ext cx="288032" cy="294189"/>
          </a:xfrm>
          <a:prstGeom prst="rect">
            <a:avLst/>
          </a:prstGeom>
          <a:solidFill>
            <a:srgbClr val="1403ED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4</a:t>
            </a:r>
          </a:p>
        </p:txBody>
      </p:sp>
      <p:sp>
        <p:nvSpPr>
          <p:cNvPr id="76" name="L 도형 75"/>
          <p:cNvSpPr/>
          <p:nvPr/>
        </p:nvSpPr>
        <p:spPr bwMode="gray">
          <a:xfrm rot="16200000">
            <a:off x="7014361" y="3281033"/>
            <a:ext cx="2296354" cy="2448272"/>
          </a:xfrm>
          <a:prstGeom prst="corner">
            <a:avLst>
              <a:gd name="adj1" fmla="val 67568"/>
              <a:gd name="adj2" fmla="val 22551"/>
            </a:avLst>
          </a:prstGeom>
          <a:solidFill>
            <a:srgbClr val="EAEAEA">
              <a:alpha val="82000"/>
            </a:srgbClr>
          </a:solidFill>
          <a:ln w="19050" algn="ctr">
            <a:solidFill>
              <a:srgbClr val="C80000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 bwMode="gray">
          <a:xfrm>
            <a:off x="7833320" y="3828672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u="sng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자산운용 정보계 시스템 부재로 인한 수작업 업무 과다</a:t>
            </a:r>
          </a:p>
        </p:txBody>
      </p:sp>
      <p:sp>
        <p:nvSpPr>
          <p:cNvPr id="79" name="직사각형 78"/>
          <p:cNvSpPr/>
          <p:nvPr/>
        </p:nvSpPr>
        <p:spPr bwMode="gray">
          <a:xfrm>
            <a:off x="7833320" y="1435100"/>
            <a:ext cx="1552696" cy="1778322"/>
          </a:xfrm>
          <a:prstGeom prst="rect">
            <a:avLst/>
          </a:prstGeom>
          <a:solidFill>
            <a:srgbClr val="EAEAEA">
              <a:alpha val="82000"/>
            </a:srgbClr>
          </a:solidFill>
          <a:ln w="19050" algn="ctr">
            <a:solidFill>
              <a:srgbClr val="C80000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 bwMode="gray">
          <a:xfrm>
            <a:off x="7833320" y="1997348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분석 </a:t>
            </a:r>
            <a:r>
              <a:rPr lang="en-US" altLang="ko-KR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 </a:t>
            </a:r>
            <a:r>
              <a:rPr lang="ko-KR" altLang="en-US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모니터링 지원  </a:t>
            </a:r>
            <a:r>
              <a:rPr lang="en-US" altLang="ko-KR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M/O </a:t>
            </a:r>
            <a:r>
              <a:rPr lang="ko-KR" altLang="en-US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 부재</a:t>
            </a:r>
            <a:endParaRPr lang="ko-KR" altLang="en-US" sz="1400" b="1" u="sng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4" name="직사각형 83"/>
          <p:cNvSpPr/>
          <p:nvPr/>
        </p:nvSpPr>
        <p:spPr bwMode="gray">
          <a:xfrm>
            <a:off x="5169024" y="6309320"/>
            <a:ext cx="288032" cy="294189"/>
          </a:xfrm>
          <a:prstGeom prst="rect">
            <a:avLst/>
          </a:prstGeom>
          <a:solidFill>
            <a:srgbClr val="1403ED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Sy</a:t>
            </a:r>
            <a:endParaRPr 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5" name="직사각형 84"/>
          <p:cNvSpPr/>
          <p:nvPr/>
        </p:nvSpPr>
        <p:spPr bwMode="gray">
          <a:xfrm>
            <a:off x="7401272" y="6303163"/>
            <a:ext cx="288032" cy="294189"/>
          </a:xfrm>
          <a:prstGeom prst="rect">
            <a:avLst/>
          </a:prstGeom>
          <a:solidFill>
            <a:srgbClr val="C80000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IN</a:t>
            </a:r>
            <a:endParaRPr 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3" name="직사각형 82"/>
          <p:cNvSpPr/>
          <p:nvPr/>
        </p:nvSpPr>
        <p:spPr bwMode="gray">
          <a:xfrm>
            <a:off x="3728864" y="5877272"/>
            <a:ext cx="288032" cy="294189"/>
          </a:xfrm>
          <a:prstGeom prst="rect">
            <a:avLst/>
          </a:prstGeom>
          <a:solidFill>
            <a:srgbClr val="C80000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6</a:t>
            </a:r>
          </a:p>
        </p:txBody>
      </p:sp>
      <p:sp>
        <p:nvSpPr>
          <p:cNvPr id="82" name="TextBox 81"/>
          <p:cNvSpPr txBox="1"/>
          <p:nvPr/>
        </p:nvSpPr>
        <p:spPr bwMode="gray">
          <a:xfrm>
            <a:off x="4016896" y="2060848"/>
            <a:ext cx="175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의사결정 지원 </a:t>
            </a:r>
            <a:r>
              <a:rPr lang="en-US" altLang="ko-KR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F/O Program </a:t>
            </a:r>
            <a:r>
              <a:rPr lang="ko-KR" altLang="en-US" sz="1400" b="1" u="sng" dirty="0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부재</a:t>
            </a:r>
            <a:endParaRPr lang="ko-KR" altLang="en-US" sz="1400" b="1" u="sng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6" name="직사각형 85"/>
          <p:cNvSpPr/>
          <p:nvPr/>
        </p:nvSpPr>
        <p:spPr bwMode="gray">
          <a:xfrm>
            <a:off x="4016896" y="1772816"/>
            <a:ext cx="288032" cy="294189"/>
          </a:xfrm>
          <a:prstGeom prst="rect">
            <a:avLst/>
          </a:prstGeom>
          <a:solidFill>
            <a:srgbClr val="1403ED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1</a:t>
            </a:r>
          </a:p>
        </p:txBody>
      </p:sp>
      <p:sp>
        <p:nvSpPr>
          <p:cNvPr id="65" name="직사각형 64"/>
          <p:cNvSpPr/>
          <p:nvPr/>
        </p:nvSpPr>
        <p:spPr bwMode="gray">
          <a:xfrm>
            <a:off x="7905328" y="3501008"/>
            <a:ext cx="288032" cy="294189"/>
          </a:xfrm>
          <a:prstGeom prst="rect">
            <a:avLst/>
          </a:prstGeom>
          <a:solidFill>
            <a:srgbClr val="1403ED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3</a:t>
            </a:r>
          </a:p>
        </p:txBody>
      </p:sp>
      <p:sp>
        <p:nvSpPr>
          <p:cNvPr id="77" name="직사각형 76"/>
          <p:cNvSpPr/>
          <p:nvPr/>
        </p:nvSpPr>
        <p:spPr bwMode="gray">
          <a:xfrm>
            <a:off x="7905328" y="1700808"/>
            <a:ext cx="288032" cy="294189"/>
          </a:xfrm>
          <a:prstGeom prst="rect">
            <a:avLst/>
          </a:prstGeom>
          <a:solidFill>
            <a:srgbClr val="1403ED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561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 smtClean="0"/>
              <a:t>Issue 1. </a:t>
            </a:r>
            <a:r>
              <a:rPr kumimoji="1" lang="ko-KR" altLang="en-US" sz="1400" dirty="0" smtClean="0">
                <a:solidFill>
                  <a:srgbClr val="000000"/>
                </a:solidFill>
                <a:sym typeface="Wingdings" pitchFamily="2" charset="2"/>
              </a:rPr>
              <a:t>의사결정 지원 </a:t>
            </a:r>
            <a:r>
              <a:rPr kumimoji="1"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F/O Program </a:t>
            </a:r>
            <a:r>
              <a:rPr kumimoji="1" lang="ko-KR" altLang="en-US" sz="1400" dirty="0" smtClean="0">
                <a:solidFill>
                  <a:srgbClr val="000000"/>
                </a:solidFill>
                <a:sym typeface="Wingdings" pitchFamily="2" charset="2"/>
              </a:rPr>
              <a:t>부재  </a:t>
            </a:r>
            <a:endParaRPr kumimoji="1" lang="en-US" altLang="ko-KR" sz="1400" dirty="0">
              <a:solidFill>
                <a:srgbClr val="0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4488" y="692696"/>
            <a:ext cx="8915400" cy="534988"/>
          </a:xfrm>
        </p:spPr>
        <p:txBody>
          <a:bodyPr/>
          <a:lstStyle/>
          <a:p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분산된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Data Base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와 시장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simulation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기능 부재에 의한 신속한 내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/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외부정보 활용 미흡으로 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Front Office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의사결정 제약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이등변 삼각형 37"/>
          <p:cNvSpPr/>
          <p:nvPr/>
        </p:nvSpPr>
        <p:spPr bwMode="gray">
          <a:xfrm rot="10800000">
            <a:off x="6248466" y="3645024"/>
            <a:ext cx="2295618" cy="216000"/>
          </a:xfrm>
          <a:prstGeom prst="triangle">
            <a:avLst/>
          </a:prstGeom>
          <a:solidFill>
            <a:srgbClr val="FFFFFF">
              <a:lumMod val="7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10191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6032442" y="4581128"/>
            <a:ext cx="3024336" cy="1800200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72000" tIns="108000" rIns="72000" bIns="45714" anchor="t" anchorCtr="0"/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전체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운용자산규모 및 직접운용 규모의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증가에 따른 통합자산관리 필요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eaLnBrk="0" hangingPunct="0">
              <a:lnSpc>
                <a:spcPct val="120000"/>
              </a:lnSpc>
              <a:spcBef>
                <a:spcPts val="0"/>
              </a:spcBef>
            </a:pPr>
            <a:endParaRPr lang="en-US" altLang="ko-KR" sz="1200" b="1" u="sng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80975" indent="-180975" eaLnBrk="0" hangingPunc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ko-KR" altLang="en-US" sz="1200" b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직접운용시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 시장 분석을 위한 신속한 </a:t>
            </a:r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Tool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개발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필요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ko-KR" altLang="en-US" sz="1050" kern="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 bwMode="auto">
          <a:xfrm>
            <a:off x="6032442" y="4293096"/>
            <a:ext cx="3024336" cy="244315"/>
          </a:xfrm>
          <a:prstGeom prst="rect">
            <a:avLst/>
          </a:prstGeom>
          <a:solidFill>
            <a:srgbClr val="E64C2A"/>
          </a:solidFill>
          <a:ln w="3175" algn="ctr">
            <a:solidFill>
              <a:srgbClr val="E64C2A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defTabSz="807913">
              <a:buSzPct val="90000"/>
              <a:defRPr/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charset="-127"/>
                <a:ea typeface="나눔고딕" charset="-127"/>
              </a:rPr>
              <a:t>시 사 점</a:t>
            </a:r>
            <a:endParaRPr kumimoji="1" lang="ko-KR" altLang="en-US" sz="1100" b="1" dirty="0">
              <a:solidFill>
                <a:srgbClr val="FFFFFF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406557" y="2757050"/>
            <a:ext cx="3415716" cy="34089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32520" y="1340199"/>
            <a:ext cx="4464496" cy="2520849"/>
          </a:xfrm>
          <a:prstGeom prst="rect">
            <a:avLst/>
          </a:prstGeom>
          <a:solidFill>
            <a:schemeClr val="bg1"/>
          </a:solidFill>
          <a:ln w="3175">
            <a:solidFill>
              <a:srgbClr val="51515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ko-KR" sz="110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32520" y="1052736"/>
            <a:ext cx="4464496" cy="290332"/>
          </a:xfrm>
          <a:prstGeom prst="rect">
            <a:avLst/>
          </a:prstGeom>
          <a:solidFill>
            <a:srgbClr val="EE6000"/>
          </a:solidFill>
          <a:ln w="3175">
            <a:solidFill>
              <a:srgbClr val="51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현황 파악에 많은 시간 소요와 데이터의 부정합성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5" name="AutoShape 43"/>
          <p:cNvCxnSpPr>
            <a:cxnSpLocks noChangeShapeType="1"/>
            <a:stCxn id="28" idx="1"/>
            <a:endCxn id="18" idx="3"/>
          </p:cNvCxnSpPr>
          <p:nvPr/>
        </p:nvCxnSpPr>
        <p:spPr bwMode="auto">
          <a:xfrm rot="10800000" flipV="1">
            <a:off x="2932265" y="1892918"/>
            <a:ext cx="1002183" cy="395573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" name="AutoShape 43"/>
          <p:cNvCxnSpPr>
            <a:cxnSpLocks noChangeShapeType="1"/>
            <a:stCxn id="32" idx="1"/>
            <a:endCxn id="18" idx="3"/>
          </p:cNvCxnSpPr>
          <p:nvPr/>
        </p:nvCxnSpPr>
        <p:spPr bwMode="auto">
          <a:xfrm rot="10800000">
            <a:off x="2932266" y="2288490"/>
            <a:ext cx="995569" cy="430738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17" name="Text Box 92"/>
          <p:cNvSpPr txBox="1">
            <a:spLocks noChangeArrowheads="1"/>
          </p:cNvSpPr>
          <p:nvPr/>
        </p:nvSpPr>
        <p:spPr bwMode="gray">
          <a:xfrm>
            <a:off x="2255263" y="1587116"/>
            <a:ext cx="813796" cy="2158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보고자</a:t>
            </a:r>
            <a:r>
              <a:rPr kumimoji="1" lang="en-US" altLang="ko-KR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1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8" name="Rectangle 100"/>
          <p:cNvSpPr>
            <a:spLocks noChangeArrowheads="1"/>
          </p:cNvSpPr>
          <p:nvPr/>
        </p:nvSpPr>
        <p:spPr bwMode="auto">
          <a:xfrm>
            <a:off x="2339888" y="2121496"/>
            <a:ext cx="592377" cy="333987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72000" tIns="72000" rIns="72000" bIns="72000" anchor="ctr"/>
          <a:lstStyle/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보고서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작성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pic>
        <p:nvPicPr>
          <p:cNvPr id="19" name="Picture 1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92" y="2304324"/>
            <a:ext cx="669644" cy="48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14" y="1819179"/>
            <a:ext cx="417286" cy="30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 Box 92"/>
          <p:cNvSpPr txBox="1">
            <a:spLocks noChangeArrowheads="1"/>
          </p:cNvSpPr>
          <p:nvPr/>
        </p:nvSpPr>
        <p:spPr bwMode="gray">
          <a:xfrm>
            <a:off x="822067" y="2079315"/>
            <a:ext cx="813796" cy="2158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관리자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cxnSp>
        <p:nvCxnSpPr>
          <p:cNvPr id="22" name="AutoShape 43"/>
          <p:cNvCxnSpPr>
            <a:cxnSpLocks noChangeShapeType="1"/>
            <a:stCxn id="18" idx="1"/>
            <a:endCxn id="19" idx="3"/>
          </p:cNvCxnSpPr>
          <p:nvPr/>
        </p:nvCxnSpPr>
        <p:spPr bwMode="auto">
          <a:xfrm rot="10800000" flipV="1">
            <a:off x="1576338" y="2288489"/>
            <a:ext cx="763552" cy="258407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23" name="Text Box 92"/>
          <p:cNvSpPr txBox="1">
            <a:spLocks noChangeArrowheads="1"/>
          </p:cNvSpPr>
          <p:nvPr/>
        </p:nvSpPr>
        <p:spPr bwMode="gray">
          <a:xfrm>
            <a:off x="2260696" y="2589077"/>
            <a:ext cx="813796" cy="2158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보고자</a:t>
            </a:r>
            <a:r>
              <a:rPr kumimoji="1" lang="en-US" altLang="ko-KR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2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24" name="Rectangle 100"/>
          <p:cNvSpPr>
            <a:spLocks noChangeArrowheads="1"/>
          </p:cNvSpPr>
          <p:nvPr/>
        </p:nvSpPr>
        <p:spPr bwMode="auto">
          <a:xfrm>
            <a:off x="2345321" y="3123458"/>
            <a:ext cx="592377" cy="333987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72000" tIns="72000" rIns="72000" bIns="72000" anchor="ctr"/>
          <a:lstStyle/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보고서</a:t>
            </a:r>
            <a:endParaRPr kumimoji="1" lang="en-US" altLang="ko-KR" sz="1000" dirty="0" smtClean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  <a:p>
            <a:pPr algn="ctr" eaLnBrk="0" hangingPunct="0"/>
            <a:r>
              <a:rPr kumimoji="1" lang="ko-KR" altLang="en-US" sz="1000" dirty="0" smtClean="0">
                <a:solidFill>
                  <a:srgbClr val="000000"/>
                </a:solidFill>
                <a:latin typeface="나눔고딕" pitchFamily="50" charset="-127"/>
                <a:ea typeface="나눔고딕"/>
              </a:rPr>
              <a:t>작성</a:t>
            </a:r>
            <a:endParaRPr kumimoji="1" lang="ko-KR" altLang="en-US" sz="1000" dirty="0">
              <a:solidFill>
                <a:srgbClr val="000000"/>
              </a:solidFill>
              <a:latin typeface="나눔고딕" pitchFamily="50" charset="-127"/>
              <a:ea typeface="나눔고딕"/>
            </a:endParaRPr>
          </a:p>
        </p:txBody>
      </p:sp>
      <p:pic>
        <p:nvPicPr>
          <p:cNvPr id="25" name="Picture 1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6" y="2821140"/>
            <a:ext cx="417286" cy="30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6" name="AutoShape 43"/>
          <p:cNvCxnSpPr>
            <a:cxnSpLocks noChangeShapeType="1"/>
            <a:stCxn id="31" idx="1"/>
            <a:endCxn id="24" idx="3"/>
          </p:cNvCxnSpPr>
          <p:nvPr/>
        </p:nvCxnSpPr>
        <p:spPr bwMode="auto">
          <a:xfrm rot="10800000">
            <a:off x="2937698" y="3290451"/>
            <a:ext cx="872757" cy="260884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7" name="AutoShape 43"/>
          <p:cNvCxnSpPr>
            <a:cxnSpLocks noChangeShapeType="1"/>
            <a:stCxn id="32" idx="1"/>
            <a:endCxn id="24" idx="3"/>
          </p:cNvCxnSpPr>
          <p:nvPr/>
        </p:nvCxnSpPr>
        <p:spPr bwMode="auto">
          <a:xfrm rot="10800000" flipV="1">
            <a:off x="2937699" y="2719228"/>
            <a:ext cx="990136" cy="571223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pic>
        <p:nvPicPr>
          <p:cNvPr id="28" name="Picture 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48" y="1629172"/>
            <a:ext cx="566410" cy="52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92"/>
          <p:cNvSpPr txBox="1">
            <a:spLocks noChangeArrowheads="1"/>
          </p:cNvSpPr>
          <p:nvPr/>
        </p:nvSpPr>
        <p:spPr bwMode="gray">
          <a:xfrm>
            <a:off x="3668047" y="2252068"/>
            <a:ext cx="1189060" cy="2158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외부지원시스템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30" name="Text Box 92"/>
          <p:cNvSpPr txBox="1">
            <a:spLocks noChangeArrowheads="1"/>
          </p:cNvSpPr>
          <p:nvPr/>
        </p:nvSpPr>
        <p:spPr bwMode="gray">
          <a:xfrm>
            <a:off x="3760258" y="3190255"/>
            <a:ext cx="1209625" cy="2158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l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담당자 엑셀 관리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31" name="모서리가 둥근 직사각형 3"/>
          <p:cNvSpPr>
            <a:spLocks noChangeArrowheads="1"/>
          </p:cNvSpPr>
          <p:nvPr/>
        </p:nvSpPr>
        <p:spPr bwMode="auto">
          <a:xfrm>
            <a:off x="3810455" y="3387855"/>
            <a:ext cx="879153" cy="326958"/>
          </a:xfrm>
          <a:prstGeom prst="flowChartMultidocument">
            <a:avLst/>
          </a:prstGeom>
          <a:solidFill>
            <a:schemeClr val="bg1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0" tIns="18000" rIns="0" anchor="ctr"/>
          <a:lstStyle/>
          <a:p>
            <a:pPr algn="ctr">
              <a:buFont typeface="Wingdings" pitchFamily="2" charset="2"/>
              <a:buNone/>
            </a:pPr>
            <a:r>
              <a:rPr lang="ko-KR" altLang="en-US" sz="800" b="1" i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기 제출 보고서</a:t>
            </a:r>
            <a:endParaRPr lang="ko-KR" altLang="en-US" sz="800" b="1" i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pic>
        <p:nvPicPr>
          <p:cNvPr id="32" name="Picture 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34" y="2455483"/>
            <a:ext cx="566410" cy="52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92"/>
          <p:cNvSpPr txBox="1">
            <a:spLocks noChangeArrowheads="1"/>
          </p:cNvSpPr>
          <p:nvPr/>
        </p:nvSpPr>
        <p:spPr bwMode="gray">
          <a:xfrm>
            <a:off x="3581898" y="1435971"/>
            <a:ext cx="141806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자산관리 시스템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cxnSp>
        <p:nvCxnSpPr>
          <p:cNvPr id="34" name="AutoShape 43"/>
          <p:cNvCxnSpPr>
            <a:cxnSpLocks noChangeShapeType="1"/>
            <a:stCxn id="24" idx="1"/>
            <a:endCxn id="19" idx="3"/>
          </p:cNvCxnSpPr>
          <p:nvPr/>
        </p:nvCxnSpPr>
        <p:spPr bwMode="auto">
          <a:xfrm rot="10800000">
            <a:off x="1576338" y="2546897"/>
            <a:ext cx="768985" cy="743554"/>
          </a:xfrm>
          <a:prstGeom prst="curved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35" name="Question Sign Icon"/>
          <p:cNvSpPr>
            <a:spLocks noChangeAspect="1" noEditPoints="1"/>
          </p:cNvSpPr>
          <p:nvPr/>
        </p:nvSpPr>
        <p:spPr bwMode="auto">
          <a:xfrm>
            <a:off x="1467335" y="2196643"/>
            <a:ext cx="297952" cy="235183"/>
          </a:xfrm>
          <a:custGeom>
            <a:avLst/>
            <a:gdLst>
              <a:gd name="T0" fmla="*/ 722 w 1237"/>
              <a:gd name="T1" fmla="*/ 851 h 1237"/>
              <a:gd name="T2" fmla="*/ 696 w 1237"/>
              <a:gd name="T3" fmla="*/ 825 h 1237"/>
              <a:gd name="T4" fmla="*/ 523 w 1237"/>
              <a:gd name="T5" fmla="*/ 832 h 1237"/>
              <a:gd name="T6" fmla="*/ 516 w 1237"/>
              <a:gd name="T7" fmla="*/ 1005 h 1237"/>
              <a:gd name="T8" fmla="*/ 541 w 1237"/>
              <a:gd name="T9" fmla="*/ 1031 h 1237"/>
              <a:gd name="T10" fmla="*/ 714 w 1237"/>
              <a:gd name="T11" fmla="*/ 1023 h 1237"/>
              <a:gd name="T12" fmla="*/ 928 w 1237"/>
              <a:gd name="T13" fmla="*/ 464 h 1237"/>
              <a:gd name="T14" fmla="*/ 764 w 1237"/>
              <a:gd name="T15" fmla="*/ 236 h 1237"/>
              <a:gd name="T16" fmla="*/ 473 w 1237"/>
              <a:gd name="T17" fmla="*/ 236 h 1237"/>
              <a:gd name="T18" fmla="*/ 309 w 1237"/>
              <a:gd name="T19" fmla="*/ 464 h 1237"/>
              <a:gd name="T20" fmla="*/ 309 w 1237"/>
              <a:gd name="T21" fmla="*/ 483 h 1237"/>
              <a:gd name="T22" fmla="*/ 313 w 1237"/>
              <a:gd name="T23" fmla="*/ 502 h 1237"/>
              <a:gd name="T24" fmla="*/ 324 w 1237"/>
              <a:gd name="T25" fmla="*/ 514 h 1237"/>
              <a:gd name="T26" fmla="*/ 490 w 1237"/>
              <a:gd name="T27" fmla="*/ 516 h 1237"/>
              <a:gd name="T28" fmla="*/ 515 w 1237"/>
              <a:gd name="T29" fmla="*/ 490 h 1237"/>
              <a:gd name="T30" fmla="*/ 565 w 1237"/>
              <a:gd name="T31" fmla="*/ 428 h 1237"/>
              <a:gd name="T32" fmla="*/ 685 w 1237"/>
              <a:gd name="T33" fmla="*/ 430 h 1237"/>
              <a:gd name="T34" fmla="*/ 699 w 1237"/>
              <a:gd name="T35" fmla="*/ 523 h 1237"/>
              <a:gd name="T36" fmla="*/ 588 w 1237"/>
              <a:gd name="T37" fmla="*/ 592 h 1237"/>
              <a:gd name="T38" fmla="*/ 515 w 1237"/>
              <a:gd name="T39" fmla="*/ 722 h 1237"/>
              <a:gd name="T40" fmla="*/ 515 w 1237"/>
              <a:gd name="T41" fmla="*/ 741 h 1237"/>
              <a:gd name="T42" fmla="*/ 519 w 1237"/>
              <a:gd name="T43" fmla="*/ 760 h 1237"/>
              <a:gd name="T44" fmla="*/ 531 w 1237"/>
              <a:gd name="T45" fmla="*/ 772 h 1237"/>
              <a:gd name="T46" fmla="*/ 696 w 1237"/>
              <a:gd name="T47" fmla="*/ 774 h 1237"/>
              <a:gd name="T48" fmla="*/ 722 w 1237"/>
              <a:gd name="T49" fmla="*/ 745 h 1237"/>
              <a:gd name="T50" fmla="*/ 763 w 1237"/>
              <a:gd name="T51" fmla="*/ 693 h 1237"/>
              <a:gd name="T52" fmla="*/ 898 w 1237"/>
              <a:gd name="T53" fmla="*/ 575 h 1237"/>
              <a:gd name="T54" fmla="*/ 1237 w 1237"/>
              <a:gd name="T55" fmla="*/ 619 h 1237"/>
              <a:gd name="T56" fmla="*/ 929 w 1237"/>
              <a:gd name="T57" fmla="*/ 1154 h 1237"/>
              <a:gd name="T58" fmla="*/ 308 w 1237"/>
              <a:gd name="T59" fmla="*/ 1154 h 1237"/>
              <a:gd name="T60" fmla="*/ 0 w 1237"/>
              <a:gd name="T61" fmla="*/ 619 h 1237"/>
              <a:gd name="T62" fmla="*/ 308 w 1237"/>
              <a:gd name="T63" fmla="*/ 83 h 1237"/>
              <a:gd name="T64" fmla="*/ 929 w 1237"/>
              <a:gd name="T65" fmla="*/ 83 h 1237"/>
              <a:gd name="T66" fmla="*/ 1237 w 1237"/>
              <a:gd name="T67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37" h="1237">
                <a:moveTo>
                  <a:pt x="722" y="1005"/>
                </a:moveTo>
                <a:lnTo>
                  <a:pt x="722" y="851"/>
                </a:lnTo>
                <a:cubicBezTo>
                  <a:pt x="722" y="844"/>
                  <a:pt x="719" y="838"/>
                  <a:pt x="714" y="832"/>
                </a:cubicBezTo>
                <a:cubicBezTo>
                  <a:pt x="709" y="827"/>
                  <a:pt x="703" y="825"/>
                  <a:pt x="696" y="825"/>
                </a:cubicBezTo>
                <a:lnTo>
                  <a:pt x="541" y="825"/>
                </a:lnTo>
                <a:cubicBezTo>
                  <a:pt x="534" y="825"/>
                  <a:pt x="528" y="827"/>
                  <a:pt x="523" y="832"/>
                </a:cubicBezTo>
                <a:cubicBezTo>
                  <a:pt x="518" y="838"/>
                  <a:pt x="516" y="844"/>
                  <a:pt x="516" y="851"/>
                </a:cubicBezTo>
                <a:lnTo>
                  <a:pt x="516" y="1005"/>
                </a:lnTo>
                <a:cubicBezTo>
                  <a:pt x="516" y="1012"/>
                  <a:pt x="518" y="1018"/>
                  <a:pt x="523" y="1023"/>
                </a:cubicBezTo>
                <a:cubicBezTo>
                  <a:pt x="528" y="1028"/>
                  <a:pt x="534" y="1031"/>
                  <a:pt x="541" y="1031"/>
                </a:cubicBezTo>
                <a:lnTo>
                  <a:pt x="696" y="1031"/>
                </a:lnTo>
                <a:cubicBezTo>
                  <a:pt x="703" y="1031"/>
                  <a:pt x="709" y="1028"/>
                  <a:pt x="714" y="1023"/>
                </a:cubicBezTo>
                <a:cubicBezTo>
                  <a:pt x="719" y="1018"/>
                  <a:pt x="722" y="1012"/>
                  <a:pt x="722" y="1005"/>
                </a:cubicBezTo>
                <a:close/>
                <a:moveTo>
                  <a:pt x="928" y="464"/>
                </a:moveTo>
                <a:cubicBezTo>
                  <a:pt x="928" y="412"/>
                  <a:pt x="912" y="366"/>
                  <a:pt x="881" y="326"/>
                </a:cubicBezTo>
                <a:cubicBezTo>
                  <a:pt x="849" y="285"/>
                  <a:pt x="810" y="256"/>
                  <a:pt x="764" y="236"/>
                </a:cubicBezTo>
                <a:cubicBezTo>
                  <a:pt x="718" y="216"/>
                  <a:pt x="670" y="207"/>
                  <a:pt x="619" y="207"/>
                </a:cubicBezTo>
                <a:cubicBezTo>
                  <a:pt x="568" y="207"/>
                  <a:pt x="519" y="216"/>
                  <a:pt x="473" y="236"/>
                </a:cubicBezTo>
                <a:cubicBezTo>
                  <a:pt x="427" y="256"/>
                  <a:pt x="388" y="285"/>
                  <a:pt x="357" y="326"/>
                </a:cubicBezTo>
                <a:cubicBezTo>
                  <a:pt x="325" y="366"/>
                  <a:pt x="309" y="412"/>
                  <a:pt x="309" y="464"/>
                </a:cubicBezTo>
                <a:lnTo>
                  <a:pt x="309" y="473"/>
                </a:lnTo>
                <a:lnTo>
                  <a:pt x="309" y="483"/>
                </a:lnTo>
                <a:lnTo>
                  <a:pt x="310" y="493"/>
                </a:lnTo>
                <a:cubicBezTo>
                  <a:pt x="311" y="499"/>
                  <a:pt x="312" y="502"/>
                  <a:pt x="313" y="502"/>
                </a:cubicBezTo>
                <a:cubicBezTo>
                  <a:pt x="314" y="502"/>
                  <a:pt x="315" y="504"/>
                  <a:pt x="317" y="508"/>
                </a:cubicBezTo>
                <a:cubicBezTo>
                  <a:pt x="319" y="513"/>
                  <a:pt x="321" y="515"/>
                  <a:pt x="324" y="514"/>
                </a:cubicBezTo>
                <a:cubicBezTo>
                  <a:pt x="327" y="514"/>
                  <a:pt x="331" y="514"/>
                  <a:pt x="335" y="516"/>
                </a:cubicBezTo>
                <a:lnTo>
                  <a:pt x="490" y="516"/>
                </a:lnTo>
                <a:cubicBezTo>
                  <a:pt x="497" y="516"/>
                  <a:pt x="503" y="513"/>
                  <a:pt x="508" y="509"/>
                </a:cubicBezTo>
                <a:cubicBezTo>
                  <a:pt x="513" y="504"/>
                  <a:pt x="515" y="498"/>
                  <a:pt x="515" y="490"/>
                </a:cubicBezTo>
                <a:cubicBezTo>
                  <a:pt x="515" y="484"/>
                  <a:pt x="518" y="476"/>
                  <a:pt x="524" y="468"/>
                </a:cubicBezTo>
                <a:cubicBezTo>
                  <a:pt x="535" y="452"/>
                  <a:pt x="548" y="438"/>
                  <a:pt x="565" y="428"/>
                </a:cubicBezTo>
                <a:cubicBezTo>
                  <a:pt x="582" y="418"/>
                  <a:pt x="600" y="413"/>
                  <a:pt x="618" y="413"/>
                </a:cubicBezTo>
                <a:cubicBezTo>
                  <a:pt x="639" y="413"/>
                  <a:pt x="662" y="419"/>
                  <a:pt x="685" y="430"/>
                </a:cubicBezTo>
                <a:cubicBezTo>
                  <a:pt x="709" y="442"/>
                  <a:pt x="721" y="457"/>
                  <a:pt x="721" y="476"/>
                </a:cubicBezTo>
                <a:cubicBezTo>
                  <a:pt x="721" y="494"/>
                  <a:pt x="714" y="510"/>
                  <a:pt x="699" y="523"/>
                </a:cubicBezTo>
                <a:cubicBezTo>
                  <a:pt x="685" y="536"/>
                  <a:pt x="668" y="548"/>
                  <a:pt x="648" y="558"/>
                </a:cubicBezTo>
                <a:cubicBezTo>
                  <a:pt x="628" y="569"/>
                  <a:pt x="608" y="580"/>
                  <a:pt x="588" y="592"/>
                </a:cubicBezTo>
                <a:cubicBezTo>
                  <a:pt x="568" y="604"/>
                  <a:pt x="551" y="621"/>
                  <a:pt x="537" y="643"/>
                </a:cubicBezTo>
                <a:cubicBezTo>
                  <a:pt x="523" y="665"/>
                  <a:pt x="515" y="691"/>
                  <a:pt x="515" y="722"/>
                </a:cubicBezTo>
                <a:lnTo>
                  <a:pt x="515" y="731"/>
                </a:lnTo>
                <a:lnTo>
                  <a:pt x="515" y="741"/>
                </a:lnTo>
                <a:lnTo>
                  <a:pt x="516" y="750"/>
                </a:lnTo>
                <a:cubicBezTo>
                  <a:pt x="517" y="757"/>
                  <a:pt x="518" y="760"/>
                  <a:pt x="519" y="760"/>
                </a:cubicBezTo>
                <a:cubicBezTo>
                  <a:pt x="520" y="760"/>
                  <a:pt x="521" y="762"/>
                  <a:pt x="523" y="766"/>
                </a:cubicBezTo>
                <a:cubicBezTo>
                  <a:pt x="525" y="770"/>
                  <a:pt x="528" y="772"/>
                  <a:pt x="531" y="772"/>
                </a:cubicBezTo>
                <a:cubicBezTo>
                  <a:pt x="533" y="771"/>
                  <a:pt x="537" y="772"/>
                  <a:pt x="541" y="774"/>
                </a:cubicBezTo>
                <a:lnTo>
                  <a:pt x="696" y="774"/>
                </a:lnTo>
                <a:cubicBezTo>
                  <a:pt x="705" y="774"/>
                  <a:pt x="712" y="771"/>
                  <a:pt x="715" y="765"/>
                </a:cubicBezTo>
                <a:cubicBezTo>
                  <a:pt x="719" y="759"/>
                  <a:pt x="721" y="753"/>
                  <a:pt x="722" y="745"/>
                </a:cubicBezTo>
                <a:cubicBezTo>
                  <a:pt x="722" y="738"/>
                  <a:pt x="726" y="729"/>
                  <a:pt x="733" y="719"/>
                </a:cubicBezTo>
                <a:cubicBezTo>
                  <a:pt x="739" y="709"/>
                  <a:pt x="749" y="700"/>
                  <a:pt x="763" y="693"/>
                </a:cubicBezTo>
                <a:cubicBezTo>
                  <a:pt x="795" y="675"/>
                  <a:pt x="814" y="665"/>
                  <a:pt x="819" y="662"/>
                </a:cubicBezTo>
                <a:cubicBezTo>
                  <a:pt x="852" y="638"/>
                  <a:pt x="879" y="609"/>
                  <a:pt x="898" y="575"/>
                </a:cubicBezTo>
                <a:cubicBezTo>
                  <a:pt x="918" y="540"/>
                  <a:pt x="928" y="504"/>
                  <a:pt x="928" y="464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9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4" y="1099"/>
                  <a:pt x="139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9" y="214"/>
                  <a:pt x="214" y="139"/>
                  <a:pt x="308" y="83"/>
                </a:cubicBezTo>
                <a:cubicBezTo>
                  <a:pt x="403" y="28"/>
                  <a:pt x="506" y="0"/>
                  <a:pt x="619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82"/>
          <p:cNvSpPr/>
          <p:nvPr/>
        </p:nvSpPr>
        <p:spPr bwMode="gray">
          <a:xfrm>
            <a:off x="5889104" y="1844824"/>
            <a:ext cx="3240360" cy="144016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anchor="ctr"/>
          <a:lstStyle/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endParaRPr kumimoji="1" lang="en-US" altLang="ko-KR" sz="1200" kern="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F/O 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지원 시스템 부재로 시장의 </a:t>
            </a:r>
            <a:r>
              <a:rPr kumimoji="1" lang="ko-KR" altLang="en-US" sz="12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추세등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분석이 불가  </a:t>
            </a:r>
            <a:endParaRPr kumimoji="1" lang="en-US" altLang="ko-KR" sz="1200" kern="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endParaRPr kumimoji="1" lang="ko-KR" altLang="en-US" sz="12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간접운용중심 프로세스로 통합관리 필요성 인식 낮았음</a:t>
            </a:r>
            <a:endParaRPr lang="ko-KR" altLang="en-US" sz="12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endParaRPr kumimoji="1" lang="en-US" altLang="ko-KR" sz="1200" kern="0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5991346" y="1340768"/>
            <a:ext cx="3075650" cy="388877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632520" y="4221088"/>
            <a:ext cx="4464496" cy="2376264"/>
            <a:chOff x="584200" y="2137048"/>
            <a:chExt cx="5956300" cy="3057251"/>
          </a:xfrm>
        </p:grpSpPr>
        <p:sp>
          <p:nvSpPr>
            <p:cNvPr id="50" name="직사각형 49"/>
            <p:cNvSpPr/>
            <p:nvPr/>
          </p:nvSpPr>
          <p:spPr bwMode="gray">
            <a:xfrm>
              <a:off x="584200" y="2137048"/>
              <a:ext cx="5956300" cy="3057251"/>
            </a:xfrm>
            <a:prstGeom prst="rect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endParaRPr lang="ko-KR" altLang="en-US" sz="1600" b="1" dirty="0" smtClean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pic>
          <p:nvPicPr>
            <p:cNvPr id="51" name="Picture 4" descr="http://www.crunchbase.com/assets/images/original/0008/0002/80002v2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704528" y="2269955"/>
              <a:ext cx="3055947" cy="204434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91928" y="2464670"/>
              <a:ext cx="3373240" cy="243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8" descr="http://www.intraemprendedor.com/wp-content/uploads/2009/11/qlikview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1445816" y="3003856"/>
              <a:ext cx="3046609" cy="205074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632520" y="3930756"/>
            <a:ext cx="4464496" cy="290332"/>
          </a:xfrm>
          <a:prstGeom prst="rect">
            <a:avLst/>
          </a:prstGeom>
          <a:solidFill>
            <a:srgbClr val="EE6000"/>
          </a:solidFill>
          <a:ln w="3175">
            <a:solidFill>
              <a:srgbClr val="51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현황 분석 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/ Simulation Tool </a:t>
            </a: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부재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80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6496" y="274638"/>
            <a:ext cx="7770813" cy="328612"/>
          </a:xfrm>
        </p:spPr>
        <p:txBody>
          <a:bodyPr/>
          <a:lstStyle/>
          <a:p>
            <a:r>
              <a:rPr lang="en-US" altLang="ko-KR" sz="1400" dirty="0"/>
              <a:t>Issue </a:t>
            </a:r>
            <a:r>
              <a:rPr lang="en-US" altLang="ko-KR" sz="1400" dirty="0" smtClean="0"/>
              <a:t>2. </a:t>
            </a:r>
            <a:r>
              <a:rPr lang="ko-KR" altLang="en-US" sz="1400" dirty="0" smtClean="0"/>
              <a:t>분석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 모니터링 지원 </a:t>
            </a:r>
            <a:r>
              <a:rPr lang="en-US" altLang="ko-KR" sz="1400" dirty="0" smtClean="0"/>
              <a:t>Middle Office  </a:t>
            </a:r>
            <a:r>
              <a:rPr lang="ko-KR" altLang="en-US" sz="1400" dirty="0" smtClean="0"/>
              <a:t>시스템 부재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4488" y="661764"/>
            <a:ext cx="9217024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보유자산의 양적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증가 및 포트폴리오 다각화에 따라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모니터링 역할이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커지고 있지만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이를 지원하는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전문인력과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 부재로 업무 과중이 점증되고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있습니다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82"/>
          <p:cNvSpPr/>
          <p:nvPr/>
        </p:nvSpPr>
        <p:spPr bwMode="auto">
          <a:xfrm>
            <a:off x="776536" y="4997819"/>
            <a:ext cx="3311971" cy="131150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anchor="ctr"/>
          <a:lstStyle/>
          <a:p>
            <a:pPr marL="171450" indent="-171450">
              <a:lnSpc>
                <a:spcPts val="22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통합 모니터링 관리를 위한 시스템 지원 부족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>
              <a:lnSpc>
                <a:spcPts val="22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관리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시스템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부재로 수작업 의존도 過多 </a:t>
            </a: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이등변 삼각형 10"/>
          <p:cNvSpPr/>
          <p:nvPr/>
        </p:nvSpPr>
        <p:spPr bwMode="auto">
          <a:xfrm rot="5400000">
            <a:off x="3936145" y="5220480"/>
            <a:ext cx="1673647" cy="216000"/>
          </a:xfrm>
          <a:prstGeom prst="triangle">
            <a:avLst/>
          </a:prstGeom>
          <a:solidFill>
            <a:srgbClr val="FFFFFF">
              <a:lumMod val="7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10191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776536" y="4493763"/>
            <a:ext cx="3312368" cy="388877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 bwMode="auto">
          <a:xfrm>
            <a:off x="5673080" y="5013176"/>
            <a:ext cx="3312368" cy="1224136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72000" tIns="108000" rIns="72000" bIns="45714" anchor="t" anchorCtr="0"/>
          <a:lstStyle/>
          <a:p>
            <a:pPr marL="17780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사전적 한도 모니터링 등 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Compliance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강화</a:t>
            </a: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이력 관리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,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정보 조회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,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한도 관리 등 </a:t>
            </a:r>
            <a:r>
              <a:rPr kumimoji="1" lang="ko-KR" altLang="en-US" sz="1200" b="1" i="1" u="sng" kern="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시스템 도입으로 효율적 관리 필요</a:t>
            </a:r>
            <a:endParaRPr kumimoji="1" lang="en-US" altLang="ko-KR" sz="1200" b="1" i="1" u="sng" kern="0" dirty="0" smtClean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ko-KR" altLang="en-US" sz="1050" kern="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5673080" y="4552837"/>
            <a:ext cx="3312368" cy="316323"/>
          </a:xfrm>
          <a:prstGeom prst="rect">
            <a:avLst/>
          </a:prstGeom>
          <a:solidFill>
            <a:srgbClr val="E64C2A"/>
          </a:solidFill>
          <a:ln w="3175" algn="ctr">
            <a:solidFill>
              <a:srgbClr val="E64C2A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defTabSz="807913">
              <a:buSzPct val="90000"/>
              <a:defRPr/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charset="-127"/>
                <a:ea typeface="나눔고딕" charset="-127"/>
              </a:rPr>
              <a:t>시 사 점</a:t>
            </a:r>
            <a:endParaRPr kumimoji="1" lang="ko-KR" altLang="en-US" sz="1100" b="1" dirty="0">
              <a:solidFill>
                <a:srgbClr val="FFFFFF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73175" y="1124744"/>
            <a:ext cx="8422944" cy="3109699"/>
            <a:chOff x="573175" y="1187220"/>
            <a:chExt cx="8422944" cy="3109699"/>
          </a:xfrm>
        </p:grpSpPr>
        <p:sp>
          <p:nvSpPr>
            <p:cNvPr id="48" name="직사각형 47"/>
            <p:cNvSpPr/>
            <p:nvPr/>
          </p:nvSpPr>
          <p:spPr>
            <a:xfrm>
              <a:off x="7010400" y="1372999"/>
              <a:ext cx="1985719" cy="135665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0"/>
              <a:endPara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endParaRPr>
            </a:p>
          </p:txBody>
        </p:sp>
        <p:sp>
          <p:nvSpPr>
            <p:cNvPr id="49" name="Rectangle 100"/>
            <p:cNvSpPr>
              <a:spLocks noChangeArrowheads="1"/>
            </p:cNvSpPr>
            <p:nvPr/>
          </p:nvSpPr>
          <p:spPr bwMode="auto">
            <a:xfrm>
              <a:off x="4572000" y="1540925"/>
              <a:ext cx="1828800" cy="2670766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t"/>
            <a:lstStyle/>
            <a:p>
              <a:pPr algn="ctr" eaLnBrk="0" hangingPunct="0"/>
              <a:r>
                <a:rPr kumimoji="1" lang="ko-KR" altLang="en-US" sz="1000" b="1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분석 프로세스</a:t>
              </a:r>
              <a:endParaRPr kumimoji="1" lang="ko-KR" altLang="en-US" sz="1000" b="1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50" name="Rectangle 100"/>
            <p:cNvSpPr>
              <a:spLocks noChangeArrowheads="1"/>
            </p:cNvSpPr>
            <p:nvPr/>
          </p:nvSpPr>
          <p:spPr bwMode="auto">
            <a:xfrm>
              <a:off x="4646057" y="1896452"/>
              <a:ext cx="1688499" cy="2207530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ctr"/>
            <a:lstStyle/>
            <a:p>
              <a:pPr algn="ctr" eaLnBrk="0" hangingPunct="0"/>
              <a:r>
                <a:rPr kumimoji="1" lang="ko-KR" altLang="en-US" sz="10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보고서 출력 데이터 큐브 생성</a:t>
              </a:r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51" name="Rectangle 100"/>
            <p:cNvSpPr>
              <a:spLocks noChangeArrowheads="1"/>
            </p:cNvSpPr>
            <p:nvPr/>
          </p:nvSpPr>
          <p:spPr bwMode="auto">
            <a:xfrm>
              <a:off x="573175" y="1568647"/>
              <a:ext cx="954112" cy="274985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ctr"/>
            <a:lstStyle/>
            <a:p>
              <a:pPr algn="ctr" eaLnBrk="0" hangingPunct="0"/>
              <a:r>
                <a:rPr kumimoji="1" lang="ko-KR" altLang="en-US" sz="10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자산관리시스템</a:t>
              </a:r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52" name="Rectangle 100"/>
            <p:cNvSpPr>
              <a:spLocks noChangeArrowheads="1"/>
            </p:cNvSpPr>
            <p:nvPr/>
          </p:nvSpPr>
          <p:spPr bwMode="auto">
            <a:xfrm>
              <a:off x="573175" y="1893322"/>
              <a:ext cx="954112" cy="274986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ctr"/>
            <a:lstStyle/>
            <a:p>
              <a:pPr algn="ctr" eaLnBrk="0" hangingPunct="0"/>
              <a:r>
                <a:rPr kumimoji="1" lang="en-US" altLang="ko-KR" sz="10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FI</a:t>
              </a:r>
              <a:r>
                <a:rPr kumimoji="1" lang="ko-KR" altLang="en-US" sz="10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시스템</a:t>
              </a:r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53" name="Rectangle 100"/>
            <p:cNvSpPr>
              <a:spLocks noChangeArrowheads="1"/>
            </p:cNvSpPr>
            <p:nvPr/>
          </p:nvSpPr>
          <p:spPr bwMode="auto">
            <a:xfrm>
              <a:off x="2318000" y="1540925"/>
              <a:ext cx="1836614" cy="2670766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t"/>
            <a:lstStyle/>
            <a:p>
              <a:pPr algn="ctr" eaLnBrk="0" hangingPunct="0"/>
              <a:r>
                <a:rPr lang="ko-KR" altLang="en-US" sz="1000" b="1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통합 </a:t>
              </a:r>
              <a:r>
                <a:rPr lang="en-US" altLang="ko-KR" sz="1000" b="1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Data Mart</a:t>
              </a:r>
              <a:r>
                <a:rPr lang="ko-KR" altLang="en-US" sz="1000" b="1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 구성</a:t>
              </a:r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</p:txBody>
        </p:sp>
        <p:sp>
          <p:nvSpPr>
            <p:cNvPr id="55" name="Rectangle 100"/>
            <p:cNvSpPr>
              <a:spLocks noChangeArrowheads="1"/>
            </p:cNvSpPr>
            <p:nvPr/>
          </p:nvSpPr>
          <p:spPr bwMode="auto">
            <a:xfrm>
              <a:off x="2392837" y="1896452"/>
              <a:ext cx="1688499" cy="2207530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ctr"/>
            <a:lstStyle/>
            <a:p>
              <a:pPr algn="ctr" eaLnBrk="0" hangingPunct="0"/>
              <a:r>
                <a:rPr kumimoji="1" lang="ko-KR" altLang="en-US" sz="1000" dirty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자산 통합 </a:t>
              </a:r>
              <a:r>
                <a:rPr kumimoji="1" lang="ko-KR" altLang="en-US" sz="10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원장 구성</a:t>
              </a:r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en-US" altLang="ko-KR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  <a:p>
              <a:pPr algn="ctr" eaLnBrk="0" hangingPunct="0"/>
              <a:endParaRPr kumimoji="1" lang="ko-KR" altLang="en-US" sz="1000" dirty="0">
                <a:solidFill>
                  <a:srgbClr val="000000"/>
                </a:solidFill>
                <a:latin typeface="나눔고딕" pitchFamily="50" charset="-127"/>
                <a:ea typeface="나눔고딕"/>
              </a:endParaRPr>
            </a:p>
          </p:txBody>
        </p:sp>
        <p:pic>
          <p:nvPicPr>
            <p:cNvPr id="56" name="Picture 43" descr="A kdb5"/>
            <p:cNvPicPr preferRelativeResize="0">
              <a:picLocks noChangeArrowheads="1"/>
            </p:cNvPicPr>
            <p:nvPr/>
          </p:nvPicPr>
          <p:blipFill>
            <a:blip r:embed="rId3" cstate="print">
              <a:lum brigh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832" y="2251958"/>
              <a:ext cx="1424568" cy="37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800531" y="2317262"/>
              <a:ext cx="89917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39800" eaLnBrk="0" fontAlgn="b" hangingPunct="0"/>
              <a:r>
                <a:rPr lang="ko-KR" altLang="en-US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국내외</a:t>
              </a:r>
              <a:r>
                <a:rPr lang="en-US" altLang="ko-KR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 </a:t>
              </a:r>
              <a:r>
                <a:rPr lang="ko-KR" altLang="en-US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자산</a:t>
              </a:r>
              <a:endParaRPr lang="ko-KR" altLang="en-US" sz="800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pic>
          <p:nvPicPr>
            <p:cNvPr id="58" name="Picture 43" descr="A kdb5"/>
            <p:cNvPicPr preferRelativeResize="0">
              <a:picLocks noChangeArrowheads="1"/>
            </p:cNvPicPr>
            <p:nvPr/>
          </p:nvPicPr>
          <p:blipFill>
            <a:blip r:embed="rId3" cstate="print">
              <a:lum brigh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832" y="2526944"/>
              <a:ext cx="1424568" cy="37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>
              <a:off x="3183667" y="2592665"/>
              <a:ext cx="13289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39800" eaLnBrk="0" fontAlgn="b" hangingPunct="0"/>
              <a:r>
                <a:rPr lang="en-US" altLang="ko-KR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FI</a:t>
              </a:r>
              <a:endParaRPr lang="ko-KR" altLang="en-US" sz="800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pic>
          <p:nvPicPr>
            <p:cNvPr id="60" name="Picture 43" descr="A kdb5"/>
            <p:cNvPicPr preferRelativeResize="0">
              <a:picLocks noChangeArrowheads="1"/>
            </p:cNvPicPr>
            <p:nvPr/>
          </p:nvPicPr>
          <p:blipFill>
            <a:blip r:embed="rId3" cstate="print">
              <a:lum brigh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832" y="2803449"/>
              <a:ext cx="1424568" cy="37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56"/>
            <p:cNvSpPr>
              <a:spLocks noChangeArrowheads="1"/>
            </p:cNvSpPr>
            <p:nvPr/>
          </p:nvSpPr>
          <p:spPr bwMode="auto">
            <a:xfrm>
              <a:off x="2995633" y="2869170"/>
              <a:ext cx="50896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39800" eaLnBrk="0" fontAlgn="b" hangingPunct="0"/>
              <a:r>
                <a:rPr lang="ko-KR" altLang="en-US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편입물</a:t>
              </a:r>
              <a:endParaRPr lang="en-US" altLang="ko-KR" sz="800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pic>
          <p:nvPicPr>
            <p:cNvPr id="62" name="Picture 43" descr="A kdb5"/>
            <p:cNvPicPr preferRelativeResize="0">
              <a:picLocks noChangeArrowheads="1"/>
            </p:cNvPicPr>
            <p:nvPr/>
          </p:nvPicPr>
          <p:blipFill>
            <a:blip r:embed="rId3" cstate="print">
              <a:lum brigh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832" y="3038933"/>
              <a:ext cx="1424568" cy="37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ectangle 56"/>
            <p:cNvSpPr>
              <a:spLocks noChangeArrowheads="1"/>
            </p:cNvSpPr>
            <p:nvPr/>
          </p:nvSpPr>
          <p:spPr bwMode="auto">
            <a:xfrm>
              <a:off x="2825978" y="3104654"/>
              <a:ext cx="8482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39800" eaLnBrk="0" fontAlgn="b" hangingPunct="0"/>
              <a:r>
                <a:rPr lang="ko-KR" altLang="en-US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시장데이터</a:t>
              </a:r>
              <a:endParaRPr lang="en-US" altLang="ko-KR" sz="800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grpSp>
          <p:nvGrpSpPr>
            <p:cNvPr id="64" name="Group 145"/>
            <p:cNvGrpSpPr>
              <a:grpSpLocks/>
            </p:cNvGrpSpPr>
            <p:nvPr/>
          </p:nvGrpSpPr>
          <p:grpSpPr bwMode="auto">
            <a:xfrm>
              <a:off x="2537832" y="3313919"/>
              <a:ext cx="1424568" cy="373737"/>
              <a:chOff x="4345" y="1888"/>
              <a:chExt cx="499" cy="246"/>
            </a:xfrm>
          </p:grpSpPr>
          <p:pic>
            <p:nvPicPr>
              <p:cNvPr id="65" name="Picture 43" descr="A kdb5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lum bright="6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5" y="1888"/>
                <a:ext cx="499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Rectangle 56"/>
              <p:cNvSpPr>
                <a:spLocks noChangeArrowheads="1"/>
              </p:cNvSpPr>
              <p:nvPr/>
            </p:nvSpPr>
            <p:spPr bwMode="auto">
              <a:xfrm>
                <a:off x="4393" y="1931"/>
                <a:ext cx="434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939800" eaLnBrk="0" fontAlgn="b" hangingPunct="0"/>
                <a:r>
                  <a:rPr lang="ko-KR" altLang="en-US" sz="800" dirty="0" smtClean="0">
                    <a:solidFill>
                      <a:srgbClr val="000000"/>
                    </a:solidFill>
                    <a:latin typeface="나눔고딕" pitchFamily="50" charset="-127"/>
                    <a:ea typeface="나눔고딕"/>
                    <a:cs typeface="Arial" pitchFamily="34" charset="0"/>
                  </a:rPr>
                  <a:t>신용공여 데이터</a:t>
                </a:r>
                <a:endParaRPr lang="ko-KR" altLang="en-US" sz="800" dirty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endParaRPr>
              </a:p>
            </p:txBody>
          </p:sp>
        </p:grpSp>
        <p:pic>
          <p:nvPicPr>
            <p:cNvPr id="67" name="Picture 43" descr="A kdb5"/>
            <p:cNvPicPr preferRelativeResize="0">
              <a:picLocks noChangeArrowheads="1"/>
            </p:cNvPicPr>
            <p:nvPr/>
          </p:nvPicPr>
          <p:blipFill>
            <a:blip r:embed="rId3" cstate="print">
              <a:lum brigh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832" y="3590423"/>
              <a:ext cx="1424568" cy="37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Rectangle 56"/>
            <p:cNvSpPr>
              <a:spLocks noChangeArrowheads="1"/>
            </p:cNvSpPr>
            <p:nvPr/>
          </p:nvSpPr>
          <p:spPr bwMode="auto">
            <a:xfrm>
              <a:off x="2715703" y="3717699"/>
              <a:ext cx="106882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39800" eaLnBrk="0" fontAlgn="b" hangingPunct="0"/>
              <a:r>
                <a:rPr lang="ko-KR" altLang="en-US" sz="800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리스크 데이터</a:t>
              </a:r>
              <a:endParaRPr lang="ko-KR" altLang="en-US" sz="800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sp>
          <p:nvSpPr>
            <p:cNvPr id="69" name="Rectangle 100"/>
            <p:cNvSpPr>
              <a:spLocks noChangeArrowheads="1"/>
            </p:cNvSpPr>
            <p:nvPr/>
          </p:nvSpPr>
          <p:spPr bwMode="auto">
            <a:xfrm>
              <a:off x="573176" y="2559247"/>
              <a:ext cx="954112" cy="274986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ctr"/>
            <a:lstStyle/>
            <a:p>
              <a:pPr algn="ctr" eaLnBrk="0" hangingPunct="0"/>
              <a:r>
                <a:rPr kumimoji="1" lang="ko-KR" altLang="en-US" sz="1000" dirty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시장데이터</a:t>
              </a:r>
            </a:p>
          </p:txBody>
        </p:sp>
        <p:cxnSp>
          <p:nvCxnSpPr>
            <p:cNvPr id="70" name="AutoShape 156"/>
            <p:cNvCxnSpPr>
              <a:cxnSpLocks noChangeShapeType="1"/>
              <a:stCxn id="51" idx="3"/>
              <a:endCxn id="53" idx="1"/>
            </p:cNvCxnSpPr>
            <p:nvPr/>
          </p:nvCxnSpPr>
          <p:spPr bwMode="auto">
            <a:xfrm>
              <a:off x="1527287" y="1706140"/>
              <a:ext cx="790713" cy="1170168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1" name="AutoShape 159"/>
            <p:cNvCxnSpPr>
              <a:cxnSpLocks noChangeShapeType="1"/>
              <a:stCxn id="69" idx="3"/>
              <a:endCxn id="53" idx="1"/>
            </p:cNvCxnSpPr>
            <p:nvPr/>
          </p:nvCxnSpPr>
          <p:spPr bwMode="auto">
            <a:xfrm>
              <a:off x="1527288" y="2696740"/>
              <a:ext cx="790712" cy="179568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2" name="Rectangle 100"/>
            <p:cNvSpPr>
              <a:spLocks noChangeArrowheads="1"/>
            </p:cNvSpPr>
            <p:nvPr/>
          </p:nvSpPr>
          <p:spPr bwMode="auto">
            <a:xfrm>
              <a:off x="573176" y="2217999"/>
              <a:ext cx="954112" cy="274986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72000" tIns="72000" rIns="72000" bIns="72000" anchor="ctr"/>
            <a:lstStyle/>
            <a:p>
              <a:pPr algn="ctr" eaLnBrk="0" hangingPunct="0"/>
              <a:r>
                <a:rPr kumimoji="1" lang="ko-KR" altLang="en-US" sz="1000" dirty="0">
                  <a:solidFill>
                    <a:srgbClr val="000000"/>
                  </a:solidFill>
                  <a:latin typeface="나눔고딕" pitchFamily="50" charset="-127"/>
                  <a:ea typeface="나눔고딕"/>
                </a:rPr>
                <a:t>편입내역</a:t>
              </a:r>
            </a:p>
          </p:txBody>
        </p:sp>
        <p:cxnSp>
          <p:nvCxnSpPr>
            <p:cNvPr id="73" name="AutoShape 161"/>
            <p:cNvCxnSpPr>
              <a:cxnSpLocks noChangeShapeType="1"/>
              <a:stCxn id="72" idx="3"/>
              <a:endCxn id="53" idx="1"/>
            </p:cNvCxnSpPr>
            <p:nvPr/>
          </p:nvCxnSpPr>
          <p:spPr bwMode="auto">
            <a:xfrm>
              <a:off x="1527288" y="2355492"/>
              <a:ext cx="790712" cy="520816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74" name="Picture 75" descr="Unbenannt-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398" y="2202930"/>
              <a:ext cx="830808" cy="73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5" name="AutoShape 156"/>
            <p:cNvCxnSpPr>
              <a:cxnSpLocks noChangeShapeType="1"/>
              <a:stCxn id="52" idx="3"/>
              <a:endCxn id="53" idx="1"/>
            </p:cNvCxnSpPr>
            <p:nvPr/>
          </p:nvCxnSpPr>
          <p:spPr bwMode="auto">
            <a:xfrm>
              <a:off x="1527287" y="2030815"/>
              <a:ext cx="790713" cy="845493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76" name="Picture 37" descr="Picture46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035" y="2991150"/>
              <a:ext cx="439665" cy="41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92"/>
            <p:cNvSpPr txBox="1">
              <a:spLocks noChangeArrowheads="1"/>
            </p:cNvSpPr>
            <p:nvPr/>
          </p:nvSpPr>
          <p:spPr bwMode="gray">
            <a:xfrm>
              <a:off x="739717" y="3913226"/>
              <a:ext cx="809170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리스크</a:t>
              </a:r>
              <a:endParaRPr kumimoji="1" lang="ko-KR" altLang="en-US" sz="1000" b="1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sp>
          <p:nvSpPr>
            <p:cNvPr id="78" name="Text Box 92"/>
            <p:cNvSpPr txBox="1">
              <a:spLocks noChangeArrowheads="1"/>
            </p:cNvSpPr>
            <p:nvPr/>
          </p:nvSpPr>
          <p:spPr bwMode="gray">
            <a:xfrm>
              <a:off x="743045" y="3336549"/>
              <a:ext cx="809170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solidFill>
                    <a:srgbClr val="000000"/>
                  </a:solidFill>
                  <a:latin typeface="나눔고딕" pitchFamily="50" charset="-127"/>
                  <a:ea typeface="나눔고딕"/>
                  <a:cs typeface="Arial" pitchFamily="34" charset="0"/>
                </a:rPr>
                <a:t>대출</a:t>
              </a:r>
              <a:endParaRPr kumimoji="1" lang="ko-KR" altLang="en-US" sz="1000" b="1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pic>
          <p:nvPicPr>
            <p:cNvPr id="79" name="Picture 37" descr="Picture46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035" y="3549403"/>
              <a:ext cx="439665" cy="41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0" name="AutoShape 159"/>
            <p:cNvCxnSpPr>
              <a:cxnSpLocks noChangeShapeType="1"/>
              <a:stCxn id="76" idx="3"/>
              <a:endCxn id="53" idx="1"/>
            </p:cNvCxnSpPr>
            <p:nvPr/>
          </p:nvCxnSpPr>
          <p:spPr bwMode="auto">
            <a:xfrm flipV="1">
              <a:off x="1386700" y="2876308"/>
              <a:ext cx="931300" cy="321461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1" name="AutoShape 159"/>
            <p:cNvCxnSpPr>
              <a:cxnSpLocks noChangeShapeType="1"/>
              <a:stCxn id="79" idx="3"/>
              <a:endCxn id="53" idx="1"/>
            </p:cNvCxnSpPr>
            <p:nvPr/>
          </p:nvCxnSpPr>
          <p:spPr bwMode="auto">
            <a:xfrm flipV="1">
              <a:off x="1386700" y="2876308"/>
              <a:ext cx="931300" cy="879714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82" name="Picture 75" descr="Unbenannt-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699" y="2603367"/>
              <a:ext cx="830808" cy="73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75" descr="Unbenannt-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516" y="2851812"/>
              <a:ext cx="830808" cy="73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75" descr="Unbenannt-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3856" y="3272776"/>
              <a:ext cx="830808" cy="73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 Box 92"/>
            <p:cNvSpPr txBox="1">
              <a:spLocks noChangeArrowheads="1"/>
            </p:cNvSpPr>
            <p:nvPr/>
          </p:nvSpPr>
          <p:spPr bwMode="gray">
            <a:xfrm>
              <a:off x="4699687" y="2407999"/>
              <a:ext cx="912466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/>
                  <a:cs typeface="Arial" pitchFamily="34" charset="0"/>
                </a:rPr>
                <a:t>자산현황</a:t>
              </a:r>
              <a:endParaRPr kumimoji="1" lang="ko-KR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sp>
          <p:nvSpPr>
            <p:cNvPr id="86" name="Text Box 92"/>
            <p:cNvSpPr txBox="1">
              <a:spLocks noChangeArrowheads="1"/>
            </p:cNvSpPr>
            <p:nvPr/>
          </p:nvSpPr>
          <p:spPr bwMode="gray">
            <a:xfrm>
              <a:off x="4678731" y="3158167"/>
              <a:ext cx="912466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/>
                  <a:cs typeface="Arial" pitchFamily="34" charset="0"/>
                </a:rPr>
                <a:t>수익률현황</a:t>
              </a:r>
              <a:endParaRPr kumimoji="1" lang="ko-KR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sp>
          <p:nvSpPr>
            <p:cNvPr id="87" name="Text Box 92"/>
            <p:cNvSpPr txBox="1">
              <a:spLocks noChangeArrowheads="1"/>
            </p:cNvSpPr>
            <p:nvPr/>
          </p:nvSpPr>
          <p:spPr bwMode="gray">
            <a:xfrm>
              <a:off x="5372769" y="3591498"/>
              <a:ext cx="912466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/>
                  <a:cs typeface="Arial" pitchFamily="34" charset="0"/>
                </a:rPr>
                <a:t>손익현황</a:t>
              </a:r>
              <a:endParaRPr kumimoji="1" lang="ko-KR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sp>
          <p:nvSpPr>
            <p:cNvPr id="88" name="Text Box 92"/>
            <p:cNvSpPr txBox="1">
              <a:spLocks noChangeArrowheads="1"/>
            </p:cNvSpPr>
            <p:nvPr/>
          </p:nvSpPr>
          <p:spPr bwMode="gray">
            <a:xfrm>
              <a:off x="5294870" y="2850099"/>
              <a:ext cx="912466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/>
                  <a:cs typeface="Arial" pitchFamily="34" charset="0"/>
                </a:rPr>
                <a:t>시뮬레이션</a:t>
              </a:r>
              <a:endParaRPr kumimoji="1" lang="ko-KR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grpSp>
          <p:nvGrpSpPr>
            <p:cNvPr id="89" name="Group 65"/>
            <p:cNvGrpSpPr>
              <a:grpSpLocks/>
            </p:cNvGrpSpPr>
            <p:nvPr/>
          </p:nvGrpSpPr>
          <p:grpSpPr bwMode="auto">
            <a:xfrm>
              <a:off x="4038600" y="2720105"/>
              <a:ext cx="663338" cy="497178"/>
              <a:chOff x="1659" y="2115"/>
              <a:chExt cx="424" cy="318"/>
            </a:xfrm>
            <a:solidFill>
              <a:srgbClr val="C00000"/>
            </a:solidFill>
          </p:grpSpPr>
          <p:sp>
            <p:nvSpPr>
              <p:cNvPr id="90" name="AutoShape 37"/>
              <p:cNvSpPr>
                <a:spLocks noChangeArrowheads="1"/>
              </p:cNvSpPr>
              <p:nvPr/>
            </p:nvSpPr>
            <p:spPr bwMode="auto">
              <a:xfrm rot="5400000">
                <a:off x="1839" y="2190"/>
                <a:ext cx="299" cy="188"/>
              </a:xfrm>
              <a:prstGeom prst="curvedDownArrow">
                <a:avLst>
                  <a:gd name="adj1" fmla="val 31809"/>
                  <a:gd name="adj2" fmla="val 63617"/>
                  <a:gd name="adj3" fmla="val 33333"/>
                </a:avLst>
              </a:prstGeom>
              <a:grpFill/>
              <a:ln w="9525">
                <a:solidFill>
                  <a:srgbClr val="7A03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997" tIns="46797" rIns="35997" bIns="46797" anchor="ctr"/>
              <a:lstStyle/>
              <a:p>
                <a:endParaRPr lang="ko-KR" altLang="en-US" dirty="0">
                  <a:latin typeface="나눔고딕" pitchFamily="50" charset="-127"/>
                  <a:ea typeface="나눔고딕"/>
                </a:endParaRPr>
              </a:p>
            </p:txBody>
          </p:sp>
          <p:sp>
            <p:nvSpPr>
              <p:cNvPr id="91" name="AutoShape 38"/>
              <p:cNvSpPr>
                <a:spLocks noChangeArrowheads="1"/>
              </p:cNvSpPr>
              <p:nvPr/>
            </p:nvSpPr>
            <p:spPr bwMode="auto">
              <a:xfrm rot="38141470">
                <a:off x="1615" y="2159"/>
                <a:ext cx="286" cy="197"/>
              </a:xfrm>
              <a:prstGeom prst="curvedDownArrow">
                <a:avLst>
                  <a:gd name="adj1" fmla="val 39185"/>
                  <a:gd name="adj2" fmla="val 68220"/>
                  <a:gd name="adj3" fmla="val 45981"/>
                </a:avLst>
              </a:prstGeom>
              <a:grpFill/>
              <a:ln w="9525">
                <a:solidFill>
                  <a:srgbClr val="7A03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5997" tIns="46797" rIns="35997" bIns="46797" anchor="ctr"/>
              <a:lstStyle/>
              <a:p>
                <a:endParaRPr lang="ko-KR" altLang="en-US" dirty="0">
                  <a:latin typeface="나눔고딕" pitchFamily="50" charset="-127"/>
                  <a:ea typeface="나눔고딕"/>
                </a:endParaRPr>
              </a:p>
            </p:txBody>
          </p:sp>
        </p:grpSp>
        <p:sp>
          <p:nvSpPr>
            <p:cNvPr id="92" name="Text Box 92"/>
            <p:cNvSpPr txBox="1">
              <a:spLocks noChangeArrowheads="1"/>
            </p:cNvSpPr>
            <p:nvPr/>
          </p:nvSpPr>
          <p:spPr bwMode="gray">
            <a:xfrm>
              <a:off x="3931382" y="3158065"/>
              <a:ext cx="912466" cy="4001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latin typeface="나눔고딕" pitchFamily="50" charset="-127"/>
                  <a:ea typeface="나눔고딕"/>
                  <a:cs typeface="Arial" pitchFamily="34" charset="0"/>
                </a:rPr>
                <a:t>데이터</a:t>
              </a:r>
              <a:endParaRPr kumimoji="1" lang="en-US" altLang="ko-KR" sz="1000" b="1" dirty="0" smtClean="0">
                <a:latin typeface="나눔고딕" pitchFamily="50" charset="-127"/>
                <a:ea typeface="나눔고딕"/>
                <a:cs typeface="Arial" pitchFamily="34" charset="0"/>
              </a:endParaRPr>
            </a:p>
            <a:p>
              <a:pPr algn="ctr" latinLnBrk="1"/>
              <a:r>
                <a:rPr kumimoji="1" lang="ko-KR" altLang="en-US" sz="1000" b="1" dirty="0" smtClean="0">
                  <a:latin typeface="나눔고딕" pitchFamily="50" charset="-127"/>
                  <a:ea typeface="나눔고딕"/>
                  <a:cs typeface="Arial" pitchFamily="34" charset="0"/>
                </a:rPr>
                <a:t>생성</a:t>
              </a:r>
              <a:endParaRPr kumimoji="1" lang="ko-KR" altLang="en-US" sz="1000" b="1" dirty="0"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sp>
          <p:nvSpPr>
            <p:cNvPr id="93" name="Text Box 92"/>
            <p:cNvSpPr txBox="1">
              <a:spLocks noChangeArrowheads="1"/>
            </p:cNvSpPr>
            <p:nvPr/>
          </p:nvSpPr>
          <p:spPr bwMode="gray">
            <a:xfrm>
              <a:off x="7207412" y="1372999"/>
              <a:ext cx="1591695" cy="25391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 smtClean="0">
                  <a:latin typeface="나눔고딕" pitchFamily="50" charset="-127"/>
                  <a:ea typeface="나눔고딕"/>
                  <a:cs typeface="Arial" pitchFamily="34" charset="0"/>
                </a:rPr>
                <a:t>임원을 위한 </a:t>
              </a:r>
              <a:r>
                <a:rPr kumimoji="1" lang="en-US" altLang="ko-KR" sz="1000" b="1" dirty="0" smtClean="0">
                  <a:latin typeface="나눔고딕" pitchFamily="50" charset="-127"/>
                  <a:ea typeface="나눔고딕"/>
                  <a:cs typeface="Arial" pitchFamily="34" charset="0"/>
                </a:rPr>
                <a:t>Dashboard</a:t>
              </a:r>
              <a:endParaRPr kumimoji="1" lang="ko-KR" altLang="en-US" sz="1000" b="1" dirty="0">
                <a:latin typeface="나눔고딕" pitchFamily="50" charset="-127"/>
                <a:ea typeface="나눔고딕"/>
                <a:cs typeface="Arial" pitchFamily="34" charset="0"/>
              </a:endParaRPr>
            </a:p>
          </p:txBody>
        </p:sp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833" y="1648833"/>
              <a:ext cx="1586853" cy="1034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" name="Picture 1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85382" y="1187220"/>
              <a:ext cx="416469" cy="432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6" name="직사각형 95"/>
            <p:cNvSpPr/>
            <p:nvPr/>
          </p:nvSpPr>
          <p:spPr>
            <a:xfrm>
              <a:off x="7010400" y="2940260"/>
              <a:ext cx="1985719" cy="135665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0"/>
              <a:endPara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endParaRPr>
            </a:p>
          </p:txBody>
        </p:sp>
        <p:sp>
          <p:nvSpPr>
            <p:cNvPr id="97" name="Text Box 92"/>
            <p:cNvSpPr txBox="1">
              <a:spLocks noChangeArrowheads="1"/>
            </p:cNvSpPr>
            <p:nvPr/>
          </p:nvSpPr>
          <p:spPr bwMode="gray">
            <a:xfrm>
              <a:off x="7167319" y="2940260"/>
              <a:ext cx="1671882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latinLnBrk="1"/>
              <a:r>
                <a:rPr kumimoji="1" lang="ko-KR" altLang="en-US" sz="1000" b="1" dirty="0">
                  <a:latin typeface="나눔고딕" pitchFamily="50" charset="-127"/>
                  <a:ea typeface="나눔고딕"/>
                  <a:cs typeface="Arial" pitchFamily="34" charset="0"/>
                </a:rPr>
                <a:t>실무진을 위한 분석 리포트</a:t>
              </a:r>
            </a:p>
          </p:txBody>
        </p:sp>
        <p:pic>
          <p:nvPicPr>
            <p:cNvPr id="98" name="Picture 1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85381" y="2765495"/>
              <a:ext cx="390765" cy="3926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99" name="Picture 20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33" t="6143"/>
            <a:stretch>
              <a:fillRect/>
            </a:stretch>
          </p:blipFill>
          <p:spPr bwMode="gray">
            <a:xfrm>
              <a:off x="7263565" y="3218065"/>
              <a:ext cx="1479388" cy="10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직사각형 99"/>
            <p:cNvSpPr/>
            <p:nvPr/>
          </p:nvSpPr>
          <p:spPr>
            <a:xfrm>
              <a:off x="7209833" y="3316165"/>
              <a:ext cx="410167" cy="24201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0"/>
              <a:endPara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endParaRPr>
            </a:p>
          </p:txBody>
        </p:sp>
        <p:cxnSp>
          <p:nvCxnSpPr>
            <p:cNvPr id="101" name="AutoShape 159"/>
            <p:cNvCxnSpPr>
              <a:cxnSpLocks noChangeShapeType="1"/>
              <a:stCxn id="49" idx="3"/>
              <a:endCxn id="48" idx="1"/>
            </p:cNvCxnSpPr>
            <p:nvPr/>
          </p:nvCxnSpPr>
          <p:spPr bwMode="auto">
            <a:xfrm flipV="1">
              <a:off x="6400800" y="2051329"/>
              <a:ext cx="609600" cy="824979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2" name="AutoShape 159"/>
            <p:cNvCxnSpPr>
              <a:cxnSpLocks noChangeShapeType="1"/>
              <a:stCxn id="49" idx="3"/>
              <a:endCxn id="96" idx="1"/>
            </p:cNvCxnSpPr>
            <p:nvPr/>
          </p:nvCxnSpPr>
          <p:spPr bwMode="auto">
            <a:xfrm>
              <a:off x="6400800" y="2876308"/>
              <a:ext cx="609600" cy="742282"/>
            </a:xfrm>
            <a:prstGeom prst="curvedConnector3">
              <a:avLst>
                <a:gd name="adj1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64968" y="1196752"/>
            <a:ext cx="1656184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20000" dirty="0">
                <a:solidFill>
                  <a:srgbClr val="FB2DA3"/>
                </a:solidFill>
                <a:ea typeface="가는각진제목체" pitchFamily="18" charset="-127"/>
                <a:sym typeface="Wingdings" pitchFamily="2" charset="2"/>
              </a:rPr>
              <a:t></a:t>
            </a:r>
            <a:endParaRPr lang="en-US" altLang="ko-KR" sz="20000" dirty="0">
              <a:solidFill>
                <a:srgbClr val="FB2DA3"/>
              </a:solidFill>
              <a:ea typeface="가는각진제목체" pitchFamily="18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3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/>
              <a:t>Issue </a:t>
            </a:r>
            <a:r>
              <a:rPr lang="en-US" altLang="ko-KR" sz="1400" dirty="0" smtClean="0"/>
              <a:t>3. </a:t>
            </a:r>
            <a:r>
              <a:rPr lang="ko-KR" altLang="en-US" sz="1400" dirty="0" smtClean="0"/>
              <a:t>자산운용 </a:t>
            </a:r>
            <a:r>
              <a:rPr lang="ko-KR" altLang="en-US" sz="1400" dirty="0" err="1" smtClean="0"/>
              <a:t>정보계시스템</a:t>
            </a:r>
            <a:r>
              <a:rPr lang="ko-KR" altLang="en-US" sz="1400" dirty="0" smtClean="0"/>
              <a:t> 부재로 인한 수작업 업무 과다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6496" y="620688"/>
            <a:ext cx="8915400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자산운용에 필요한 데이터 추출 시 개별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시스템별로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추출이 필요하여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모니터링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실적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대내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 보고서 생성 시 과도한 작업시간 소요되고 데이터 신뢰도가 낮은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상태입니다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 bwMode="gray">
          <a:xfrm>
            <a:off x="496516" y="1510705"/>
            <a:ext cx="5392587" cy="480682"/>
          </a:xfrm>
          <a:prstGeom prst="rect">
            <a:avLst/>
          </a:prstGeom>
          <a:solidFill>
            <a:srgbClr val="FF8029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 </a:t>
            </a:r>
            <a:r>
              <a:rPr lang="ko-KR" altLang="en-US" sz="16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정보계 시스템 부재로 인한 수작업 업무 과다</a:t>
            </a:r>
          </a:p>
        </p:txBody>
      </p:sp>
      <p:sp>
        <p:nvSpPr>
          <p:cNvPr id="7" name="직사각형 6"/>
          <p:cNvSpPr/>
          <p:nvPr/>
        </p:nvSpPr>
        <p:spPr bwMode="gray">
          <a:xfrm>
            <a:off x="496516" y="2133921"/>
            <a:ext cx="5392588" cy="44634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kumimoji="1" lang="en-US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" name="Rectangle 82"/>
          <p:cNvSpPr/>
          <p:nvPr/>
        </p:nvSpPr>
        <p:spPr bwMode="gray">
          <a:xfrm>
            <a:off x="6033121" y="1916832"/>
            <a:ext cx="3168352" cy="194422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0" anchor="ctr"/>
          <a:lstStyle/>
          <a:p>
            <a:pPr marL="171450" indent="-171450">
              <a:lnSpc>
                <a:spcPts val="22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단기금융 상품 재무회계 시스템에만 존재</a:t>
            </a:r>
          </a:p>
          <a:p>
            <a:pPr marL="171450" indent="-171450">
              <a:lnSpc>
                <a:spcPts val="22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해외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,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파생상품 자산운용 수기관리 中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>
              <a:lnSpc>
                <a:spcPts val="22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자산운용을 위한 </a:t>
            </a:r>
            <a:r>
              <a:rPr kumimoji="1"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데이터마트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미 개발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 fontAlgn="base" latinLnBrk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1"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 bwMode="gray">
          <a:xfrm>
            <a:off x="6234414" y="4314582"/>
            <a:ext cx="30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시사점</a:t>
            </a:r>
            <a:endParaRPr lang="en-US" sz="1200" b="1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 bwMode="gray">
          <a:xfrm>
            <a:off x="848831" y="5395368"/>
            <a:ext cx="50402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자산운용 관련 시스템 간 인터페이스 미흡 및 수기관리 자산 존재</a:t>
            </a:r>
            <a:endParaRPr lang="en-US" altLang="ko-KR" sz="15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3" name="Rectangle 226"/>
          <p:cNvSpPr/>
          <p:nvPr/>
        </p:nvSpPr>
        <p:spPr bwMode="gray">
          <a:xfrm>
            <a:off x="677345" y="5453365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2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4" name="직사각형 13"/>
          <p:cNvSpPr/>
          <p:nvPr/>
        </p:nvSpPr>
        <p:spPr bwMode="gray">
          <a:xfrm>
            <a:off x="848831" y="5947613"/>
            <a:ext cx="50402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정보계 시스템 </a:t>
            </a:r>
            <a:r>
              <a:rPr lang="ko-KR" altLang="en-US" sz="1500" b="1" i="1" dirty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부재로 보고서 작성 시 수작업 과다</a:t>
            </a:r>
            <a:endParaRPr lang="en-US" altLang="ko-KR" sz="15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5" name="Rectangle 226"/>
          <p:cNvSpPr/>
          <p:nvPr/>
        </p:nvSpPr>
        <p:spPr bwMode="gray">
          <a:xfrm>
            <a:off x="677345" y="6018522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6" name="직사각형 15"/>
          <p:cNvSpPr/>
          <p:nvPr/>
        </p:nvSpPr>
        <p:spPr bwMode="gray">
          <a:xfrm>
            <a:off x="704609" y="2185813"/>
            <a:ext cx="1296180" cy="2995787"/>
          </a:xfrm>
          <a:prstGeom prst="rect">
            <a:avLst/>
          </a:prstGeom>
          <a:solidFill>
            <a:srgbClr val="FFFFFF">
              <a:lumMod val="9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1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유관 시스템</a:t>
            </a:r>
          </a:p>
        </p:txBody>
      </p:sp>
      <p:sp>
        <p:nvSpPr>
          <p:cNvPr id="17" name="직사각형 16"/>
          <p:cNvSpPr/>
          <p:nvPr/>
        </p:nvSpPr>
        <p:spPr bwMode="gray">
          <a:xfrm>
            <a:off x="2972348" y="2189655"/>
            <a:ext cx="2808312" cy="2991945"/>
          </a:xfrm>
          <a:prstGeom prst="rect">
            <a:avLst/>
          </a:prstGeom>
          <a:solidFill>
            <a:srgbClr val="FFFFFF">
              <a:lumMod val="9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1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데이터 집계 및 보고서 업무</a:t>
            </a:r>
          </a:p>
        </p:txBody>
      </p:sp>
      <p:sp>
        <p:nvSpPr>
          <p:cNvPr id="18" name="직사각형 17"/>
          <p:cNvSpPr/>
          <p:nvPr/>
        </p:nvSpPr>
        <p:spPr bwMode="gray">
          <a:xfrm>
            <a:off x="847712" y="2685825"/>
            <a:ext cx="982740" cy="288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외부지원시스템</a:t>
            </a:r>
            <a:endParaRPr lang="en-US" altLang="ko-KR" sz="1100" b="1" kern="0" dirty="0" smtClean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 bwMode="gray">
          <a:xfrm>
            <a:off x="847712" y="3329809"/>
            <a:ext cx="982740" cy="288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유가증권 </a:t>
            </a:r>
            <a:r>
              <a:rPr lang="ko-KR" altLang="en-US" sz="11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</a:t>
            </a:r>
            <a:endParaRPr lang="ko-KR" altLang="en-US" sz="11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 bwMode="gray">
          <a:xfrm>
            <a:off x="847712" y="3933056"/>
            <a:ext cx="982740" cy="288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재무회계 시스템</a:t>
            </a:r>
            <a:endParaRPr lang="en-US" altLang="ko-KR" sz="1100" b="1" kern="0" dirty="0" smtClean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cxnSp>
        <p:nvCxnSpPr>
          <p:cNvPr id="21" name="직선 화살표 연결선 20"/>
          <p:cNvCxnSpPr>
            <a:stCxn id="18" idx="2"/>
            <a:endCxn id="19" idx="0"/>
          </p:cNvCxnSpPr>
          <p:nvPr/>
        </p:nvCxnSpPr>
        <p:spPr bwMode="gray">
          <a:xfrm>
            <a:off x="1339082" y="2973825"/>
            <a:ext cx="0" cy="355984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cxnSp>
        <p:nvCxnSpPr>
          <p:cNvPr id="22" name="직선 화살표 연결선 21"/>
          <p:cNvCxnSpPr>
            <a:stCxn id="19" idx="2"/>
            <a:endCxn id="20" idx="0"/>
          </p:cNvCxnSpPr>
          <p:nvPr/>
        </p:nvCxnSpPr>
        <p:spPr bwMode="gray">
          <a:xfrm>
            <a:off x="1339082" y="3617809"/>
            <a:ext cx="0" cy="315247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sp>
        <p:nvSpPr>
          <p:cNvPr id="23" name="Rectangle 226"/>
          <p:cNvSpPr/>
          <p:nvPr/>
        </p:nvSpPr>
        <p:spPr bwMode="gray">
          <a:xfrm>
            <a:off x="978014" y="3043209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2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4" name="Rectangle 226"/>
          <p:cNvSpPr/>
          <p:nvPr/>
        </p:nvSpPr>
        <p:spPr bwMode="gray">
          <a:xfrm>
            <a:off x="3681942" y="4293120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5" name="직사각형 24"/>
          <p:cNvSpPr/>
          <p:nvPr/>
        </p:nvSpPr>
        <p:spPr bwMode="gray">
          <a:xfrm>
            <a:off x="3213744" y="4579545"/>
            <a:ext cx="1137788" cy="28800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정보계 시스템</a:t>
            </a:r>
            <a:endParaRPr lang="ko-KR" altLang="en-US" sz="14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6" name="모서리가 접힌 도형 25"/>
          <p:cNvSpPr/>
          <p:nvPr/>
        </p:nvSpPr>
        <p:spPr bwMode="gray">
          <a:xfrm>
            <a:off x="847712" y="4364816"/>
            <a:ext cx="982740" cy="360000"/>
          </a:xfrm>
          <a:prstGeom prst="foldedCorner">
            <a:avLst/>
          </a:prstGeom>
          <a:solidFill>
            <a:schemeClr val="bg1"/>
          </a:solidFill>
          <a:ln w="635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수기관리 데이터</a:t>
            </a:r>
            <a:endParaRPr lang="ko-KR" altLang="en-US" sz="11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7" name="직사각형 26"/>
          <p:cNvSpPr/>
          <p:nvPr/>
        </p:nvSpPr>
        <p:spPr bwMode="gray">
          <a:xfrm>
            <a:off x="3062287" y="2637829"/>
            <a:ext cx="1494238" cy="158454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9" name="오른쪽 화살표 28"/>
          <p:cNvSpPr/>
          <p:nvPr/>
        </p:nvSpPr>
        <p:spPr bwMode="gray">
          <a:xfrm rot="16200000">
            <a:off x="3908615" y="4245710"/>
            <a:ext cx="392643" cy="278192"/>
          </a:xfrm>
          <a:prstGeom prst="rightArrow">
            <a:avLst/>
          </a:prstGeom>
          <a:solidFill>
            <a:schemeClr val="tx1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0" name="사각형 설명선 29"/>
          <p:cNvSpPr/>
          <p:nvPr/>
        </p:nvSpPr>
        <p:spPr bwMode="gray">
          <a:xfrm>
            <a:off x="4675513" y="3573016"/>
            <a:ext cx="1069575" cy="1309488"/>
          </a:xfrm>
          <a:prstGeom prst="wedgeRectCallout">
            <a:avLst>
              <a:gd name="adj1" fmla="val -93636"/>
              <a:gd name="adj2" fmla="val 2825"/>
            </a:avLst>
          </a:prstGeom>
          <a:solidFill>
            <a:srgbClr val="EA5F00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6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“</a:t>
            </a:r>
            <a:r>
              <a:rPr lang="ko-KR" altLang="en-US" sz="16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자산운용 內 정보계 시스템</a:t>
            </a:r>
            <a:r>
              <a:rPr lang="en-US" altLang="ko-KR" sz="16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/>
            </a:r>
            <a:br>
              <a:rPr lang="en-US" altLang="ko-KR" sz="16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</a:br>
            <a:r>
              <a:rPr lang="ko-KR" altLang="en-US" sz="16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부재</a:t>
            </a:r>
            <a:r>
              <a:rPr lang="en-US" altLang="ko-KR" sz="16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”</a:t>
            </a:r>
            <a:endParaRPr lang="ko-KR" altLang="en-US" sz="1600" b="1" i="1" dirty="0" smtClean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6251" t="31000" r="80624" b="64000"/>
          <a:stretch>
            <a:fillRect/>
          </a:stretch>
        </p:blipFill>
        <p:spPr bwMode="gray">
          <a:xfrm>
            <a:off x="900406" y="4569130"/>
            <a:ext cx="203597" cy="2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43055" y="4127124"/>
            <a:ext cx="325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4000" dirty="0">
                <a:solidFill>
                  <a:srgbClr val="C00000"/>
                </a:solidFill>
                <a:ea typeface="가는각진제목체" pitchFamily="18" charset="-127"/>
                <a:sym typeface="Wingdings" pitchFamily="2" charset="2"/>
              </a:rPr>
              <a:t></a:t>
            </a:r>
            <a:endParaRPr lang="en-US" altLang="ko-KR" sz="4000" dirty="0">
              <a:solidFill>
                <a:srgbClr val="C00000"/>
              </a:solidFill>
              <a:ea typeface="가는각진제목체" pitchFamily="18" charset="-127"/>
              <a:sym typeface="Wingdings" pitchFamily="2" charset="2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63759" y="2849198"/>
            <a:ext cx="325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4000" dirty="0">
                <a:solidFill>
                  <a:srgbClr val="C00000"/>
                </a:solidFill>
                <a:ea typeface="가는각진제목체" pitchFamily="18" charset="-127"/>
                <a:sym typeface="Wingdings" pitchFamily="2" charset="2"/>
              </a:rPr>
              <a:t></a:t>
            </a:r>
            <a:endParaRPr lang="en-US" altLang="ko-KR" sz="4000" dirty="0">
              <a:solidFill>
                <a:srgbClr val="C00000"/>
              </a:solidFill>
              <a:ea typeface="가는각진제목체" pitchFamily="18" charset="-127"/>
              <a:sym typeface="Wingdings" pitchFamily="2" charset="2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64047" y="3474401"/>
            <a:ext cx="325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4000" dirty="0">
                <a:solidFill>
                  <a:srgbClr val="C00000"/>
                </a:solidFill>
                <a:ea typeface="가는각진제목체" pitchFamily="18" charset="-127"/>
                <a:sym typeface="Wingdings" pitchFamily="2" charset="2"/>
              </a:rPr>
              <a:t></a:t>
            </a:r>
            <a:endParaRPr lang="en-US" altLang="ko-KR" sz="4000" dirty="0">
              <a:solidFill>
                <a:srgbClr val="C00000"/>
              </a:solidFill>
              <a:ea typeface="가는각진제목체" pitchFamily="18" charset="-127"/>
              <a:sym typeface="Wingdings" pitchFamily="2" charset="2"/>
            </a:endParaRPr>
          </a:p>
        </p:txBody>
      </p:sp>
      <p:sp>
        <p:nvSpPr>
          <p:cNvPr id="36" name="Rectangle 226"/>
          <p:cNvSpPr/>
          <p:nvPr/>
        </p:nvSpPr>
        <p:spPr bwMode="gray">
          <a:xfrm>
            <a:off x="722770" y="4293096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2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cxnSp>
        <p:nvCxnSpPr>
          <p:cNvPr id="37" name="직선 화살표 연결선 36"/>
          <p:cNvCxnSpPr>
            <a:stCxn id="19" idx="3"/>
            <a:endCxn id="54" idx="1"/>
          </p:cNvCxnSpPr>
          <p:nvPr/>
        </p:nvCxnSpPr>
        <p:spPr bwMode="gray">
          <a:xfrm flipV="1">
            <a:off x="1830452" y="2934831"/>
            <a:ext cx="1361949" cy="538978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8" name="직선 화살표 연결선 37"/>
          <p:cNvCxnSpPr>
            <a:stCxn id="20" idx="3"/>
            <a:endCxn id="54" idx="1"/>
          </p:cNvCxnSpPr>
          <p:nvPr/>
        </p:nvCxnSpPr>
        <p:spPr bwMode="gray">
          <a:xfrm flipV="1">
            <a:off x="1830452" y="2934831"/>
            <a:ext cx="1361949" cy="1142225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9" name="직선 화살표 연결선 38"/>
          <p:cNvCxnSpPr>
            <a:stCxn id="18" idx="3"/>
            <a:endCxn id="54" idx="1"/>
          </p:cNvCxnSpPr>
          <p:nvPr/>
        </p:nvCxnSpPr>
        <p:spPr bwMode="gray">
          <a:xfrm>
            <a:off x="1830452" y="2829825"/>
            <a:ext cx="1361949" cy="105006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0" name="직선 화살표 연결선 39"/>
          <p:cNvCxnSpPr>
            <a:stCxn id="26" idx="3"/>
            <a:endCxn id="54" idx="1"/>
          </p:cNvCxnSpPr>
          <p:nvPr/>
        </p:nvCxnSpPr>
        <p:spPr bwMode="gray">
          <a:xfrm flipV="1">
            <a:off x="1830452" y="2934831"/>
            <a:ext cx="1361949" cy="1609985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1" name="직선 화살표 연결선 40"/>
          <p:cNvCxnSpPr>
            <a:stCxn id="26" idx="3"/>
            <a:endCxn id="25" idx="1"/>
          </p:cNvCxnSpPr>
          <p:nvPr/>
        </p:nvCxnSpPr>
        <p:spPr bwMode="gray">
          <a:xfrm>
            <a:off x="1830452" y="4544816"/>
            <a:ext cx="1383292" cy="178729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2" name="직선 화살표 연결선 41"/>
          <p:cNvCxnSpPr>
            <a:stCxn id="19" idx="3"/>
            <a:endCxn id="25" idx="1"/>
          </p:cNvCxnSpPr>
          <p:nvPr/>
        </p:nvCxnSpPr>
        <p:spPr bwMode="gray">
          <a:xfrm>
            <a:off x="1830452" y="3473809"/>
            <a:ext cx="1383292" cy="1249736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3" name="직선 화살표 연결선 42"/>
          <p:cNvCxnSpPr>
            <a:stCxn id="18" idx="3"/>
            <a:endCxn id="25" idx="1"/>
          </p:cNvCxnSpPr>
          <p:nvPr/>
        </p:nvCxnSpPr>
        <p:spPr bwMode="gray">
          <a:xfrm>
            <a:off x="1830452" y="2829825"/>
            <a:ext cx="1383292" cy="1893720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4" name="직선 화살표 연결선 43"/>
          <p:cNvCxnSpPr>
            <a:stCxn id="18" idx="3"/>
            <a:endCxn id="57" idx="1"/>
          </p:cNvCxnSpPr>
          <p:nvPr/>
        </p:nvCxnSpPr>
        <p:spPr bwMode="gray">
          <a:xfrm>
            <a:off x="1830452" y="2829825"/>
            <a:ext cx="1361949" cy="609062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5" name="직선 화살표 연결선 44"/>
          <p:cNvCxnSpPr>
            <a:stCxn id="20" idx="3"/>
            <a:endCxn id="57" idx="1"/>
          </p:cNvCxnSpPr>
          <p:nvPr/>
        </p:nvCxnSpPr>
        <p:spPr bwMode="gray">
          <a:xfrm flipV="1">
            <a:off x="1830452" y="3438887"/>
            <a:ext cx="1361949" cy="638169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6" name="직선 화살표 연결선 45"/>
          <p:cNvCxnSpPr>
            <a:stCxn id="18" idx="3"/>
            <a:endCxn id="60" idx="1"/>
          </p:cNvCxnSpPr>
          <p:nvPr/>
        </p:nvCxnSpPr>
        <p:spPr bwMode="gray">
          <a:xfrm>
            <a:off x="1830452" y="2829825"/>
            <a:ext cx="1361949" cy="1104153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7" name="직선 화살표 연결선 46"/>
          <p:cNvCxnSpPr>
            <a:stCxn id="26" idx="3"/>
            <a:endCxn id="57" idx="1"/>
          </p:cNvCxnSpPr>
          <p:nvPr/>
        </p:nvCxnSpPr>
        <p:spPr bwMode="gray">
          <a:xfrm flipV="1">
            <a:off x="1830452" y="3438887"/>
            <a:ext cx="1361949" cy="1105929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8" name="직선 화살표 연결선 47"/>
          <p:cNvCxnSpPr>
            <a:stCxn id="19" idx="3"/>
            <a:endCxn id="57" idx="1"/>
          </p:cNvCxnSpPr>
          <p:nvPr/>
        </p:nvCxnSpPr>
        <p:spPr bwMode="gray">
          <a:xfrm flipV="1">
            <a:off x="1830452" y="3438887"/>
            <a:ext cx="1361949" cy="34922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9" name="직선 화살표 연결선 48"/>
          <p:cNvCxnSpPr>
            <a:stCxn id="19" idx="3"/>
            <a:endCxn id="60" idx="1"/>
          </p:cNvCxnSpPr>
          <p:nvPr/>
        </p:nvCxnSpPr>
        <p:spPr bwMode="gray">
          <a:xfrm>
            <a:off x="1830452" y="3473809"/>
            <a:ext cx="1361949" cy="460169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0" name="직선 화살표 연결선 49"/>
          <p:cNvCxnSpPr>
            <a:stCxn id="20" idx="3"/>
            <a:endCxn id="60" idx="1"/>
          </p:cNvCxnSpPr>
          <p:nvPr/>
        </p:nvCxnSpPr>
        <p:spPr bwMode="gray">
          <a:xfrm flipV="1">
            <a:off x="1830452" y="3933978"/>
            <a:ext cx="1361949" cy="143078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1" name="직선 화살표 연결선 50"/>
          <p:cNvCxnSpPr>
            <a:stCxn id="26" idx="3"/>
            <a:endCxn id="60" idx="1"/>
          </p:cNvCxnSpPr>
          <p:nvPr/>
        </p:nvCxnSpPr>
        <p:spPr bwMode="gray">
          <a:xfrm flipV="1">
            <a:off x="1830452" y="3933978"/>
            <a:ext cx="1361949" cy="610838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2" name="직선 화살표 연결선 51"/>
          <p:cNvCxnSpPr>
            <a:stCxn id="20" idx="3"/>
            <a:endCxn id="25" idx="1"/>
          </p:cNvCxnSpPr>
          <p:nvPr/>
        </p:nvCxnSpPr>
        <p:spPr bwMode="gray">
          <a:xfrm>
            <a:off x="1830452" y="4077056"/>
            <a:ext cx="1383292" cy="646489"/>
          </a:xfrm>
          <a:prstGeom prst="straightConnector1">
            <a:avLst/>
          </a:prstGeom>
          <a:solidFill>
            <a:srgbClr val="FFFFFF"/>
          </a:solidFill>
          <a:ln w="3175" cap="flat" cmpd="sng" algn="ctr">
            <a:solidFill>
              <a:srgbClr val="808080"/>
            </a:solidFill>
            <a:prstDash val="sysDash"/>
            <a:round/>
            <a:headEnd type="none" w="med" len="med"/>
            <a:tailEnd type="arrow"/>
          </a:ln>
          <a:effectLst/>
        </p:spPr>
      </p:cxnSp>
      <p:grpSp>
        <p:nvGrpSpPr>
          <p:cNvPr id="53" name="그룹 52"/>
          <p:cNvGrpSpPr/>
          <p:nvPr/>
        </p:nvGrpSpPr>
        <p:grpSpPr bwMode="gray">
          <a:xfrm>
            <a:off x="3192401" y="2708920"/>
            <a:ext cx="1220107" cy="451821"/>
            <a:chOff x="2976809" y="2946406"/>
            <a:chExt cx="1220107" cy="451821"/>
          </a:xfrm>
        </p:grpSpPr>
        <p:sp>
          <p:nvSpPr>
            <p:cNvPr id="54" name="모서리가 접힌 도형 53"/>
            <p:cNvSpPr/>
            <p:nvPr/>
          </p:nvSpPr>
          <p:spPr bwMode="gray">
            <a:xfrm>
              <a:off x="2976809" y="2946406"/>
              <a:ext cx="1220107" cy="451821"/>
            </a:xfrm>
            <a:prstGeom prst="foldedCorner">
              <a:avLst>
                <a:gd name="adj" fmla="val 19318"/>
              </a:avLst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5720" rIns="43200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실적집계</a:t>
              </a:r>
              <a:r>
                <a:rPr lang="en-US" altLang="ko-KR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/>
              </a:r>
              <a:br>
                <a:rPr lang="en-US" altLang="ko-KR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</a:br>
              <a:r>
                <a:rPr lang="ko-KR" altLang="en-US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및 통계</a:t>
              </a:r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rcRect l="16251" t="31000" r="80624" b="64000"/>
            <a:stretch>
              <a:fillRect/>
            </a:stretch>
          </p:blipFill>
          <p:spPr bwMode="gray">
            <a:xfrm>
              <a:off x="3728864" y="2964656"/>
              <a:ext cx="407076" cy="4335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그룹 55"/>
          <p:cNvGrpSpPr/>
          <p:nvPr/>
        </p:nvGrpSpPr>
        <p:grpSpPr bwMode="gray">
          <a:xfrm>
            <a:off x="3192401" y="3212976"/>
            <a:ext cx="1220107" cy="451821"/>
            <a:chOff x="2976809" y="2946406"/>
            <a:chExt cx="1220107" cy="451821"/>
          </a:xfrm>
        </p:grpSpPr>
        <p:sp>
          <p:nvSpPr>
            <p:cNvPr id="57" name="모서리가 접힌 도형 56"/>
            <p:cNvSpPr/>
            <p:nvPr/>
          </p:nvSpPr>
          <p:spPr bwMode="gray">
            <a:xfrm>
              <a:off x="2976809" y="2946406"/>
              <a:ext cx="1220107" cy="451821"/>
            </a:xfrm>
            <a:prstGeom prst="foldedCorner">
              <a:avLst>
                <a:gd name="adj" fmla="val 19318"/>
              </a:avLst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5720" rIns="43200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대내</a:t>
              </a:r>
              <a:r>
                <a:rPr lang="en-US" altLang="ko-KR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/</a:t>
              </a:r>
              <a:r>
                <a:rPr lang="ko-KR" altLang="en-US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외 보고서</a:t>
              </a:r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rcRect l="16251" t="31000" r="80624" b="64000"/>
            <a:stretch>
              <a:fillRect/>
            </a:stretch>
          </p:blipFill>
          <p:spPr bwMode="gray">
            <a:xfrm>
              <a:off x="3728864" y="2964656"/>
              <a:ext cx="407076" cy="4335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그룹 58"/>
          <p:cNvGrpSpPr/>
          <p:nvPr/>
        </p:nvGrpSpPr>
        <p:grpSpPr bwMode="gray">
          <a:xfrm>
            <a:off x="3192401" y="3708067"/>
            <a:ext cx="1220107" cy="451821"/>
            <a:chOff x="2976809" y="2946406"/>
            <a:chExt cx="1220107" cy="451821"/>
          </a:xfrm>
        </p:grpSpPr>
        <p:sp>
          <p:nvSpPr>
            <p:cNvPr id="60" name="모서리가 접힌 도형 59"/>
            <p:cNvSpPr/>
            <p:nvPr/>
          </p:nvSpPr>
          <p:spPr bwMode="gray">
            <a:xfrm>
              <a:off x="2976809" y="2946406"/>
              <a:ext cx="1220107" cy="451821"/>
            </a:xfrm>
            <a:prstGeom prst="foldedCorner">
              <a:avLst>
                <a:gd name="adj" fmla="val 19318"/>
              </a:avLst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5720" rIns="432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1200" b="1" dirty="0" smtClean="0"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성과평가</a:t>
              </a:r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rcRect l="16251" t="31000" r="80624" b="64000"/>
            <a:stretch>
              <a:fillRect/>
            </a:stretch>
          </p:blipFill>
          <p:spPr bwMode="gray">
            <a:xfrm>
              <a:off x="3728864" y="2964656"/>
              <a:ext cx="407076" cy="433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TextBox 61"/>
          <p:cNvSpPr txBox="1"/>
          <p:nvPr/>
        </p:nvSpPr>
        <p:spPr bwMode="gray">
          <a:xfrm>
            <a:off x="2136431" y="2204864"/>
            <a:ext cx="728337" cy="593815"/>
          </a:xfrm>
          <a:prstGeom prst="wedgeRoundRectCallout">
            <a:avLst>
              <a:gd name="adj1" fmla="val 1443"/>
              <a:gd name="adj2" fmla="val 719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0" tIns="72000" rIns="0" bIns="72000" rtlCol="0" anchor="ctr"/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defRPr sz="1400" b="1" i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ko-KR" altLang="en-US" sz="1200" i="0" u="sng" dirty="0" smtClean="0"/>
              <a:t>수작업</a:t>
            </a:r>
            <a:r>
              <a:rPr lang="en-US" altLang="ko-KR" sz="1200" i="0" u="sng" dirty="0" smtClean="0"/>
              <a:t/>
            </a:r>
            <a:br>
              <a:rPr lang="en-US" altLang="ko-KR" sz="1200" i="0" u="sng" dirty="0" smtClean="0"/>
            </a:br>
            <a:r>
              <a:rPr lang="ko-KR" altLang="en-US" sz="1200" i="0" u="sng" dirty="0" smtClean="0"/>
              <a:t>데이터 추출</a:t>
            </a:r>
            <a:endParaRPr lang="ko-KR" altLang="en-US" sz="1200" i="0" u="sng" dirty="0"/>
          </a:p>
        </p:txBody>
      </p:sp>
      <p:sp>
        <p:nvSpPr>
          <p:cNvPr id="63" name="TextBox 62"/>
          <p:cNvSpPr txBox="1"/>
          <p:nvPr/>
        </p:nvSpPr>
        <p:spPr bwMode="gray">
          <a:xfrm>
            <a:off x="4791909" y="2708466"/>
            <a:ext cx="728337" cy="593815"/>
          </a:xfrm>
          <a:prstGeom prst="wedgeRoundRectCallout">
            <a:avLst>
              <a:gd name="adj1" fmla="val -79793"/>
              <a:gd name="adj2" fmla="val 85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0" tIns="72000" rIns="0" bIns="72000" rtlCol="0" anchor="ctr"/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defRPr sz="1400" b="1" i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ko-KR" altLang="en-US" sz="1200" i="0" u="sng" dirty="0" smtClean="0"/>
              <a:t>수작업</a:t>
            </a:r>
            <a:r>
              <a:rPr lang="en-US" altLang="ko-KR" sz="1200" i="0" u="sng" dirty="0" smtClean="0"/>
              <a:t/>
            </a:r>
            <a:br>
              <a:rPr lang="en-US" altLang="ko-KR" sz="1200" i="0" u="sng" dirty="0" smtClean="0"/>
            </a:br>
            <a:r>
              <a:rPr lang="ko-KR" altLang="en-US" sz="1200" i="0" u="sng" dirty="0" smtClean="0"/>
              <a:t>보고서 작성</a:t>
            </a:r>
            <a:endParaRPr lang="ko-KR" altLang="en-US" sz="1200" i="0" u="sng" dirty="0"/>
          </a:p>
        </p:txBody>
      </p:sp>
      <p:sp>
        <p:nvSpPr>
          <p:cNvPr id="64" name="이등변 삼각형 63"/>
          <p:cNvSpPr/>
          <p:nvPr/>
        </p:nvSpPr>
        <p:spPr bwMode="gray">
          <a:xfrm rot="10800000">
            <a:off x="6924687" y="4026573"/>
            <a:ext cx="1673647" cy="216000"/>
          </a:xfrm>
          <a:prstGeom prst="triangle">
            <a:avLst/>
          </a:prstGeom>
          <a:solidFill>
            <a:srgbClr val="FFFFFF">
              <a:lumMod val="7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10191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619451" y="4437112"/>
            <a:ext cx="325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4000" dirty="0">
                <a:solidFill>
                  <a:srgbClr val="C00000"/>
                </a:solidFill>
                <a:ea typeface="가는각진제목체" pitchFamily="18" charset="-127"/>
                <a:sym typeface="Wingdings" pitchFamily="2" charset="2"/>
              </a:rPr>
              <a:t></a:t>
            </a:r>
            <a:endParaRPr lang="en-US" altLang="ko-KR" sz="4000" dirty="0">
              <a:solidFill>
                <a:srgbClr val="C00000"/>
              </a:solidFill>
              <a:ea typeface="가는각진제목체" pitchFamily="18" charset="-127"/>
              <a:sym typeface="Wingdings" pitchFamily="2" charset="2"/>
            </a:endParaRPr>
          </a:p>
        </p:txBody>
      </p:sp>
      <p:sp>
        <p:nvSpPr>
          <p:cNvPr id="66" name="직사각형 65"/>
          <p:cNvSpPr/>
          <p:nvPr/>
        </p:nvSpPr>
        <p:spPr bwMode="auto">
          <a:xfrm>
            <a:off x="6177136" y="4653136"/>
            <a:ext cx="3024336" cy="1800200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72000" tIns="108000" rIns="72000" bIns="45714" anchor="t" anchorCtr="0"/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7780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수작업 업무 과다로 업무 생산성 떨어짐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자산 </a:t>
            </a:r>
            <a:r>
              <a:rPr kumimoji="1" lang="ko-KR" altLang="en-US" sz="1200" b="1" u="sng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정보계</a:t>
            </a: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시스템 개선 또는 구축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필요 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해외</a:t>
            </a:r>
            <a:r>
              <a:rPr kumimoji="1" lang="en-US" altLang="ko-KR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, </a:t>
            </a: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파생상품</a:t>
            </a:r>
            <a:r>
              <a:rPr kumimoji="1" lang="en-US" altLang="ko-KR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및</a:t>
            </a:r>
            <a:r>
              <a:rPr kumimoji="1" lang="en-US" altLang="ko-KR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단기금융 자산운용 시스템 內 관리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필요</a:t>
            </a:r>
            <a:endParaRPr lang="ko-KR" altLang="en-US" sz="1050" kern="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직사각형 66"/>
          <p:cNvSpPr/>
          <p:nvPr/>
        </p:nvSpPr>
        <p:spPr bwMode="auto">
          <a:xfrm>
            <a:off x="6177136" y="4293096"/>
            <a:ext cx="3024336" cy="244315"/>
          </a:xfrm>
          <a:prstGeom prst="rect">
            <a:avLst/>
          </a:prstGeom>
          <a:solidFill>
            <a:srgbClr val="E64C2A"/>
          </a:solidFill>
          <a:ln w="3175" algn="ctr">
            <a:solidFill>
              <a:srgbClr val="E64C2A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defTabSz="807913">
              <a:buSzPct val="90000"/>
              <a:defRPr/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charset="-127"/>
                <a:ea typeface="나눔고딕" charset="-127"/>
              </a:rPr>
              <a:t>시 사 점</a:t>
            </a:r>
            <a:endParaRPr kumimoji="1" lang="ko-KR" altLang="en-US" sz="1100" b="1" dirty="0">
              <a:solidFill>
                <a:srgbClr val="FFFFFF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033120" y="1412776"/>
            <a:ext cx="3075650" cy="388877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9743281" y="2132856"/>
            <a:ext cx="12583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9600" dirty="0">
                <a:solidFill>
                  <a:schemeClr val="bg1">
                    <a:lumMod val="95000"/>
                  </a:schemeClr>
                </a:solidFill>
                <a:ea typeface="가는각진제목체" pitchFamily="18" charset="-127"/>
                <a:sym typeface="Wingdings" pitchFamily="2" charset="2"/>
              </a:rPr>
              <a:t></a:t>
            </a:r>
            <a:endParaRPr lang="en-US" altLang="ko-KR" sz="9600" dirty="0">
              <a:solidFill>
                <a:schemeClr val="bg1">
                  <a:lumMod val="95000"/>
                </a:schemeClr>
              </a:solidFill>
              <a:ea typeface="가는각진제목체" pitchFamily="18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524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4488" y="274638"/>
            <a:ext cx="7770813" cy="328612"/>
          </a:xfrm>
        </p:spPr>
        <p:txBody>
          <a:bodyPr/>
          <a:lstStyle/>
          <a:p>
            <a:r>
              <a:rPr lang="en-US" altLang="ko-KR" sz="1400" dirty="0"/>
              <a:t>Issue </a:t>
            </a:r>
            <a:r>
              <a:rPr lang="en-US" altLang="ko-KR" sz="1400" dirty="0" smtClean="0"/>
              <a:t>4. Back Office </a:t>
            </a:r>
            <a:r>
              <a:rPr lang="ko-KR" altLang="en-US" sz="1400" dirty="0" smtClean="0"/>
              <a:t>시스템의 </a:t>
            </a:r>
            <a:r>
              <a:rPr lang="ko-KR" altLang="en-US" sz="1400" dirty="0" err="1" smtClean="0"/>
              <a:t>확장성</a:t>
            </a:r>
            <a:r>
              <a:rPr lang="ko-KR" altLang="en-US" sz="1400" dirty="0" smtClean="0"/>
              <a:t> 저하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6496" y="620688"/>
            <a:ext cx="9361040" cy="534988"/>
          </a:xfrm>
        </p:spPr>
        <p:txBody>
          <a:bodyPr lIns="0" tIns="0" rIns="0" bIns="0" anchor="ctr"/>
          <a:lstStyle/>
          <a:p>
            <a:pPr>
              <a:spcBef>
                <a:spcPct val="0"/>
              </a:spcBef>
              <a:buNone/>
            </a:pP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현 유가증권 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B/O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시스템은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해외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/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파생상품 등 신규 상품 투자 시 지원이 불가능하고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,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입력 검증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,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대사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,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원장 관리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,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재무회계 인터페이스 등 기능적인 보강이 필요합니다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나눔고딕" pitchFamily="50" charset="-127"/>
              </a:rPr>
              <a:t>.</a:t>
            </a:r>
            <a:endParaRPr lang="ko-KR" altLang="en-US" sz="1200" dirty="0">
              <a:latin typeface="나눔고딕" pitchFamily="50" charset="-127"/>
              <a:ea typeface="나눔고딕" pitchFamily="50" charset="-127"/>
              <a:cs typeface="나눔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 bwMode="gray">
          <a:xfrm>
            <a:off x="496516" y="1510705"/>
            <a:ext cx="5392587" cy="480682"/>
          </a:xfrm>
          <a:prstGeom prst="rect">
            <a:avLst/>
          </a:prstGeom>
          <a:solidFill>
            <a:srgbClr val="EE6000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B/O </a:t>
            </a:r>
            <a:r>
              <a:rPr lang="ko-KR" altLang="en-US" sz="16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시스템의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확장성</a:t>
            </a: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저하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 bwMode="gray">
          <a:xfrm>
            <a:off x="488504" y="2061913"/>
            <a:ext cx="5392588" cy="44634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kumimoji="1" lang="ko-KR" alt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가는각진제목체" pitchFamily="18" charset="-127"/>
                <a:cs typeface="Arial" pitchFamily="34" charset="0"/>
              </a:rPr>
              <a:t>월단</a:t>
            </a:r>
            <a:endParaRPr kumimoji="1" lang="en-US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" name="Rectangle 82"/>
          <p:cNvSpPr/>
          <p:nvPr/>
        </p:nvSpPr>
        <p:spPr bwMode="gray">
          <a:xfrm>
            <a:off x="6105525" y="1989757"/>
            <a:ext cx="3311971" cy="194406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anchor="ctr"/>
          <a:lstStyle/>
          <a:p>
            <a:pPr marL="171450" indent="-171450" fontAlgn="base" latinLnBrk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회계중심 시스템 구현으로 유가증권 신규 상품 투자 시 시스템 확장 및 변경 어려움</a:t>
            </a: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 fontAlgn="base" latinLnBrk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ko-KR" altLang="en-US" sz="1200" kern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월마감구조로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일별 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DATA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지원 불가</a:t>
            </a: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직사각형 10"/>
          <p:cNvSpPr/>
          <p:nvPr/>
        </p:nvSpPr>
        <p:spPr bwMode="gray">
          <a:xfrm>
            <a:off x="920840" y="5085184"/>
            <a:ext cx="4968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검증</a:t>
            </a: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, </a:t>
            </a:r>
            <a:r>
              <a:rPr lang="ko-KR" altLang="en-US" sz="1500" b="1" i="1" dirty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회계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인터페이스</a:t>
            </a: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,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대사</a:t>
            </a: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,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원장관리</a:t>
            </a: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등 백오피스</a:t>
            </a: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 Workflow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별 기능 보완 필요</a:t>
            </a:r>
            <a:endParaRPr lang="en-US" altLang="ko-KR" sz="15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2" name="Rectangle 226"/>
          <p:cNvSpPr/>
          <p:nvPr/>
        </p:nvSpPr>
        <p:spPr bwMode="gray">
          <a:xfrm>
            <a:off x="677345" y="5229200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2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3" name="직사각형 12"/>
          <p:cNvSpPr/>
          <p:nvPr/>
        </p:nvSpPr>
        <p:spPr bwMode="gray">
          <a:xfrm>
            <a:off x="848832" y="5805264"/>
            <a:ext cx="49682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해외</a:t>
            </a: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,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파생상품</a:t>
            </a: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,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단기금융 등 미 지원 상품 시스템 개발 필요</a:t>
            </a:r>
            <a:endParaRPr lang="en-US" altLang="ko-KR" sz="15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4" name="Rectangle 226"/>
          <p:cNvSpPr/>
          <p:nvPr/>
        </p:nvSpPr>
        <p:spPr bwMode="gray">
          <a:xfrm>
            <a:off x="677345" y="5805264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5" name="직사각형 14"/>
          <p:cNvSpPr/>
          <p:nvPr/>
        </p:nvSpPr>
        <p:spPr bwMode="gray">
          <a:xfrm>
            <a:off x="1424609" y="2079898"/>
            <a:ext cx="4184617" cy="356648"/>
          </a:xfrm>
          <a:prstGeom prst="rect">
            <a:avLst/>
          </a:prstGeom>
          <a:solidFill>
            <a:srgbClr val="1403ED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t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유가증권 거래 입력 후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B/O Workflow</a:t>
            </a:r>
            <a:endParaRPr lang="ko-KR" altLang="en-US" sz="1400" b="1" dirty="0" smtClean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gray">
          <a:xfrm>
            <a:off x="1424609" y="2418470"/>
            <a:ext cx="1178313" cy="527050"/>
          </a:xfrm>
          <a:prstGeom prst="homePlate">
            <a:avLst>
              <a:gd name="adj" fmla="val 29471"/>
            </a:avLst>
          </a:prstGeom>
          <a:solidFill>
            <a:schemeClr val="bg1">
              <a:lumMod val="50000"/>
            </a:schemeClr>
          </a:solidFill>
          <a:ln w="127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3175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GB" sz="1100" kern="0" dirty="0"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gray">
          <a:xfrm>
            <a:off x="2408439" y="2418470"/>
            <a:ext cx="979179" cy="527050"/>
          </a:xfrm>
          <a:prstGeom prst="chevron">
            <a:avLst>
              <a:gd name="adj" fmla="val 28411"/>
            </a:avLst>
          </a:prstGeom>
          <a:solidFill>
            <a:schemeClr val="bg1">
              <a:lumMod val="50000"/>
            </a:schemeClr>
          </a:solidFill>
          <a:ln w="127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marL="185738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GB" sz="1100" kern="0" dirty="0"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8" name="AutoShape 26"/>
          <p:cNvSpPr>
            <a:spLocks noChangeArrowheads="1"/>
          </p:cNvSpPr>
          <p:nvPr/>
        </p:nvSpPr>
        <p:spPr bwMode="gray">
          <a:xfrm>
            <a:off x="3193134" y="2418470"/>
            <a:ext cx="980870" cy="527050"/>
          </a:xfrm>
          <a:prstGeom prst="chevron">
            <a:avLst>
              <a:gd name="adj" fmla="val 28411"/>
            </a:avLst>
          </a:prstGeom>
          <a:solidFill>
            <a:schemeClr val="bg1">
              <a:lumMod val="50000"/>
            </a:schemeClr>
          </a:solidFill>
          <a:ln w="127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185738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GB" sz="1100" kern="0" dirty="0"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gray">
          <a:xfrm>
            <a:off x="3979522" y="2418470"/>
            <a:ext cx="979178" cy="527050"/>
          </a:xfrm>
          <a:prstGeom prst="chevron">
            <a:avLst>
              <a:gd name="adj" fmla="val 28411"/>
            </a:avLst>
          </a:prstGeom>
          <a:solidFill>
            <a:schemeClr val="bg1">
              <a:lumMod val="50000"/>
            </a:schemeClr>
          </a:solidFill>
          <a:ln w="127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185738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GB" sz="1100" kern="0" dirty="0"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0" name="AutoShape 28"/>
          <p:cNvSpPr>
            <a:spLocks noChangeArrowheads="1"/>
          </p:cNvSpPr>
          <p:nvPr/>
        </p:nvSpPr>
        <p:spPr bwMode="gray">
          <a:xfrm>
            <a:off x="4765908" y="2418470"/>
            <a:ext cx="979179" cy="527050"/>
          </a:xfrm>
          <a:prstGeom prst="chevron">
            <a:avLst>
              <a:gd name="adj" fmla="val 28411"/>
            </a:avLst>
          </a:prstGeom>
          <a:solidFill>
            <a:schemeClr val="bg1">
              <a:lumMod val="50000"/>
            </a:schemeClr>
          </a:solidFill>
          <a:ln w="127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185738"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GB" sz="1100" kern="0" dirty="0"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1" name="TextBox 155"/>
          <p:cNvSpPr txBox="1">
            <a:spLocks noChangeArrowheads="1"/>
          </p:cNvSpPr>
          <p:nvPr/>
        </p:nvSpPr>
        <p:spPr bwMode="gray">
          <a:xfrm>
            <a:off x="1640632" y="2576227"/>
            <a:ext cx="688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9pPr>
          </a:lstStyle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거래입력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ko-KR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검증</a:t>
            </a:r>
            <a:endParaRPr lang="ko-KR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155"/>
          <p:cNvSpPr txBox="1">
            <a:spLocks noChangeArrowheads="1"/>
          </p:cNvSpPr>
          <p:nvPr/>
        </p:nvSpPr>
        <p:spPr bwMode="gray">
          <a:xfrm>
            <a:off x="2540348" y="2576227"/>
            <a:ext cx="688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9pPr>
          </a:lstStyle>
          <a:p>
            <a:pPr algn="ctr"/>
            <a:r>
              <a: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결제</a:t>
            </a:r>
          </a:p>
        </p:txBody>
      </p:sp>
      <p:sp>
        <p:nvSpPr>
          <p:cNvPr id="23" name="TextBox 155"/>
          <p:cNvSpPr txBox="1">
            <a:spLocks noChangeArrowheads="1"/>
          </p:cNvSpPr>
          <p:nvPr/>
        </p:nvSpPr>
        <p:spPr bwMode="gray">
          <a:xfrm>
            <a:off x="4106834" y="2576227"/>
            <a:ext cx="688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9pPr>
          </a:lstStyle>
          <a:p>
            <a:pPr algn="ctr"/>
            <a:r>
              <a: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대사</a:t>
            </a:r>
          </a:p>
        </p:txBody>
      </p:sp>
      <p:sp>
        <p:nvSpPr>
          <p:cNvPr id="24" name="TextBox 155"/>
          <p:cNvSpPr txBox="1">
            <a:spLocks noChangeArrowheads="1"/>
          </p:cNvSpPr>
          <p:nvPr/>
        </p:nvSpPr>
        <p:spPr bwMode="gray">
          <a:xfrm>
            <a:off x="4823720" y="2594157"/>
            <a:ext cx="84388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9pPr>
          </a:lstStyle>
          <a:p>
            <a:pPr algn="ctr"/>
            <a:r>
              <a: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문서관리 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ko-KR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및 </a:t>
            </a:r>
            <a:r>
              <a: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보고</a:t>
            </a:r>
          </a:p>
        </p:txBody>
      </p:sp>
      <p:sp>
        <p:nvSpPr>
          <p:cNvPr id="25" name="TextBox 155"/>
          <p:cNvSpPr txBox="1">
            <a:spLocks noChangeArrowheads="1"/>
          </p:cNvSpPr>
          <p:nvPr/>
        </p:nvSpPr>
        <p:spPr bwMode="gray">
          <a:xfrm>
            <a:off x="3328596" y="2594157"/>
            <a:ext cx="688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Univers 45 Light" pitchFamily="2" charset="0"/>
                <a:ea typeface="가는각진제목체" pitchFamily="18" charset="-127"/>
              </a:defRPr>
            </a:lvl9pPr>
          </a:lstStyle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결산</a:t>
            </a:r>
            <a: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br>
              <a:rPr lang="en-US" altLang="ko-K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ko-KR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회계</a:t>
            </a:r>
            <a:endParaRPr lang="ko-KR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 bwMode="gray">
          <a:xfrm>
            <a:off x="560513" y="3000375"/>
            <a:ext cx="792088" cy="137398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채권</a:t>
            </a:r>
            <a:r>
              <a:rPr lang="en-US" altLang="ko-KR" sz="1300" b="1" dirty="0">
                <a:latin typeface="Arial" pitchFamily="34" charset="0"/>
                <a:ea typeface="가는각진제목체" pitchFamily="18" charset="-127"/>
                <a:cs typeface="Arial"/>
              </a:rPr>
              <a:t>/</a:t>
            </a:r>
            <a: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 </a:t>
            </a: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주식</a:t>
            </a:r>
            <a: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/ </a:t>
            </a: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수익증권</a:t>
            </a:r>
          </a:p>
        </p:txBody>
      </p:sp>
      <p:sp>
        <p:nvSpPr>
          <p:cNvPr id="27" name="직사각형 26"/>
          <p:cNvSpPr/>
          <p:nvPr/>
        </p:nvSpPr>
        <p:spPr bwMode="gray">
          <a:xfrm>
            <a:off x="560513" y="4446493"/>
            <a:ext cx="792088" cy="5199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해외</a:t>
            </a:r>
            <a: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/>
            </a:r>
            <a:b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</a:br>
            <a: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/ </a:t>
            </a: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파생상품</a:t>
            </a:r>
            <a:endParaRPr lang="ko-KR" altLang="en-US" sz="13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8" name="직사각형 27"/>
          <p:cNvSpPr/>
          <p:nvPr/>
        </p:nvSpPr>
        <p:spPr bwMode="gray">
          <a:xfrm>
            <a:off x="1424609" y="3000375"/>
            <a:ext cx="4320478" cy="137398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t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9" name="직사각형 28"/>
          <p:cNvSpPr/>
          <p:nvPr/>
        </p:nvSpPr>
        <p:spPr bwMode="gray">
          <a:xfrm>
            <a:off x="4881072" y="3060655"/>
            <a:ext cx="720000" cy="1237947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solid"/>
            <a:round/>
            <a:headEnd/>
            <a:tailEnd/>
          </a:ln>
        </p:spPr>
        <p:txBody>
          <a:bodyPr lIns="0" tIns="0" rIns="0" bIns="216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부가정보 관리 및</a:t>
            </a:r>
            <a: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/>
            </a:r>
            <a:b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</a:b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원장 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/>
              </a:rPr>
              <a:t>관리 미흡으로 수작업 과다</a:t>
            </a:r>
            <a:endParaRPr lang="ko-KR" altLang="en-US" sz="12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0" name="직사각형 29"/>
          <p:cNvSpPr/>
          <p:nvPr/>
        </p:nvSpPr>
        <p:spPr bwMode="gray">
          <a:xfrm>
            <a:off x="1514475" y="3060655"/>
            <a:ext cx="914849" cy="1237947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solid"/>
            <a:round/>
            <a:headEnd/>
            <a:tailEnd/>
          </a:ln>
        </p:spPr>
        <p:txBody>
          <a:bodyPr lIns="0" tIns="0" rIns="0" bIns="216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거래품의서 자동 생성 및 전자 결재 필요</a:t>
            </a: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,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거래정보 </a:t>
            </a: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Validation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체크 미흡</a:t>
            </a:r>
          </a:p>
        </p:txBody>
      </p:sp>
      <p:sp>
        <p:nvSpPr>
          <p:cNvPr id="31" name="직사각형 30"/>
          <p:cNvSpPr/>
          <p:nvPr/>
        </p:nvSpPr>
        <p:spPr bwMode="gray">
          <a:xfrm>
            <a:off x="2502261" y="3060655"/>
            <a:ext cx="720000" cy="1237947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solid"/>
            <a:round/>
            <a:headEnd/>
            <a:tailEnd/>
          </a:ln>
        </p:spPr>
        <p:txBody>
          <a:bodyPr lIns="0" tIns="0" rIns="0" bIns="216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결제 대사 수작업 점검 中</a:t>
            </a:r>
          </a:p>
        </p:txBody>
      </p:sp>
      <p:sp>
        <p:nvSpPr>
          <p:cNvPr id="32" name="직사각형 31"/>
          <p:cNvSpPr/>
          <p:nvPr/>
        </p:nvSpPr>
        <p:spPr bwMode="gray">
          <a:xfrm>
            <a:off x="4088135" y="3060655"/>
            <a:ext cx="720000" cy="1237947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solid"/>
            <a:round/>
            <a:headEnd/>
            <a:tailEnd/>
          </a:ln>
        </p:spPr>
        <p:txBody>
          <a:bodyPr lIns="0" tIns="0" rIns="0" bIns="216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원장간</a:t>
            </a:r>
            <a: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, </a:t>
            </a: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재무회계 대사 자동화 안됨</a:t>
            </a:r>
          </a:p>
        </p:txBody>
      </p:sp>
      <p:sp>
        <p:nvSpPr>
          <p:cNvPr id="33" name="직사각형 32"/>
          <p:cNvSpPr/>
          <p:nvPr/>
        </p:nvSpPr>
        <p:spPr bwMode="gray">
          <a:xfrm>
            <a:off x="3295198" y="3060655"/>
            <a:ext cx="720000" cy="1237947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solid"/>
            <a:round/>
            <a:headEnd/>
            <a:tailEnd/>
          </a:ln>
        </p:spPr>
        <p:txBody>
          <a:bodyPr lIns="0" tIns="0" rIns="0" bIns="216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B/O </a:t>
            </a: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전표 생성 후 재무회계 전표 수기 입력</a:t>
            </a:r>
            <a:endParaRPr lang="ko-KR" altLang="en-US" sz="12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4" name="직사각형 33"/>
          <p:cNvSpPr/>
          <p:nvPr/>
        </p:nvSpPr>
        <p:spPr bwMode="gray">
          <a:xfrm>
            <a:off x="1424609" y="4446494"/>
            <a:ext cx="4311187" cy="5199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t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5" name="직사각형 34"/>
          <p:cNvSpPr/>
          <p:nvPr/>
        </p:nvSpPr>
        <p:spPr bwMode="gray">
          <a:xfrm>
            <a:off x="1552576" y="4509143"/>
            <a:ext cx="4048416" cy="405463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시스템 </a:t>
            </a:r>
            <a:r>
              <a:rPr lang="ko-KR" altLang="en-US" sz="1200" b="1" dirty="0">
                <a:latin typeface="Arial" pitchFamily="34" charset="0"/>
                <a:ea typeface="가는각진제목체" pitchFamily="18" charset="-127"/>
                <a:cs typeface="Arial"/>
              </a:rPr>
              <a:t>지원 </a:t>
            </a:r>
            <a:r>
              <a:rPr lang="ko-KR" altLang="en-US" sz="1200" b="1" dirty="0" smtClean="0">
                <a:latin typeface="Arial" pitchFamily="34" charset="0"/>
                <a:ea typeface="가는각진제목체" pitchFamily="18" charset="-127"/>
                <a:cs typeface="Arial"/>
              </a:rPr>
              <a:t>불가로 엑셀 수기관리 中</a:t>
            </a:r>
          </a:p>
        </p:txBody>
      </p:sp>
      <p:sp>
        <p:nvSpPr>
          <p:cNvPr id="46" name="직사각형 45"/>
          <p:cNvSpPr/>
          <p:nvPr/>
        </p:nvSpPr>
        <p:spPr bwMode="gray">
          <a:xfrm>
            <a:off x="3296816" y="3011504"/>
            <a:ext cx="2361737" cy="1281592"/>
          </a:xfrm>
          <a:prstGeom prst="rect">
            <a:avLst/>
          </a:prstGeom>
          <a:solidFill>
            <a:srgbClr val="C00000">
              <a:alpha val="5000"/>
            </a:srgbClr>
          </a:solidFill>
          <a:ln w="38100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47" name="직사각형 46"/>
          <p:cNvSpPr/>
          <p:nvPr/>
        </p:nvSpPr>
        <p:spPr bwMode="gray">
          <a:xfrm>
            <a:off x="1552575" y="4509120"/>
            <a:ext cx="4078795" cy="386980"/>
          </a:xfrm>
          <a:prstGeom prst="rect">
            <a:avLst/>
          </a:prstGeom>
          <a:solidFill>
            <a:srgbClr val="C00000">
              <a:alpha val="5000"/>
            </a:srgbClr>
          </a:solidFill>
          <a:ln w="38100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48" name="Rectangle 226"/>
          <p:cNvSpPr/>
          <p:nvPr/>
        </p:nvSpPr>
        <p:spPr bwMode="gray">
          <a:xfrm>
            <a:off x="3152824" y="2949327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2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9" name="Rectangle 226"/>
          <p:cNvSpPr/>
          <p:nvPr/>
        </p:nvSpPr>
        <p:spPr bwMode="gray">
          <a:xfrm>
            <a:off x="1443658" y="4401276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51" name="이등변 삼각형 50"/>
          <p:cNvSpPr/>
          <p:nvPr/>
        </p:nvSpPr>
        <p:spPr bwMode="gray">
          <a:xfrm rot="10800000">
            <a:off x="6924687" y="4149104"/>
            <a:ext cx="1673647" cy="216000"/>
          </a:xfrm>
          <a:prstGeom prst="triangle">
            <a:avLst/>
          </a:prstGeom>
          <a:solidFill>
            <a:srgbClr val="FFFFFF">
              <a:lumMod val="7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10191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105128" y="1556792"/>
            <a:ext cx="3312368" cy="388877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6105128" y="5013176"/>
            <a:ext cx="3312368" cy="1512168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72000" tIns="108000" rIns="72000" bIns="45714" anchor="t" anchorCtr="0"/>
          <a:lstStyle/>
          <a:p>
            <a:pPr marL="265113" indent="-17145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데이터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정합성을 높이고 수작업을 줄이기 위해 </a:t>
            </a: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유가증권 백오피스 기능 개선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필요</a:t>
            </a: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265113" indent="-171450">
              <a:lnSpc>
                <a:spcPts val="2000"/>
              </a:lnSpc>
              <a:buFont typeface="Arial" pitchFamily="34" charset="0"/>
              <a:buChar char="•"/>
            </a:pP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265113" indent="-17145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운용상품 전체를 커버하기 위한 </a:t>
            </a:r>
            <a:r>
              <a:rPr kumimoji="1" lang="ko-KR" altLang="en-US" sz="1200" b="1" u="sng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유가증권 백오피스 시스템 개선 또는 신규 구축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필요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6105128" y="4624845"/>
            <a:ext cx="3312368" cy="316323"/>
          </a:xfrm>
          <a:prstGeom prst="rect">
            <a:avLst/>
          </a:prstGeom>
          <a:solidFill>
            <a:srgbClr val="E64C2A"/>
          </a:solidFill>
          <a:ln w="3175" algn="ctr">
            <a:solidFill>
              <a:srgbClr val="E64C2A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defTabSz="807913">
              <a:buSzPct val="90000"/>
              <a:defRPr/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charset="-127"/>
                <a:ea typeface="나눔고딕" charset="-127"/>
              </a:rPr>
              <a:t>시 사 점</a:t>
            </a:r>
            <a:endParaRPr kumimoji="1" lang="ko-KR" altLang="en-US" sz="1100" b="1" dirty="0">
              <a:solidFill>
                <a:srgbClr val="FFFFFF"/>
              </a:solidFill>
              <a:latin typeface="나눔고딕" charset="-127"/>
              <a:ea typeface="나눔고딕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71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 smtClean="0"/>
              <a:t>Issue 5. </a:t>
            </a:r>
            <a:r>
              <a:rPr lang="ko-KR" altLang="en-US" sz="1400" dirty="0" smtClean="0"/>
              <a:t>자산배분 프로세스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시스템 고도화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6496" y="620688"/>
            <a:ext cx="8915400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장기적으로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안정적인 수익구조 확보를 위해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사후적 위험한도 설정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보험 부채 속성 반영 미흡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자산배분 모델 부재 등의 문제점 개선을 통한 체계화된 자산배분 프로세스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보유가 필요합니다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 bwMode="gray">
          <a:xfrm>
            <a:off x="496516" y="1606633"/>
            <a:ext cx="5392588" cy="48467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kumimoji="1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 bwMode="gray">
          <a:xfrm>
            <a:off x="550815" y="1654917"/>
            <a:ext cx="5288204" cy="1924359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73A2B9">
                <a:lumMod val="75000"/>
              </a:srgbClr>
            </a:solidFill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marL="171450" indent="-171450">
              <a:buFont typeface="Arial" pitchFamily="34" charset="0"/>
              <a:buChar char="•"/>
            </a:pPr>
            <a:endParaRPr kumimoji="1" lang="en-US" altLang="ko-KR" sz="120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gray">
          <a:xfrm>
            <a:off x="496516" y="1127581"/>
            <a:ext cx="5392587" cy="480682"/>
          </a:xfrm>
          <a:prstGeom prst="rect">
            <a:avLst/>
          </a:prstGeom>
          <a:solidFill>
            <a:srgbClr val="EE6000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 </a:t>
            </a:r>
            <a:r>
              <a:rPr lang="ko-KR" altLang="en-US" sz="16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프로세스 고도화 필요</a:t>
            </a:r>
          </a:p>
        </p:txBody>
      </p:sp>
      <p:sp>
        <p:nvSpPr>
          <p:cNvPr id="9" name="직사각형 8"/>
          <p:cNvSpPr/>
          <p:nvPr/>
        </p:nvSpPr>
        <p:spPr bwMode="gray">
          <a:xfrm>
            <a:off x="593434" y="1620407"/>
            <a:ext cx="1553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1400" b="1" u="sng" kern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사후적 위험 한도설정</a:t>
            </a:r>
            <a:endParaRPr kumimoji="1" lang="ko-KR" altLang="en-US" sz="1400" b="1" u="sng" kern="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오각형 9"/>
          <p:cNvSpPr/>
          <p:nvPr/>
        </p:nvSpPr>
        <p:spPr bwMode="gray">
          <a:xfrm>
            <a:off x="1409940" y="2183228"/>
            <a:ext cx="958462" cy="376916"/>
          </a:xfrm>
          <a:prstGeom prst="homePlate">
            <a:avLst>
              <a:gd name="adj" fmla="val 25744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100" dirty="0" smtClean="0">
                <a:latin typeface="Arial" pitchFamily="34" charset="0"/>
                <a:ea typeface="가는각진제목체" pitchFamily="18" charset="-127"/>
                <a:cs typeface="Arial"/>
              </a:rPr>
              <a:t>ALM </a:t>
            </a: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/>
              </a:rPr>
              <a:t>투자전략</a:t>
            </a:r>
          </a:p>
        </p:txBody>
      </p:sp>
      <p:sp>
        <p:nvSpPr>
          <p:cNvPr id="11" name="갈매기형 수장 10"/>
          <p:cNvSpPr/>
          <p:nvPr/>
        </p:nvSpPr>
        <p:spPr bwMode="gray">
          <a:xfrm>
            <a:off x="2275134" y="2183228"/>
            <a:ext cx="1168542" cy="376916"/>
          </a:xfrm>
          <a:prstGeom prst="chevron">
            <a:avLst>
              <a:gd name="adj" fmla="val 27278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전술적 자산배분</a:t>
            </a:r>
            <a:endParaRPr lang="en-US" altLang="ko-KR" sz="11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2" name="갈매기형 수장 11"/>
          <p:cNvSpPr/>
          <p:nvPr/>
        </p:nvSpPr>
        <p:spPr bwMode="gray">
          <a:xfrm>
            <a:off x="3350408" y="2183228"/>
            <a:ext cx="1175807" cy="376916"/>
          </a:xfrm>
          <a:prstGeom prst="chevron">
            <a:avLst>
              <a:gd name="adj" fmla="val 28596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연도별</a:t>
            </a:r>
            <a: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 </a:t>
            </a: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사업계획</a:t>
            </a:r>
            <a: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/>
            </a:r>
            <a:b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</a:br>
            <a: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(</a:t>
            </a: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수익성</a:t>
            </a:r>
            <a: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)</a:t>
            </a:r>
            <a:endParaRPr lang="ko-KR" altLang="en-US" sz="11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3" name="아래쪽 화살표 12"/>
          <p:cNvSpPr/>
          <p:nvPr/>
        </p:nvSpPr>
        <p:spPr bwMode="gray">
          <a:xfrm flipV="1">
            <a:off x="2696123" y="2576456"/>
            <a:ext cx="209042" cy="48389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10253F"/>
            </a:solidFill>
            <a:prstDash val="dash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1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4" name="직사각형 13"/>
          <p:cNvSpPr/>
          <p:nvPr/>
        </p:nvSpPr>
        <p:spPr bwMode="gray">
          <a:xfrm>
            <a:off x="650584" y="2186853"/>
            <a:ext cx="717515" cy="378239"/>
          </a:xfrm>
          <a:prstGeom prst="rect">
            <a:avLst/>
          </a:prstGeom>
          <a:solidFill>
            <a:srgbClr val="1403ED"/>
          </a:solidFill>
          <a:ln w="9525" algn="ctr">
            <a:solidFill>
              <a:srgbClr val="10253F"/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05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자산운용</a:t>
            </a:r>
            <a:endParaRPr lang="en-US" altLang="ko-KR" sz="105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5" name="아래쪽 화살표 14"/>
          <p:cNvSpPr/>
          <p:nvPr/>
        </p:nvSpPr>
        <p:spPr bwMode="gray">
          <a:xfrm flipV="1">
            <a:off x="5025008" y="2576456"/>
            <a:ext cx="209042" cy="483896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3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gray">
          <a:xfrm>
            <a:off x="1409940" y="2075270"/>
            <a:ext cx="3221717" cy="0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gray">
          <a:xfrm>
            <a:off x="2265949" y="1870080"/>
            <a:ext cx="1509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 전략</a:t>
            </a:r>
          </a:p>
        </p:txBody>
      </p:sp>
      <p:sp>
        <p:nvSpPr>
          <p:cNvPr id="18" name="아래쪽 화살표 17"/>
          <p:cNvSpPr/>
          <p:nvPr/>
        </p:nvSpPr>
        <p:spPr bwMode="gray">
          <a:xfrm flipV="1">
            <a:off x="3833790" y="2576456"/>
            <a:ext cx="209042" cy="483896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3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9" name="오각형 18"/>
          <p:cNvSpPr/>
          <p:nvPr/>
        </p:nvSpPr>
        <p:spPr bwMode="gray">
          <a:xfrm>
            <a:off x="1409940" y="2883446"/>
            <a:ext cx="958462" cy="376855"/>
          </a:xfrm>
          <a:prstGeom prst="homePlate">
            <a:avLst>
              <a:gd name="adj" fmla="val 25744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/>
              </a:rPr>
              <a:t>위험 총 한도</a:t>
            </a:r>
          </a:p>
        </p:txBody>
      </p:sp>
      <p:sp>
        <p:nvSpPr>
          <p:cNvPr id="20" name="갈매기형 수장 19"/>
          <p:cNvSpPr/>
          <p:nvPr/>
        </p:nvSpPr>
        <p:spPr bwMode="gray">
          <a:xfrm>
            <a:off x="2282870" y="2883461"/>
            <a:ext cx="1160805" cy="376814"/>
          </a:xfrm>
          <a:prstGeom prst="chevron">
            <a:avLst>
              <a:gd name="adj" fmla="val 28596"/>
            </a:avLst>
          </a:prstGeom>
          <a:solidFill>
            <a:schemeClr val="bg1">
              <a:lumMod val="65000"/>
            </a:schemeClr>
          </a:solidFill>
          <a:ln w="3175" algn="ctr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lIns="0" tIns="72000" rIns="0" bIns="72000" rtlCol="0" anchor="ctr"/>
          <a:lstStyle/>
          <a:p>
            <a:pPr algn="ctr"/>
            <a:r>
              <a:rPr lang="ko-KR" altLang="en-US" sz="1000" b="1" i="1" dirty="0" err="1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자산群</a:t>
            </a:r>
            <a:r>
              <a:rPr lang="ko-KR" altLang="en-US" sz="10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en-US" altLang="ko-KR" sz="10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0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 </a:t>
            </a:r>
            <a:r>
              <a:rPr lang="en-US" altLang="ko-KR" sz="10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Unit </a:t>
            </a:r>
            <a:r>
              <a:rPr lang="en-US" altLang="ko-KR" sz="10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0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ko-KR" altLang="en-US" sz="10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別 위험자본 </a:t>
            </a:r>
            <a:r>
              <a:rPr lang="ko-KR" altLang="en-US" sz="10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배분</a:t>
            </a:r>
          </a:p>
        </p:txBody>
      </p:sp>
      <p:sp>
        <p:nvSpPr>
          <p:cNvPr id="21" name="갈매기형 수장 20"/>
          <p:cNvSpPr/>
          <p:nvPr/>
        </p:nvSpPr>
        <p:spPr bwMode="gray">
          <a:xfrm>
            <a:off x="4728681" y="2183228"/>
            <a:ext cx="912450" cy="376916"/>
          </a:xfrm>
          <a:prstGeom prst="chevron">
            <a:avLst>
              <a:gd name="adj" fmla="val 28596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자산운용</a:t>
            </a:r>
            <a:endParaRPr lang="ko-KR" altLang="en-US" sz="1100" b="1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cxnSp>
        <p:nvCxnSpPr>
          <p:cNvPr id="22" name="직선 화살표 연결선 21"/>
          <p:cNvCxnSpPr/>
          <p:nvPr/>
        </p:nvCxnSpPr>
        <p:spPr bwMode="gray">
          <a:xfrm>
            <a:off x="4733657" y="2075270"/>
            <a:ext cx="886891" cy="0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 bwMode="gray">
          <a:xfrm>
            <a:off x="4839239" y="1869866"/>
            <a:ext cx="675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Front</a:t>
            </a:r>
            <a:endParaRPr lang="ko-KR" altLang="en-US" sz="1000" b="1" dirty="0" err="1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4" name="갈매기형 수장 23"/>
          <p:cNvSpPr/>
          <p:nvPr/>
        </p:nvSpPr>
        <p:spPr bwMode="gray">
          <a:xfrm>
            <a:off x="4728681" y="2883461"/>
            <a:ext cx="912450" cy="376814"/>
          </a:xfrm>
          <a:prstGeom prst="chevron">
            <a:avLst>
              <a:gd name="adj" fmla="val 28596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/>
              </a:rPr>
              <a:t>위험자본한도 활용</a:t>
            </a:r>
            <a:endParaRPr lang="ko-KR" altLang="en-US" sz="11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5" name="직사각형 24"/>
          <p:cNvSpPr/>
          <p:nvPr/>
        </p:nvSpPr>
        <p:spPr bwMode="gray">
          <a:xfrm>
            <a:off x="650584" y="2883461"/>
            <a:ext cx="717515" cy="376840"/>
          </a:xfrm>
          <a:prstGeom prst="rect">
            <a:avLst/>
          </a:prstGeom>
          <a:solidFill>
            <a:srgbClr val="1403ED"/>
          </a:solidFill>
          <a:ln w="9525" algn="ctr">
            <a:solidFill>
              <a:srgbClr val="10253F"/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050" b="1" dirty="0" err="1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  <a:sym typeface="Wingdings" pitchFamily="2" charset="2"/>
              </a:rPr>
              <a:t>리스크</a:t>
            </a:r>
            <a:endParaRPr lang="en-US" altLang="ko-KR" sz="105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26" name="그룹 25"/>
          <p:cNvGrpSpPr/>
          <p:nvPr/>
        </p:nvGrpSpPr>
        <p:grpSpPr bwMode="gray">
          <a:xfrm>
            <a:off x="598612" y="3609240"/>
            <a:ext cx="5243388" cy="516742"/>
            <a:chOff x="642045" y="3861048"/>
            <a:chExt cx="5149155" cy="767927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gray">
            <a:xfrm>
              <a:off x="642045" y="4228195"/>
              <a:ext cx="1062131" cy="400780"/>
            </a:xfrm>
            <a:prstGeom prst="chevron">
              <a:avLst>
                <a:gd name="adj" fmla="val 19343"/>
              </a:avLst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ts val="14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latin typeface="Arial" pitchFamily="34" charset="0"/>
                  <a:ea typeface="가는각진제목체" pitchFamily="18" charset="-127"/>
                  <a:cs typeface="Arial"/>
                </a:rPr>
                <a:t>ALM</a:t>
              </a:r>
            </a:p>
          </p:txBody>
        </p:sp>
        <p:sp>
          <p:nvSpPr>
            <p:cNvPr id="28" name="AutoShape 5"/>
            <p:cNvSpPr>
              <a:spLocks noChangeArrowheads="1"/>
            </p:cNvSpPr>
            <p:nvPr/>
          </p:nvSpPr>
          <p:spPr bwMode="gray">
            <a:xfrm>
              <a:off x="1663801" y="4228195"/>
              <a:ext cx="1062131" cy="400780"/>
            </a:xfrm>
            <a:prstGeom prst="chevron">
              <a:avLst>
                <a:gd name="adj" fmla="val 19343"/>
              </a:avLst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ts val="14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>
                  <a:latin typeface="Arial" pitchFamily="34" charset="0"/>
                  <a:ea typeface="가는각진제목체" pitchFamily="18" charset="-127"/>
                  <a:cs typeface="Arial"/>
                </a:rPr>
                <a:t>SAA</a:t>
              </a:r>
            </a:p>
          </p:txBody>
        </p:sp>
        <p:sp>
          <p:nvSpPr>
            <p:cNvPr id="29" name="AutoShape 5"/>
            <p:cNvSpPr>
              <a:spLocks noChangeArrowheads="1"/>
            </p:cNvSpPr>
            <p:nvPr/>
          </p:nvSpPr>
          <p:spPr bwMode="gray">
            <a:xfrm>
              <a:off x="2685557" y="4228195"/>
              <a:ext cx="1062131" cy="400780"/>
            </a:xfrm>
            <a:prstGeom prst="chevron">
              <a:avLst>
                <a:gd name="adj" fmla="val 19343"/>
              </a:avLst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ts val="14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latin typeface="Arial" pitchFamily="34" charset="0"/>
                  <a:ea typeface="가는각진제목체" pitchFamily="18" charset="-127"/>
                  <a:cs typeface="Arial"/>
                </a:rPr>
                <a:t>사업계획</a:t>
              </a:r>
              <a:endParaRPr lang="en-US" altLang="ko-KR" sz="1200" b="1" dirty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30" name="AutoShape 5"/>
            <p:cNvSpPr>
              <a:spLocks noChangeArrowheads="1"/>
            </p:cNvSpPr>
            <p:nvPr/>
          </p:nvSpPr>
          <p:spPr bwMode="gray">
            <a:xfrm>
              <a:off x="3707313" y="4228195"/>
              <a:ext cx="1062131" cy="400780"/>
            </a:xfrm>
            <a:prstGeom prst="chevron">
              <a:avLst>
                <a:gd name="adj" fmla="val 19343"/>
              </a:avLst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ts val="14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en-US" altLang="ko-KR" sz="1200" b="1" dirty="0" smtClean="0">
                  <a:latin typeface="Arial" pitchFamily="34" charset="0"/>
                  <a:ea typeface="가는각진제목체" pitchFamily="18" charset="-127"/>
                  <a:cs typeface="Arial"/>
                </a:rPr>
                <a:t>TAA</a:t>
              </a:r>
              <a:endParaRPr lang="en-US" altLang="ko-KR" sz="1200" b="1" dirty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31" name="AutoShape 5"/>
            <p:cNvSpPr>
              <a:spLocks noChangeArrowheads="1"/>
            </p:cNvSpPr>
            <p:nvPr/>
          </p:nvSpPr>
          <p:spPr bwMode="gray">
            <a:xfrm>
              <a:off x="4729069" y="4228195"/>
              <a:ext cx="1062131" cy="400780"/>
            </a:xfrm>
            <a:prstGeom prst="chevron">
              <a:avLst>
                <a:gd name="adj" fmla="val 19343"/>
              </a:avLst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0" tIns="72000" rIns="0" bIns="72000" rtlCol="0" anchor="ctr"/>
            <a:lstStyle/>
            <a:p>
              <a:pPr algn="ctr" eaLnBrk="0" hangingPunct="0">
                <a:lnSpc>
                  <a:spcPts val="14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>
                  <a:latin typeface="Arial" pitchFamily="34" charset="0"/>
                  <a:ea typeface="가는각진제목체" pitchFamily="18" charset="-127"/>
                  <a:cs typeface="Arial"/>
                </a:rPr>
                <a:t>자금배분</a:t>
              </a:r>
              <a:endParaRPr lang="en-US" altLang="ko-KR" sz="1200" b="1" dirty="0">
                <a:latin typeface="Arial" pitchFamily="34" charset="0"/>
                <a:ea typeface="가는각진제목체" pitchFamily="18" charset="-127"/>
                <a:cs typeface="Arial"/>
              </a:endParaRPr>
            </a:p>
          </p:txBody>
        </p:sp>
        <p:sp>
          <p:nvSpPr>
            <p:cNvPr id="32" name="직사각형 31"/>
            <p:cNvSpPr/>
            <p:nvPr/>
          </p:nvSpPr>
          <p:spPr bwMode="gray">
            <a:xfrm>
              <a:off x="642046" y="3861048"/>
              <a:ext cx="5075634" cy="356648"/>
            </a:xfrm>
            <a:prstGeom prst="rect">
              <a:avLst/>
            </a:prstGeom>
            <a:solidFill>
              <a:srgbClr val="EE6000"/>
            </a:solidFill>
            <a:ln w="12700" algn="ctr">
              <a:noFill/>
              <a:round/>
              <a:headEnd/>
              <a:tailEnd/>
            </a:ln>
          </p:spPr>
          <p:txBody>
            <a:bodyPr lIns="72000" tIns="72000" rIns="72000" bIns="72000" rtlCol="0" anchor="t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1200" b="1" dirty="0" smtClean="0">
                  <a:solidFill>
                    <a:schemeClr val="bg1"/>
                  </a:solidFill>
                  <a:latin typeface="Arial" pitchFamily="34" charset="0"/>
                  <a:ea typeface="가는각진제목체" pitchFamily="18" charset="-127"/>
                  <a:cs typeface="Arial"/>
                </a:rPr>
                <a:t>자산배분 프로세스</a:t>
              </a:r>
            </a:p>
          </p:txBody>
        </p:sp>
      </p:grpSp>
      <p:sp>
        <p:nvSpPr>
          <p:cNvPr id="33" name="직사각형 32"/>
          <p:cNvSpPr/>
          <p:nvPr/>
        </p:nvSpPr>
        <p:spPr bwMode="gray">
          <a:xfrm>
            <a:off x="598612" y="4172422"/>
            <a:ext cx="1009508" cy="130236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" tIns="72000" rIns="18000" bIns="0" rtlCol="0" anchor="t"/>
          <a:lstStyle/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 </a:t>
            </a:r>
            <a: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부채 속성을 반영한 </a:t>
            </a:r>
            <a: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ALM </a:t>
            </a: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가이드 설정 미흡</a:t>
            </a:r>
            <a:endParaRPr lang="en-US" altLang="ko-KR" sz="11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 bwMode="gray">
          <a:xfrm>
            <a:off x="3724368" y="4172422"/>
            <a:ext cx="1004313" cy="130236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" tIns="72000" rIns="18000" bIns="0" rtlCol="0" anchor="t"/>
          <a:lstStyle/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시장상황을 반영한 탄력적 배분 부재</a:t>
            </a:r>
            <a:endParaRPr lang="en-US" altLang="ko-KR" sz="11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자산군별 관리지표</a:t>
            </a:r>
            <a:r>
              <a:rPr lang="en-US" altLang="ko-KR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 미흡</a:t>
            </a:r>
            <a:endParaRPr lang="ko-KR" altLang="en-US" sz="11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5" name="직사각형 34"/>
          <p:cNvSpPr/>
          <p:nvPr/>
        </p:nvSpPr>
        <p:spPr bwMode="gray">
          <a:xfrm>
            <a:off x="4762822" y="4172422"/>
            <a:ext cx="1004313" cy="130236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" tIns="72000" rIns="18000" bIns="0" rtlCol="0" anchor="t"/>
          <a:lstStyle/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부채</a:t>
            </a:r>
            <a:r>
              <a:rPr lang="en-US" altLang="ko-KR" sz="11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현금흐름의 충분한 활용 미흡</a:t>
            </a:r>
            <a:endParaRPr lang="en-US" altLang="ko-KR" sz="110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자금배분 후 자금 모니터링 및 </a:t>
            </a:r>
            <a:r>
              <a:rPr lang="ko-KR" altLang="en-US" sz="1100" dirty="0" err="1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리밸런싱</a:t>
            </a: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절차 부재</a:t>
            </a:r>
            <a:endParaRPr lang="ko-KR" altLang="en-US" sz="110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 bwMode="gray">
          <a:xfrm>
            <a:off x="2685912" y="4172422"/>
            <a:ext cx="1004313" cy="130236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" tIns="72000" rIns="18000" bIns="0" rtlCol="0" anchor="t"/>
          <a:lstStyle/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중장기 계획에 의한 연간 사업계획 반영 미흡</a:t>
            </a:r>
            <a:endParaRPr lang="en-US" altLang="ko-KR" sz="1100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endParaRPr lang="ko-KR" altLang="en-US" sz="110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 bwMode="gray">
          <a:xfrm>
            <a:off x="1642262" y="4172422"/>
            <a:ext cx="1009508" cy="130236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" tIns="72000" rIns="18000" bIns="0" rtlCol="0" anchor="t"/>
          <a:lstStyle/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부채속성고려 제약조건 설정 부재</a:t>
            </a:r>
            <a:endParaRPr lang="en-US" altLang="ko-KR" sz="11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1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 시뮬레이션 방법론 단순</a:t>
            </a:r>
            <a:endParaRPr lang="en-US" altLang="ko-KR" sz="11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indent="-88900" eaLnBrk="0" hangingPunct="0">
              <a:lnSpc>
                <a:spcPct val="1200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endParaRPr lang="en-US" altLang="ko-KR" sz="1100" b="1" dirty="0" smtClean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 bwMode="gray">
          <a:xfrm>
            <a:off x="591343" y="4149080"/>
            <a:ext cx="2057401" cy="1359522"/>
          </a:xfrm>
          <a:prstGeom prst="rect">
            <a:avLst/>
          </a:prstGeom>
          <a:solidFill>
            <a:srgbClr val="C00000">
              <a:alpha val="5000"/>
            </a:srgbClr>
          </a:solidFill>
          <a:ln w="38100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400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9" name="직사각형 38"/>
          <p:cNvSpPr/>
          <p:nvPr/>
        </p:nvSpPr>
        <p:spPr bwMode="gray">
          <a:xfrm>
            <a:off x="3713132" y="4149080"/>
            <a:ext cx="1023844" cy="1384154"/>
          </a:xfrm>
          <a:prstGeom prst="rect">
            <a:avLst/>
          </a:prstGeom>
          <a:solidFill>
            <a:srgbClr val="C00000">
              <a:alpha val="5000"/>
            </a:srgbClr>
          </a:solidFill>
          <a:ln w="38100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400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40" name="Rectangle 226"/>
          <p:cNvSpPr/>
          <p:nvPr/>
        </p:nvSpPr>
        <p:spPr bwMode="gray">
          <a:xfrm>
            <a:off x="466201" y="4065917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1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1" name="Rectangle 226"/>
          <p:cNvSpPr/>
          <p:nvPr/>
        </p:nvSpPr>
        <p:spPr bwMode="gray">
          <a:xfrm>
            <a:off x="3573202" y="4057327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2</a:t>
            </a:r>
            <a:endParaRPr kumimoji="0" lang="ko-KR" altLang="en-US" sz="11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2" name="직사각형 41"/>
          <p:cNvSpPr/>
          <p:nvPr/>
        </p:nvSpPr>
        <p:spPr bwMode="gray">
          <a:xfrm>
            <a:off x="848519" y="5805264"/>
            <a:ext cx="4923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4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자산 포트폴리오 수립 시 </a:t>
            </a:r>
            <a:r>
              <a:rPr lang="en-US" altLang="ko-KR" sz="14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, ALM </a:t>
            </a:r>
            <a:r>
              <a:rPr lang="ko-KR" altLang="en-US" sz="14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투자전략 반영 미흡</a:t>
            </a:r>
            <a:endParaRPr lang="en-US" altLang="ko-KR" sz="14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3" name="Rectangle 226"/>
          <p:cNvSpPr/>
          <p:nvPr/>
        </p:nvSpPr>
        <p:spPr bwMode="gray">
          <a:xfrm>
            <a:off x="632520" y="5865951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2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4" name="직사각형 43"/>
          <p:cNvSpPr/>
          <p:nvPr/>
        </p:nvSpPr>
        <p:spPr bwMode="gray">
          <a:xfrm>
            <a:off x="847791" y="6067896"/>
            <a:ext cx="49244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400" b="1" i="1" dirty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단기 시장 전망 및 </a:t>
            </a:r>
            <a:r>
              <a:rPr lang="ko-KR" altLang="en-US" sz="14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탄력적 자산배분 및 모니터링 강화필요</a:t>
            </a:r>
            <a:endParaRPr lang="en-US" altLang="ko-KR" sz="14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5" name="Rectangle 226"/>
          <p:cNvSpPr/>
          <p:nvPr/>
        </p:nvSpPr>
        <p:spPr bwMode="gray">
          <a:xfrm>
            <a:off x="632520" y="6108325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 bwMode="gray">
          <a:xfrm>
            <a:off x="1608120" y="1885277"/>
            <a:ext cx="824600" cy="535331"/>
          </a:xfrm>
          <a:prstGeom prst="wedgeRoundRectCallout">
            <a:avLst>
              <a:gd name="adj1" fmla="val 88147"/>
              <a:gd name="adj2" fmla="val 117547"/>
              <a:gd name="adj3" fmla="val 16667"/>
            </a:avLst>
          </a:prstGeom>
          <a:solidFill>
            <a:schemeClr val="accent6">
              <a:lumMod val="20000"/>
              <a:lumOff val="80000"/>
              <a:alpha val="84000"/>
            </a:schemeClr>
          </a:solidFill>
          <a:ln w="31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0" tIns="72000" rIns="0" bIns="72000" rtlCol="0" anchor="ctr"/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  <a:defRPr sz="1400" b="1" i="1"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ko-KR" altLang="en-US" sz="1200" i="0" dirty="0" smtClean="0"/>
              <a:t>위험자본 한도 배분 </a:t>
            </a:r>
            <a:r>
              <a:rPr lang="ko-KR" altLang="en-US" sz="1200" i="0" dirty="0" err="1" smtClean="0"/>
              <a:t>未활용</a:t>
            </a:r>
            <a:endParaRPr lang="ko-KR" altLang="en-US" sz="1200" i="0" dirty="0"/>
          </a:p>
        </p:txBody>
      </p:sp>
      <p:sp>
        <p:nvSpPr>
          <p:cNvPr id="47" name="갈매기형 수장 46"/>
          <p:cNvSpPr/>
          <p:nvPr/>
        </p:nvSpPr>
        <p:spPr bwMode="gray">
          <a:xfrm>
            <a:off x="4471205" y="2183229"/>
            <a:ext cx="312486" cy="376916"/>
          </a:xfrm>
          <a:prstGeom prst="chevron">
            <a:avLst>
              <a:gd name="adj" fmla="val 36851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t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050" dirty="0" smtClean="0">
                <a:latin typeface="Arial" pitchFamily="34" charset="0"/>
                <a:ea typeface="가는각진제목체" pitchFamily="18" charset="-127"/>
                <a:cs typeface="Arial"/>
              </a:rPr>
              <a:t>...</a:t>
            </a:r>
            <a:endParaRPr lang="ko-KR" altLang="en-US" sz="105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48" name="직사각형 47"/>
          <p:cNvSpPr/>
          <p:nvPr/>
        </p:nvSpPr>
        <p:spPr bwMode="gray">
          <a:xfrm>
            <a:off x="632520" y="3296910"/>
            <a:ext cx="4923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spcBef>
                <a:spcPts val="300"/>
              </a:spcBef>
              <a:buFont typeface="Wingdings" pitchFamily="2" charset="2"/>
              <a:buChar char="ü"/>
            </a:pPr>
            <a:r>
              <a:rPr lang="ko-KR" altLang="en-US" sz="14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사업계획 수립 前 위험자본 배분 적정성 검토 프로세스 미흡</a:t>
            </a:r>
            <a:endParaRPr lang="en-US" altLang="ko-KR" sz="14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9" name="갈매기형 수장 48"/>
          <p:cNvSpPr/>
          <p:nvPr/>
        </p:nvSpPr>
        <p:spPr bwMode="gray">
          <a:xfrm>
            <a:off x="3350407" y="2883487"/>
            <a:ext cx="1175807" cy="376814"/>
          </a:xfrm>
          <a:prstGeom prst="chevron">
            <a:avLst>
              <a:gd name="adj" fmla="val 28596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dirty="0" smtClean="0">
                <a:latin typeface="Arial" pitchFamily="34" charset="0"/>
                <a:ea typeface="가는각진제목체" pitchFamily="18" charset="-127"/>
                <a:cs typeface="Arial"/>
              </a:rPr>
              <a:t>위험자본한도 설정</a:t>
            </a:r>
            <a:endParaRPr lang="ko-KR" altLang="en-US" sz="110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50" name="갈매기형 수장 49"/>
          <p:cNvSpPr/>
          <p:nvPr/>
        </p:nvSpPr>
        <p:spPr bwMode="gray">
          <a:xfrm>
            <a:off x="4471204" y="2883359"/>
            <a:ext cx="312487" cy="376916"/>
          </a:xfrm>
          <a:prstGeom prst="chevron">
            <a:avLst>
              <a:gd name="adj" fmla="val 36851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 rtlCol="0" anchor="t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050" dirty="0" smtClean="0">
                <a:latin typeface="Arial" pitchFamily="34" charset="0"/>
                <a:ea typeface="가는각진제목체" pitchFamily="18" charset="-127"/>
                <a:cs typeface="Arial"/>
              </a:rPr>
              <a:t>...</a:t>
            </a:r>
            <a:endParaRPr lang="ko-KR" altLang="en-US" sz="1050" dirty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52" name="Rectangle 82"/>
          <p:cNvSpPr/>
          <p:nvPr/>
        </p:nvSpPr>
        <p:spPr bwMode="gray">
          <a:xfrm>
            <a:off x="6105525" y="1606633"/>
            <a:ext cx="3311971" cy="194422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0" anchor="ctr"/>
          <a:lstStyle/>
          <a:p>
            <a:pPr marL="171450" lvl="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사전적 위험한도 배분 전략 설정 미흡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lvl="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계량적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자산배분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모델의 단순화로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시뮬레이션 기능 미흡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lvl="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부채연동 자산배분 수립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프로세스 설정 및 담당인력 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부족</a:t>
            </a:r>
          </a:p>
        </p:txBody>
      </p:sp>
      <p:sp>
        <p:nvSpPr>
          <p:cNvPr id="55" name="이등변 삼각형 54"/>
          <p:cNvSpPr/>
          <p:nvPr/>
        </p:nvSpPr>
        <p:spPr bwMode="gray">
          <a:xfrm rot="10800000">
            <a:off x="6924687" y="3643449"/>
            <a:ext cx="1673647" cy="216000"/>
          </a:xfrm>
          <a:prstGeom prst="triangle">
            <a:avLst/>
          </a:prstGeom>
          <a:solidFill>
            <a:srgbClr val="FFFFFF">
              <a:lumMod val="7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10191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직사각형 55"/>
          <p:cNvSpPr/>
          <p:nvPr/>
        </p:nvSpPr>
        <p:spPr bwMode="auto">
          <a:xfrm>
            <a:off x="6105128" y="4149080"/>
            <a:ext cx="3312368" cy="2232248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72000" tIns="108000" rIns="72000" bIns="45714" anchor="t" anchorCtr="0"/>
          <a:lstStyle/>
          <a:p>
            <a:pPr marL="177800" lvl="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리스크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한도 內 목표 수익 달성을 위한 단기</a:t>
            </a:r>
            <a:r>
              <a:rPr kumimoji="1"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/</a:t>
            </a:r>
            <a:r>
              <a:rPr kumimoji="1"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중장기 자산배분 전략 수립 고도화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필요</a:t>
            </a: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7800" lvl="0" indent="-177800">
              <a:lnSpc>
                <a:spcPts val="2000"/>
              </a:lnSpc>
              <a:buFont typeface="Arial" pitchFamily="34" charset="0"/>
              <a:buChar char="•"/>
            </a:pP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7800" lvl="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부채속성을 반영하는 배분 프로세스 개선 필요</a:t>
            </a: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7800" lvl="0" indent="-177800">
              <a:lnSpc>
                <a:spcPts val="2000"/>
              </a:lnSpc>
              <a:buFont typeface="Arial" pitchFamily="34" charset="0"/>
              <a:buChar char="•"/>
            </a:pP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7800" lvl="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모니터링체계 정밀화를 통해 목표대비 진행도 점검으로 계획 이행도 증대 필요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57" name="직사각형 56"/>
          <p:cNvSpPr/>
          <p:nvPr/>
        </p:nvSpPr>
        <p:spPr bwMode="auto">
          <a:xfrm>
            <a:off x="6105128" y="3789040"/>
            <a:ext cx="3312368" cy="316323"/>
          </a:xfrm>
          <a:prstGeom prst="rect">
            <a:avLst/>
          </a:prstGeom>
          <a:solidFill>
            <a:srgbClr val="E64C2A"/>
          </a:solidFill>
          <a:ln w="3175" algn="ctr">
            <a:solidFill>
              <a:srgbClr val="E64C2A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defTabSz="807913">
              <a:buSzPct val="90000"/>
              <a:defRPr/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charset="-127"/>
                <a:ea typeface="나눔고딕" charset="-127"/>
              </a:rPr>
              <a:t>시 사 점</a:t>
            </a:r>
            <a:endParaRPr kumimoji="1" lang="ko-KR" altLang="en-US" sz="1100" b="1" dirty="0">
              <a:solidFill>
                <a:srgbClr val="FFFFFF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6105128" y="1167915"/>
            <a:ext cx="3312368" cy="388877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10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6496" y="274638"/>
            <a:ext cx="7770813" cy="328612"/>
          </a:xfrm>
        </p:spPr>
        <p:txBody>
          <a:bodyPr/>
          <a:lstStyle/>
          <a:p>
            <a:r>
              <a:rPr lang="en-US" altLang="ko-KR" sz="1400" dirty="0"/>
              <a:t>Issue </a:t>
            </a:r>
            <a:r>
              <a:rPr lang="en-US" altLang="ko-KR" sz="1400" dirty="0" smtClean="0"/>
              <a:t>5. </a:t>
            </a:r>
            <a:r>
              <a:rPr lang="ko-KR" altLang="en-US" sz="1400" dirty="0" smtClean="0"/>
              <a:t>성과평가 프로세스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시스템 고도화 필요 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계속</a:t>
            </a:r>
            <a:r>
              <a:rPr lang="en-US" altLang="ko-KR" sz="1400" dirty="0" smtClean="0"/>
              <a:t>)</a:t>
            </a:r>
            <a:endParaRPr lang="en-US" altLang="ko-KR" sz="1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4488" y="620688"/>
            <a:ext cx="9361040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성과평가는 사업계획 대비 목표 수익률만 관리하고 있어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BM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대비 성과평가 및 초과 수익률에 대한 요인분석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위험 조정 지표 분석이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필요합니다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 bwMode="gray">
          <a:xfrm>
            <a:off x="496516" y="1227466"/>
            <a:ext cx="5392587" cy="480682"/>
          </a:xfrm>
          <a:prstGeom prst="rect">
            <a:avLst/>
          </a:prstGeom>
          <a:solidFill>
            <a:srgbClr val="EE6000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성과평가 </a:t>
            </a:r>
            <a:r>
              <a:rPr lang="ko-KR" altLang="en-US" sz="16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기준 및 </a:t>
            </a: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기능 고도화 필요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 bwMode="gray">
          <a:xfrm>
            <a:off x="496516" y="1706518"/>
            <a:ext cx="5392588" cy="44587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kumimoji="1" lang="en-US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8" name="Rectangle 82"/>
          <p:cNvSpPr/>
          <p:nvPr/>
        </p:nvSpPr>
        <p:spPr bwMode="gray">
          <a:xfrm>
            <a:off x="6105525" y="1705750"/>
            <a:ext cx="3311971" cy="151201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anchor="ctr"/>
          <a:lstStyle/>
          <a:p>
            <a:pPr marL="171450" indent="-171450">
              <a:lnSpc>
                <a:spcPts val="2200"/>
              </a:lnSpc>
              <a:buFont typeface="Arial" pitchFamily="34" charset="0"/>
              <a:buChar char="•"/>
            </a:pPr>
            <a:r>
              <a:rPr kumimoji="1" lang="ko-KR" altLang="en-US" sz="1200" kern="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시장수익률과의 비교 대상인 </a:t>
            </a:r>
            <a:r>
              <a:rPr kumimoji="1" lang="ko-KR" altLang="en-US" sz="1200" kern="0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자산군</a:t>
            </a:r>
            <a:r>
              <a:rPr kumimoji="1" lang="ko-KR" altLang="en-US" sz="1200" kern="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설정 제한적이며</a:t>
            </a:r>
            <a:r>
              <a:rPr kumimoji="1" lang="en-US" altLang="ko-KR" sz="1200" kern="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,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Customized BM</a:t>
            </a:r>
            <a:r>
              <a:rPr lang="ko-KR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기준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미흡</a:t>
            </a:r>
            <a:endParaRPr kumimoji="1" lang="en-US" altLang="ko-KR" sz="1200" kern="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 fontAlgn="base" latinLnBrk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일별 성과평가를 하기 위한 일마감 체제 미약</a:t>
            </a: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직사각형 10"/>
          <p:cNvSpPr/>
          <p:nvPr/>
        </p:nvSpPr>
        <p:spPr bwMode="gray">
          <a:xfrm>
            <a:off x="848832" y="5004549"/>
            <a:ext cx="50223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수익에 대한 명확한 분석 및 활용을 위한 성과평가 프로세스 보완 필요</a:t>
            </a:r>
            <a:endParaRPr lang="en-US" altLang="ko-KR" sz="15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2" name="Rectangle 226"/>
          <p:cNvSpPr/>
          <p:nvPr/>
        </p:nvSpPr>
        <p:spPr bwMode="gray">
          <a:xfrm>
            <a:off x="677345" y="5056271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</a:rPr>
              <a:t>1</a:t>
            </a:r>
            <a:endParaRPr kumimoji="0" lang="ko-KR" altLang="en-US" sz="1200" b="1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3" name="직사각형 12"/>
          <p:cNvSpPr/>
          <p:nvPr/>
        </p:nvSpPr>
        <p:spPr bwMode="gray">
          <a:xfrm>
            <a:off x="848832" y="5520210"/>
            <a:ext cx="48869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ko-KR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BM </a:t>
            </a:r>
            <a:r>
              <a:rPr lang="ko-KR" altLang="en-US" sz="1500" b="1" i="1" dirty="0" smtClean="0">
                <a:solidFill>
                  <a:srgbClr val="C00000"/>
                </a:solidFill>
                <a:latin typeface="Arial" pitchFamily="34" charset="0"/>
                <a:ea typeface="가는각진제목체" pitchFamily="18" charset="-127"/>
              </a:rPr>
              <a:t>대비 성과평가를 수행하기 위한 시스템 고도화 필요</a:t>
            </a:r>
            <a:endParaRPr lang="en-US" altLang="ko-KR" sz="1500" b="1" i="1" dirty="0" smtClean="0">
              <a:solidFill>
                <a:srgbClr val="C00000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4" name="Rectangle 226"/>
          <p:cNvSpPr/>
          <p:nvPr/>
        </p:nvSpPr>
        <p:spPr bwMode="gray">
          <a:xfrm>
            <a:off x="677345" y="5560639"/>
            <a:ext cx="216000" cy="2160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altLang="ko-KR" sz="12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ko-KR" altLang="en-US" sz="12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5" name="오각형 14"/>
          <p:cNvSpPr/>
          <p:nvPr/>
        </p:nvSpPr>
        <p:spPr bwMode="gray">
          <a:xfrm>
            <a:off x="640409" y="1871085"/>
            <a:ext cx="5121493" cy="356648"/>
          </a:xfrm>
          <a:prstGeom prst="homePlate">
            <a:avLst/>
          </a:prstGeom>
          <a:solidFill>
            <a:srgbClr val="1403ED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성과평가 프로세스</a:t>
            </a:r>
          </a:p>
        </p:txBody>
      </p:sp>
      <p:sp>
        <p:nvSpPr>
          <p:cNvPr id="16" name="오각형 15"/>
          <p:cNvSpPr/>
          <p:nvPr/>
        </p:nvSpPr>
        <p:spPr bwMode="gray">
          <a:xfrm>
            <a:off x="1945341" y="2289284"/>
            <a:ext cx="1239612" cy="1784323"/>
          </a:xfrm>
          <a:prstGeom prst="homePlate">
            <a:avLst>
              <a:gd name="adj" fmla="val 10033"/>
            </a:avLst>
          </a:prstGeom>
          <a:solidFill>
            <a:schemeClr val="bg1">
              <a:lumMod val="8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t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평가 기준 상세화</a:t>
            </a:r>
            <a:endParaRPr lang="en-US" altLang="ko-KR" sz="13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7" name="직사각형 16"/>
          <p:cNvSpPr/>
          <p:nvPr/>
        </p:nvSpPr>
        <p:spPr bwMode="gray">
          <a:xfrm>
            <a:off x="1990166" y="2564750"/>
            <a:ext cx="1075764" cy="1436141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dash"/>
            <a:round/>
            <a:headEnd/>
            <a:tailEnd/>
          </a:ln>
        </p:spPr>
        <p:txBody>
          <a:bodyPr lIns="0" tIns="72000" rIns="0" bIns="0" rtlCol="0" anchor="t"/>
          <a:lstStyle/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err="1" smtClean="0">
                <a:latin typeface="Arial" pitchFamily="34" charset="0"/>
                <a:ea typeface="가는각진제목체" pitchFamily="18" charset="-127"/>
                <a:cs typeface="Arial"/>
              </a:rPr>
              <a:t>자산군</a:t>
            </a: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 BM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수립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성과평가 </a:t>
            </a:r>
            <a:r>
              <a:rPr lang="ko-KR" altLang="en-US" sz="1200" dirty="0" err="1" smtClean="0">
                <a:latin typeface="Arial" pitchFamily="34" charset="0"/>
                <a:ea typeface="가는각진제목체" pitchFamily="18" charset="-127"/>
                <a:cs typeface="Arial"/>
              </a:rPr>
              <a:t>기준안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 수립 및 합의</a:t>
            </a:r>
          </a:p>
        </p:txBody>
      </p:sp>
      <p:sp>
        <p:nvSpPr>
          <p:cNvPr id="18" name="오각형 17"/>
          <p:cNvSpPr/>
          <p:nvPr/>
        </p:nvSpPr>
        <p:spPr bwMode="gray">
          <a:xfrm>
            <a:off x="3201155" y="2289284"/>
            <a:ext cx="1254304" cy="1784323"/>
          </a:xfrm>
          <a:prstGeom prst="homePlate">
            <a:avLst>
              <a:gd name="adj" fmla="val 10033"/>
            </a:avLst>
          </a:prstGeom>
          <a:solidFill>
            <a:schemeClr val="bg1">
              <a:lumMod val="8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t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BM </a:t>
            </a: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설정 및 관리</a:t>
            </a:r>
            <a:endParaRPr lang="en-US" altLang="ko-KR" sz="13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9" name="직사각형 18"/>
          <p:cNvSpPr/>
          <p:nvPr/>
        </p:nvSpPr>
        <p:spPr bwMode="gray">
          <a:xfrm>
            <a:off x="3263153" y="2564750"/>
            <a:ext cx="1057835" cy="1436141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dash"/>
            <a:round/>
            <a:headEnd/>
            <a:tailEnd/>
          </a:ln>
        </p:spPr>
        <p:txBody>
          <a:bodyPr lIns="0" tIns="72000" rIns="0" bIns="0" rtlCol="0" anchor="t"/>
          <a:lstStyle/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성과평가 기준 상세화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BM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수익률 </a:t>
            </a:r>
            <a:r>
              <a:rPr lang="ko-KR" altLang="en-US" sz="1200" dirty="0" err="1" smtClean="0">
                <a:latin typeface="Arial" pitchFamily="34" charset="0"/>
                <a:ea typeface="가는각진제목체" pitchFamily="18" charset="-127"/>
                <a:cs typeface="Arial"/>
              </a:rPr>
              <a:t>로직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 개발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BM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시스템 설정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en-US" altLang="ko-KR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BM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수익률 산출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0" name="오각형 19"/>
          <p:cNvSpPr/>
          <p:nvPr/>
        </p:nvSpPr>
        <p:spPr bwMode="gray">
          <a:xfrm>
            <a:off x="4455459" y="2289284"/>
            <a:ext cx="1306443" cy="1784323"/>
          </a:xfrm>
          <a:prstGeom prst="homePlate">
            <a:avLst>
              <a:gd name="adj" fmla="val 10033"/>
            </a:avLst>
          </a:prstGeom>
          <a:solidFill>
            <a:schemeClr val="bg1">
              <a:lumMod val="8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t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성과평가 측정</a:t>
            </a:r>
            <a:endParaRPr lang="en-US" altLang="ko-KR" sz="13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1" name="직사각형 20"/>
          <p:cNvSpPr/>
          <p:nvPr/>
        </p:nvSpPr>
        <p:spPr bwMode="gray">
          <a:xfrm>
            <a:off x="4500283" y="2564750"/>
            <a:ext cx="1138518" cy="1436141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dash"/>
            <a:round/>
            <a:headEnd/>
            <a:tailEnd/>
          </a:ln>
        </p:spPr>
        <p:txBody>
          <a:bodyPr lIns="0" tIns="72000" rIns="0" bIns="0" rtlCol="0" anchor="t"/>
          <a:lstStyle/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>
                <a:latin typeface="Arial" pitchFamily="34" charset="0"/>
                <a:ea typeface="가는각진제목체" pitchFamily="18" charset="-127"/>
                <a:cs typeface="Arial"/>
              </a:rPr>
              <a:t>운용 실적 관리</a:t>
            </a:r>
            <a:endParaRPr lang="en-US" altLang="ko-KR" sz="1200" dirty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>
                <a:latin typeface="Arial" pitchFamily="34" charset="0"/>
                <a:ea typeface="가는각진제목체" pitchFamily="18" charset="-127"/>
                <a:cs typeface="Arial"/>
              </a:rPr>
              <a:t>자산군별 </a:t>
            </a: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성과측정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절대 </a:t>
            </a:r>
            <a:r>
              <a:rPr lang="ko-KR" altLang="en-US" sz="1200" dirty="0">
                <a:latin typeface="Arial" pitchFamily="34" charset="0"/>
                <a:ea typeface="가는각진제목체" pitchFamily="18" charset="-127"/>
                <a:cs typeface="Arial"/>
              </a:rPr>
              <a:t>목표 대비 평가</a:t>
            </a:r>
            <a:endParaRPr lang="en-US" altLang="ko-KR" sz="1200" dirty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성과요인 분석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22" name="오각형 21"/>
          <p:cNvSpPr/>
          <p:nvPr/>
        </p:nvSpPr>
        <p:spPr bwMode="gray">
          <a:xfrm>
            <a:off x="632520" y="2289284"/>
            <a:ext cx="1276962" cy="1784323"/>
          </a:xfrm>
          <a:prstGeom prst="homePlate">
            <a:avLst>
              <a:gd name="adj" fmla="val 12700"/>
            </a:avLst>
          </a:prstGeom>
          <a:solidFill>
            <a:schemeClr val="bg1">
              <a:lumMod val="8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wrap="none" lIns="0" tIns="72000" rIns="0" bIns="72000" rtlCol="0" anchor="t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/>
              </a:rPr>
              <a:t>평가기준 협의</a:t>
            </a:r>
          </a:p>
        </p:txBody>
      </p:sp>
      <p:sp>
        <p:nvSpPr>
          <p:cNvPr id="23" name="직사각형 22"/>
          <p:cNvSpPr/>
          <p:nvPr/>
        </p:nvSpPr>
        <p:spPr bwMode="gray">
          <a:xfrm>
            <a:off x="682202" y="2564750"/>
            <a:ext cx="1074880" cy="1436141"/>
          </a:xfrm>
          <a:prstGeom prst="rect">
            <a:avLst/>
          </a:prstGeom>
          <a:solidFill>
            <a:schemeClr val="bg1"/>
          </a:solidFill>
          <a:ln w="12700" algn="ctr">
            <a:noFill/>
            <a:prstDash val="dash"/>
            <a:round/>
            <a:headEnd/>
            <a:tailEnd/>
          </a:ln>
        </p:spPr>
        <p:txBody>
          <a:bodyPr lIns="0" tIns="72000" rIns="0" bIns="0" rtlCol="0" anchor="t"/>
          <a:lstStyle/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사업계획안 분석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위원회 회의</a:t>
            </a:r>
            <a:endParaRPr lang="en-US" altLang="ko-KR" sz="1200" dirty="0" smtClean="0">
              <a:latin typeface="Arial" pitchFamily="34" charset="0"/>
              <a:ea typeface="가는각진제목체" pitchFamily="18" charset="-127"/>
              <a:cs typeface="Arial"/>
            </a:endParaRPr>
          </a:p>
          <a:p>
            <a:pPr marL="88900" indent="-88900" eaLnBrk="0" hangingPunct="0">
              <a:lnSpc>
                <a:spcPts val="1500"/>
              </a:lnSpc>
              <a:spcBef>
                <a:spcPts val="0"/>
              </a:spcBef>
              <a:buClr>
                <a:srgbClr val="7D09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Arial" pitchFamily="34" charset="0"/>
                <a:ea typeface="가는각진제목체" pitchFamily="18" charset="-127"/>
                <a:cs typeface="Arial"/>
              </a:rPr>
              <a:t>익년도 성과평가 전략 및 평가 비중 결정</a:t>
            </a:r>
          </a:p>
        </p:txBody>
      </p:sp>
      <p:sp>
        <p:nvSpPr>
          <p:cNvPr id="27" name="직사각형 26"/>
          <p:cNvSpPr/>
          <p:nvPr/>
        </p:nvSpPr>
        <p:spPr bwMode="gray">
          <a:xfrm>
            <a:off x="2864769" y="4298951"/>
            <a:ext cx="2774032" cy="286970"/>
          </a:xfrm>
          <a:prstGeom prst="rect">
            <a:avLst/>
          </a:prstGeom>
          <a:noFill/>
          <a:ln w="38100" algn="ctr">
            <a:solidFill>
              <a:srgbClr val="1F497D"/>
            </a:solidFill>
            <a:prstDash val="solid"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>
                <a:latin typeface="Arial" pitchFamily="34" charset="0"/>
                <a:ea typeface="가는각진제목체" pitchFamily="18" charset="-127"/>
                <a:cs typeface="Arial"/>
              </a:rPr>
              <a:t>성과평가 시스템 지원 영역</a:t>
            </a:r>
          </a:p>
        </p:txBody>
      </p:sp>
      <p:sp>
        <p:nvSpPr>
          <p:cNvPr id="31" name="자유형 30"/>
          <p:cNvSpPr/>
          <p:nvPr/>
        </p:nvSpPr>
        <p:spPr bwMode="gray">
          <a:xfrm>
            <a:off x="3191435" y="2569697"/>
            <a:ext cx="2537012" cy="1253480"/>
          </a:xfrm>
          <a:custGeom>
            <a:avLst/>
            <a:gdLst>
              <a:gd name="connsiteX0" fmla="*/ 1255059 w 2537012"/>
              <a:gd name="connsiteY0" fmla="*/ 0 h 1192306"/>
              <a:gd name="connsiteX1" fmla="*/ 2528047 w 2537012"/>
              <a:gd name="connsiteY1" fmla="*/ 0 h 1192306"/>
              <a:gd name="connsiteX2" fmla="*/ 2537012 w 2537012"/>
              <a:gd name="connsiteY2" fmla="*/ 1183341 h 1192306"/>
              <a:gd name="connsiteX3" fmla="*/ 0 w 2537012"/>
              <a:gd name="connsiteY3" fmla="*/ 1192306 h 1192306"/>
              <a:gd name="connsiteX4" fmla="*/ 0 w 2537012"/>
              <a:gd name="connsiteY4" fmla="*/ 788894 h 1192306"/>
              <a:gd name="connsiteX5" fmla="*/ 1246094 w 2537012"/>
              <a:gd name="connsiteY5" fmla="*/ 788894 h 1192306"/>
              <a:gd name="connsiteX6" fmla="*/ 1255059 w 2537012"/>
              <a:gd name="connsiteY6" fmla="*/ 0 h 119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012" h="1192306">
                <a:moveTo>
                  <a:pt x="1255059" y="0"/>
                </a:moveTo>
                <a:lnTo>
                  <a:pt x="2528047" y="0"/>
                </a:lnTo>
                <a:cubicBezTo>
                  <a:pt x="2531035" y="394447"/>
                  <a:pt x="2534024" y="788894"/>
                  <a:pt x="2537012" y="1183341"/>
                </a:cubicBezTo>
                <a:lnTo>
                  <a:pt x="0" y="1192306"/>
                </a:lnTo>
                <a:lnTo>
                  <a:pt x="0" y="788894"/>
                </a:lnTo>
                <a:lnTo>
                  <a:pt x="1246094" y="788894"/>
                </a:lnTo>
                <a:lnTo>
                  <a:pt x="1255059" y="0"/>
                </a:lnTo>
                <a:close/>
              </a:path>
            </a:pathLst>
          </a:custGeom>
          <a:noFill/>
          <a:ln w="38100" algn="ctr">
            <a:solidFill>
              <a:srgbClr val="1F497D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3" name="직사각형 32"/>
          <p:cNvSpPr/>
          <p:nvPr/>
        </p:nvSpPr>
        <p:spPr bwMode="gray">
          <a:xfrm>
            <a:off x="636497" y="4229941"/>
            <a:ext cx="5125405" cy="427988"/>
          </a:xfrm>
          <a:prstGeom prst="rect">
            <a:avLst/>
          </a:prstGeom>
          <a:noFill/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0" tIns="72000" rIns="0" bIns="72000" rtlCol="0" anchor="ctr"/>
          <a:lstStyle/>
          <a:p>
            <a:pPr algn="ctr" eaLnBrk="0" hangingPunct="0">
              <a:lnSpc>
                <a:spcPts val="14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3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5" name="이등변 삼각형 34"/>
          <p:cNvSpPr/>
          <p:nvPr/>
        </p:nvSpPr>
        <p:spPr bwMode="gray">
          <a:xfrm rot="10800000">
            <a:off x="6897216" y="3361785"/>
            <a:ext cx="1673647" cy="216000"/>
          </a:xfrm>
          <a:prstGeom prst="triangle">
            <a:avLst/>
          </a:prstGeom>
          <a:solidFill>
            <a:srgbClr val="FFFFFF">
              <a:lumMod val="7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10191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8" name="직사각형 27"/>
          <p:cNvSpPr/>
          <p:nvPr/>
        </p:nvSpPr>
        <p:spPr bwMode="auto">
          <a:xfrm>
            <a:off x="6177136" y="4225881"/>
            <a:ext cx="3312368" cy="1872208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72000" tIns="108000" rIns="72000" bIns="45714" anchor="t" anchorCtr="0"/>
          <a:lstStyle/>
          <a:p>
            <a:pPr marL="177800" indent="-177800">
              <a:lnSpc>
                <a:spcPts val="2000"/>
              </a:lnSpc>
              <a:buFont typeface="Arial" pitchFamily="34" charset="0"/>
              <a:buChar char="•"/>
            </a:pPr>
            <a: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BM 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대비 성과 분석을 통해 </a:t>
            </a:r>
            <a: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/>
            </a:r>
            <a:b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</a:br>
            <a: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1) 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자산배분효과</a:t>
            </a:r>
            <a: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/ 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종목선택효과 등 </a:t>
            </a:r>
            <a:r>
              <a:rPr kumimoji="1" lang="ko-KR" altLang="en-US" sz="12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초과수익분에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대한 </a:t>
            </a:r>
            <a:r>
              <a:rPr kumimoji="1" lang="ko-KR" altLang="en-US" sz="1200" b="1" u="sng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요인분해</a:t>
            </a:r>
            <a: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, </a:t>
            </a:r>
            <a:b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</a:br>
            <a:r>
              <a:rPr kumimoji="1" lang="en-US" altLang="ko-KR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2) </a:t>
            </a:r>
            <a:r>
              <a:rPr kumimoji="1" lang="ko-KR" altLang="en-US" sz="1200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리스크를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반영한 </a:t>
            </a:r>
            <a:r>
              <a:rPr kumimoji="1" lang="ko-KR" altLang="en-US" sz="1200" b="1" u="sng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위험 조정 지표</a:t>
            </a:r>
            <a:r>
              <a:rPr kumimoji="1" lang="ko-KR" altLang="en-US" sz="1200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 분석이 필요함 </a:t>
            </a: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" name="직사각형 28"/>
          <p:cNvSpPr/>
          <p:nvPr/>
        </p:nvSpPr>
        <p:spPr bwMode="auto">
          <a:xfrm>
            <a:off x="6177136" y="3793833"/>
            <a:ext cx="3312368" cy="316323"/>
          </a:xfrm>
          <a:prstGeom prst="rect">
            <a:avLst/>
          </a:prstGeom>
          <a:solidFill>
            <a:srgbClr val="E64C2A"/>
          </a:solidFill>
          <a:ln w="3175" algn="ctr">
            <a:solidFill>
              <a:srgbClr val="E64C2A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defTabSz="807913">
              <a:buSzPct val="90000"/>
              <a:defRPr/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charset="-127"/>
                <a:ea typeface="나눔고딕" charset="-127"/>
              </a:rPr>
              <a:t>시 사 점</a:t>
            </a:r>
            <a:endParaRPr kumimoji="1" lang="ko-KR" altLang="en-US" sz="1100" b="1" dirty="0">
              <a:solidFill>
                <a:srgbClr val="FFFFFF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105128" y="1244716"/>
            <a:ext cx="3312368" cy="388877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5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 smtClean="0"/>
              <a:t>Issue 6. </a:t>
            </a:r>
            <a:r>
              <a:rPr kumimoji="1" lang="en-US" altLang="ko-KR" sz="1400" dirty="0">
                <a:solidFill>
                  <a:srgbClr val="000000"/>
                </a:solidFill>
                <a:sym typeface="Wingdings" pitchFamily="2" charset="2"/>
              </a:rPr>
              <a:t>Front Office / Back Office </a:t>
            </a:r>
            <a:r>
              <a:rPr kumimoji="1" lang="ko-KR" altLang="en-US" sz="1400" dirty="0">
                <a:solidFill>
                  <a:srgbClr val="000000"/>
                </a:solidFill>
                <a:sym typeface="Wingdings" pitchFamily="2" charset="2"/>
              </a:rPr>
              <a:t>간 </a:t>
            </a:r>
            <a:r>
              <a:rPr kumimoji="1" lang="en-US" altLang="ko-KR" sz="1400" dirty="0">
                <a:solidFill>
                  <a:srgbClr val="000000"/>
                </a:solidFill>
              </a:rPr>
              <a:t>Gray Zone </a:t>
            </a:r>
            <a:r>
              <a:rPr kumimoji="1" lang="ko-KR" altLang="en-US" sz="1400" dirty="0">
                <a:solidFill>
                  <a:srgbClr val="000000"/>
                </a:solidFill>
              </a:rPr>
              <a:t>형성</a:t>
            </a:r>
            <a:endParaRPr kumimoji="1" lang="en-US" altLang="ko-KR" sz="1400" dirty="0">
              <a:solidFill>
                <a:srgbClr val="0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4488" y="692696"/>
            <a:ext cx="8915400" cy="534988"/>
          </a:xfrm>
        </p:spPr>
        <p:txBody>
          <a:bodyPr/>
          <a:lstStyle/>
          <a:p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Front Office / Back Office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간 업무 중첩으로 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각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파트 別 고유 업무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영역 수행에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어려움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지속되고 있습니다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82"/>
          <p:cNvSpPr/>
          <p:nvPr/>
        </p:nvSpPr>
        <p:spPr bwMode="gray">
          <a:xfrm>
            <a:off x="1033656" y="2420888"/>
            <a:ext cx="3311690" cy="324036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anchor="ctr"/>
          <a:lstStyle/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endParaRPr kumimoji="1"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endParaRPr kumimoji="1"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38" name="이등변 삼각형 37"/>
          <p:cNvSpPr/>
          <p:nvPr/>
        </p:nvSpPr>
        <p:spPr bwMode="gray">
          <a:xfrm rot="5400000">
            <a:off x="3841207" y="3731266"/>
            <a:ext cx="2295618" cy="216000"/>
          </a:xfrm>
          <a:prstGeom prst="triangle">
            <a:avLst/>
          </a:prstGeom>
          <a:solidFill>
            <a:srgbClr val="FFFFFF">
              <a:lumMod val="7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10191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135898" y="2543639"/>
            <a:ext cx="3096344" cy="1029377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 cap="rnd" algn="ctr">
            <a:noFill/>
            <a:round/>
            <a:headEnd/>
            <a:tailEnd/>
          </a:ln>
          <a:effectLst/>
        </p:spPr>
        <p:txBody>
          <a:bodyPr lIns="73152" tIns="73152" rIns="73152" bIns="73152" anchor="ctr">
            <a:noAutofit/>
          </a:bodyPr>
          <a:lstStyle/>
          <a:p>
            <a:pPr marL="171450" indent="-17145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간접운용 중심 자산운용으로 </a:t>
            </a:r>
            <a:r>
              <a:rPr kumimoji="1" lang="en-US" altLang="ko-KR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Front Office </a:t>
            </a: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인력의 </a:t>
            </a:r>
            <a:r>
              <a:rPr kumimoji="1" lang="en-US" altLang="ko-KR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Back Office </a:t>
            </a: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기능 대부분 </a:t>
            </a:r>
            <a:r>
              <a:rPr kumimoji="1" lang="ko-KR" altLang="en-US" sz="12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수행</a:t>
            </a:r>
            <a:endParaRPr lang="ko-KR" altLang="en-US" sz="1200" b="1" kern="0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135898" y="1916832"/>
            <a:ext cx="3075650" cy="388877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근본원인</a:t>
            </a:r>
            <a:endParaRPr lang="ko-KR" altLang="en-US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135898" y="3645024"/>
            <a:ext cx="3096344" cy="1029377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 cap="rnd" algn="ctr">
            <a:noFill/>
            <a:round/>
            <a:headEnd/>
            <a:tailEnd/>
          </a:ln>
          <a:effectLst/>
        </p:spPr>
        <p:txBody>
          <a:bodyPr lIns="73152" tIns="73152" rIns="73152" bIns="73152" anchor="ctr">
            <a:noAutofit/>
          </a:bodyPr>
          <a:lstStyle/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r>
              <a:rPr lang="ko-KR" altLang="en-US" sz="1200" b="1" kern="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kumimoji="1" lang="en-US" altLang="ko-KR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Front Office  </a:t>
            </a: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담당 개별 수기관리자료에 의존한 보고로 </a:t>
            </a:r>
            <a:r>
              <a:rPr kumimoji="1" lang="en-US" altLang="ko-KR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Middle Office (</a:t>
            </a: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검증</a:t>
            </a:r>
            <a:r>
              <a:rPr kumimoji="1" lang="en-US" altLang="ko-KR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/ </a:t>
            </a: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모니터링</a:t>
            </a:r>
            <a:r>
              <a:rPr kumimoji="1" lang="en-US" altLang="ko-KR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)</a:t>
            </a: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기능 미흡</a:t>
            </a:r>
            <a:endParaRPr kumimoji="1" lang="en-US" altLang="ko-KR" sz="12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135898" y="4725144"/>
            <a:ext cx="3096344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 cap="rnd" algn="ctr">
            <a:noFill/>
            <a:round/>
            <a:headEnd/>
            <a:tailEnd/>
          </a:ln>
          <a:effectLst/>
        </p:spPr>
        <p:txBody>
          <a:bodyPr lIns="73152" tIns="73152" rIns="73152" bIns="73152" anchor="ctr">
            <a:noAutofit/>
          </a:bodyPr>
          <a:lstStyle/>
          <a:p>
            <a:pPr marL="171450" indent="-17145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ko-KR" sz="12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Back </a:t>
            </a:r>
            <a:r>
              <a:rPr kumimoji="1" lang="en-US" altLang="ko-KR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Office </a:t>
            </a:r>
            <a:r>
              <a:rPr kumimoji="1" lang="ko-KR" altLang="en-US" sz="12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  <a:sym typeface="Wingdings" pitchFamily="2" charset="2"/>
              </a:rPr>
              <a:t>담당은 관리회계 보다는 재무회계 중심으로 역할 수행</a:t>
            </a:r>
          </a:p>
          <a:p>
            <a:pPr marL="171450" indent="-17145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ko-KR" altLang="en-US" sz="1200" b="1" kern="0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5601072" y="2492896"/>
            <a:ext cx="3024336" cy="3096344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72000" tIns="108000" rIns="72000" bIns="45714" anchor="t" anchorCtr="0"/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전체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운용자산규모 및 직접운용 규모의 증가를 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고려시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 상호검증 기능 강화 필요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80975" indent="-180975" eaLnBrk="0" hangingPunc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80975" indent="-180975" eaLnBrk="0" hangingPunc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altLang="ko-KR" sz="1200" b="1" u="sng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Wingdings" pitchFamily="2" charset="2"/>
            </a:endParaRPr>
          </a:p>
          <a:p>
            <a:pPr marL="180975" indent="-180975" eaLnBrk="0" hangingPunc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ko-KR" altLang="en-US" sz="1200" b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각영역별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 </a:t>
            </a:r>
            <a:r>
              <a:rPr lang="ko-KR" altLang="en-US" sz="1200" b="1" u="sng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인력운용 계획 및 영역별 전문인력 양성 방안 마련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  <a:sym typeface="Wingdings" pitchFamily="2" charset="2"/>
              </a:rPr>
              <a:t> 필요</a:t>
            </a: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ko-KR" altLang="en-US" sz="1050" kern="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 bwMode="auto">
          <a:xfrm>
            <a:off x="5601072" y="1916832"/>
            <a:ext cx="3024336" cy="420222"/>
          </a:xfrm>
          <a:prstGeom prst="rect">
            <a:avLst/>
          </a:prstGeom>
          <a:solidFill>
            <a:srgbClr val="E64C2A"/>
          </a:solidFill>
          <a:ln w="3175" algn="ctr">
            <a:solidFill>
              <a:srgbClr val="E64C2A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defTabSz="807913">
              <a:buSzPct val="90000"/>
              <a:defRPr/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charset="-127"/>
                <a:ea typeface="나눔고딕" charset="-127"/>
              </a:rPr>
              <a:t>시 사 점</a:t>
            </a:r>
            <a:endParaRPr kumimoji="1" lang="ko-KR" altLang="en-US" sz="1100" b="1" dirty="0">
              <a:solidFill>
                <a:srgbClr val="FFFFFF"/>
              </a:solidFill>
              <a:latin typeface="나눔고딕" charset="-127"/>
              <a:ea typeface="나눔고딕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26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9313" y="609600"/>
            <a:ext cx="9211887" cy="947192"/>
          </a:xfrm>
        </p:spPr>
        <p:txBody>
          <a:bodyPr/>
          <a:lstStyle/>
          <a:p>
            <a:r>
              <a:rPr lang="ko-KR" altLang="en-US" sz="1200" b="1" dirty="0" smtClean="0"/>
              <a:t>우정사업본부에 </a:t>
            </a:r>
            <a:r>
              <a:rPr lang="ko-KR" altLang="en-US" sz="1200" b="1" dirty="0"/>
              <a:t>적합한 </a:t>
            </a:r>
            <a:r>
              <a:rPr lang="ko-KR" altLang="en-US" sz="1200" b="1" dirty="0" smtClean="0"/>
              <a:t>시스템 개선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안</a:t>
            </a:r>
            <a:r>
              <a:rPr lang="en-US" altLang="ko-KR" sz="1200" b="1" dirty="0" smtClean="0"/>
              <a:t>)</a:t>
            </a:r>
            <a:r>
              <a:rPr lang="ko-KR" altLang="en-US" sz="1200" b="1" dirty="0" smtClean="0"/>
              <a:t> 수립을 위해 아래와 같은 방법으로 프로젝트를 진행함</a:t>
            </a:r>
            <a:r>
              <a:rPr lang="en-US" altLang="ko-KR" sz="1200" b="1" dirty="0" smtClean="0"/>
              <a:t>.</a:t>
            </a:r>
            <a:endParaRPr lang="en-US" altLang="ko-KR" sz="1200" b="1" dirty="0"/>
          </a:p>
        </p:txBody>
      </p:sp>
      <p:sp>
        <p:nvSpPr>
          <p:cNvPr id="23" name="오각형 22"/>
          <p:cNvSpPr/>
          <p:nvPr/>
        </p:nvSpPr>
        <p:spPr>
          <a:xfrm>
            <a:off x="3810875" y="2479850"/>
            <a:ext cx="2078229" cy="907854"/>
          </a:xfrm>
          <a:prstGeom prst="homePlate">
            <a:avLst>
              <a:gd name="adj" fmla="val 21493"/>
            </a:avLst>
          </a:prstGeom>
          <a:solidFill>
            <a:schemeClr val="bg2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이슈 및 개선과제 도출</a:t>
            </a:r>
          </a:p>
        </p:txBody>
      </p:sp>
      <p:sp>
        <p:nvSpPr>
          <p:cNvPr id="24" name="오각형 23"/>
          <p:cNvSpPr/>
          <p:nvPr/>
        </p:nvSpPr>
        <p:spPr>
          <a:xfrm>
            <a:off x="7041232" y="3488107"/>
            <a:ext cx="2376264" cy="907854"/>
          </a:xfrm>
          <a:prstGeom prst="homePlate">
            <a:avLst>
              <a:gd name="adj" fmla="val 21493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우정사업본부 실질여건을  고려한 </a:t>
            </a:r>
            <a:r>
              <a:rPr lang="en-US" altLang="ko-KR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</a:t>
            </a: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방향 제시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26" name="꺾인 연결선 25"/>
          <p:cNvCxnSpPr>
            <a:stCxn id="29" idx="3"/>
            <a:endCxn id="23" idx="1"/>
          </p:cNvCxnSpPr>
          <p:nvPr/>
        </p:nvCxnSpPr>
        <p:spPr>
          <a:xfrm>
            <a:off x="2623149" y="2015177"/>
            <a:ext cx="1187726" cy="918600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꺾인 연결선 26"/>
          <p:cNvCxnSpPr>
            <a:stCxn id="30" idx="3"/>
            <a:endCxn id="23" idx="1"/>
          </p:cNvCxnSpPr>
          <p:nvPr/>
        </p:nvCxnSpPr>
        <p:spPr>
          <a:xfrm flipV="1">
            <a:off x="2623149" y="2933777"/>
            <a:ext cx="1187726" cy="809592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오각형 28"/>
          <p:cNvSpPr/>
          <p:nvPr/>
        </p:nvSpPr>
        <p:spPr>
          <a:xfrm>
            <a:off x="658278" y="1609465"/>
            <a:ext cx="1964871" cy="811423"/>
          </a:xfrm>
          <a:prstGeom prst="homePlate">
            <a:avLst>
              <a:gd name="adj" fmla="val 21493"/>
            </a:avLst>
          </a:prstGeom>
          <a:solidFill>
            <a:schemeClr val="bg2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현업 인터뷰</a:t>
            </a:r>
          </a:p>
        </p:txBody>
      </p:sp>
      <p:sp>
        <p:nvSpPr>
          <p:cNvPr id="30" name="오각형 29"/>
          <p:cNvSpPr/>
          <p:nvPr/>
        </p:nvSpPr>
        <p:spPr>
          <a:xfrm>
            <a:off x="658278" y="3337657"/>
            <a:ext cx="1964871" cy="811423"/>
          </a:xfrm>
          <a:prstGeom prst="homePlate">
            <a:avLst>
              <a:gd name="adj" fmla="val 21493"/>
            </a:avLst>
          </a:prstGeom>
          <a:solidFill>
            <a:schemeClr val="bg2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IT </a:t>
            </a: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인터뷰</a:t>
            </a:r>
          </a:p>
        </p:txBody>
      </p:sp>
      <p:sp>
        <p:nvSpPr>
          <p:cNvPr id="31" name="오각형 30"/>
          <p:cNvSpPr/>
          <p:nvPr/>
        </p:nvSpPr>
        <p:spPr>
          <a:xfrm>
            <a:off x="658278" y="4970072"/>
            <a:ext cx="1964871" cy="907200"/>
          </a:xfrm>
          <a:prstGeom prst="homePlate">
            <a:avLst>
              <a:gd name="adj" fmla="val 21493"/>
            </a:avLst>
          </a:prstGeom>
          <a:solidFill>
            <a:srgbClr val="C00000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선도시스템 벤치마킹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32" name="오각형 31"/>
          <p:cNvSpPr/>
          <p:nvPr/>
        </p:nvSpPr>
        <p:spPr>
          <a:xfrm>
            <a:off x="3656855" y="4969418"/>
            <a:ext cx="2232249" cy="907854"/>
          </a:xfrm>
          <a:prstGeom prst="homePlate">
            <a:avLst>
              <a:gd name="adj" fmla="val 21493"/>
            </a:avLst>
          </a:prstGeom>
          <a:solidFill>
            <a:srgbClr val="C00000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구축방안 제시          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 시스템 연계방안 검토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endParaRPr lang="ko-KR" altLang="en-US" sz="1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33" name="꺾인 연결선 32"/>
          <p:cNvCxnSpPr>
            <a:stCxn id="31" idx="3"/>
            <a:endCxn id="32" idx="1"/>
          </p:cNvCxnSpPr>
          <p:nvPr/>
        </p:nvCxnSpPr>
        <p:spPr>
          <a:xfrm flipV="1">
            <a:off x="2623149" y="5423345"/>
            <a:ext cx="1033706" cy="327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꺾인 연결선 33"/>
          <p:cNvCxnSpPr>
            <a:stCxn id="32" idx="3"/>
            <a:endCxn id="24" idx="1"/>
          </p:cNvCxnSpPr>
          <p:nvPr/>
        </p:nvCxnSpPr>
        <p:spPr>
          <a:xfrm flipV="1">
            <a:off x="5889104" y="3942034"/>
            <a:ext cx="1152128" cy="148131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34"/>
          <p:cNvCxnSpPr>
            <a:stCxn id="23" idx="3"/>
            <a:endCxn id="24" idx="1"/>
          </p:cNvCxnSpPr>
          <p:nvPr/>
        </p:nvCxnSpPr>
        <p:spPr>
          <a:xfrm>
            <a:off x="5889104" y="2933777"/>
            <a:ext cx="1152128" cy="1008257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8"/>
          <p:cNvSpPr txBox="1">
            <a:spLocks noChangeArrowheads="1"/>
          </p:cNvSpPr>
          <p:nvPr/>
        </p:nvSpPr>
        <p:spPr bwMode="gray">
          <a:xfrm>
            <a:off x="665559" y="2492896"/>
            <a:ext cx="227121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내규관련 요건 </a:t>
            </a:r>
          </a:p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운영상 제약요인 청취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gray">
          <a:xfrm>
            <a:off x="665559" y="4248090"/>
            <a:ext cx="227121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err="1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기보유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시스템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DB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체계 점검  </a:t>
            </a:r>
          </a:p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내부 </a:t>
            </a:r>
            <a:r>
              <a:rPr lang="ko-KR" altLang="en-US" sz="1000" kern="0" dirty="0" err="1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운영망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간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DB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보안정책 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gray">
          <a:xfrm>
            <a:off x="3728864" y="3429000"/>
            <a:ext cx="25922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영역군별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Needs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반영한 개선과제 도출</a:t>
            </a:r>
            <a:endParaRPr lang="ko-KR" altLang="en-US" sz="1000" kern="0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gray">
          <a:xfrm>
            <a:off x="632520" y="5949280"/>
            <a:ext cx="244827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err="1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연기금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민영보험사 시스템 벤치마킹  </a:t>
            </a:r>
          </a:p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해외 솔루션 소개 </a:t>
            </a:r>
          </a:p>
        </p:txBody>
      </p:sp>
    </p:spTree>
    <p:extLst>
      <p:ext uri="{BB962C8B-B14F-4D97-AF65-F5344CB8AC3E}">
        <p14:creationId xmlns:p14="http://schemas.microsoft.com/office/powerpoint/2010/main" val="28826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5"/>
          <p:cNvSpPr txBox="1">
            <a:spLocks/>
          </p:cNvSpPr>
          <p:nvPr/>
        </p:nvSpPr>
        <p:spPr>
          <a:xfrm>
            <a:off x="920552" y="1628800"/>
            <a:ext cx="3033713" cy="21704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1" i="0" cap="none" baseline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ko-KR" sz="1138" kern="0" dirty="0"/>
              <a:t>Table of Contents</a:t>
            </a:r>
            <a:endParaRPr lang="ko-KR" altLang="en-US" sz="1138" kern="0" dirty="0"/>
          </a:p>
        </p:txBody>
      </p:sp>
      <p:sp>
        <p:nvSpPr>
          <p:cNvPr id="13" name="내용 개체 틀 11"/>
          <p:cNvSpPr>
            <a:spLocks noGrp="1"/>
          </p:cNvSpPr>
          <p:nvPr>
            <p:ph idx="1"/>
          </p:nvPr>
        </p:nvSpPr>
        <p:spPr>
          <a:xfrm>
            <a:off x="920552" y="1772816"/>
            <a:ext cx="6640116" cy="4824536"/>
          </a:xfrm>
        </p:spPr>
        <p:txBody>
          <a:bodyPr/>
          <a:lstStyle/>
          <a:p>
            <a:pPr marL="232172" indent="-232172">
              <a:lnSpc>
                <a:spcPts val="1800"/>
              </a:lnSpc>
              <a:buFont typeface="+mj-lt"/>
              <a:buAutoNum type="romanUcPeriod"/>
            </a:pPr>
            <a:r>
              <a:rPr lang="en-US" altLang="ko-KR" sz="11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100" b="1" dirty="0" smtClean="0">
                <a:solidFill>
                  <a:schemeClr val="bg1">
                    <a:lumMod val="85000"/>
                  </a:schemeClr>
                </a:solidFill>
              </a:rPr>
              <a:t>프로젝트 진행현황</a:t>
            </a:r>
            <a:endParaRPr lang="en-US" altLang="ko-KR" sz="11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 1. 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추진목표 및 범위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2.  Over View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3.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진행 현황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75000"/>
                  </a:schemeClr>
                </a:solidFill>
              </a:rPr>
              <a:t>Ⅱ </a:t>
            </a:r>
            <a:r>
              <a:rPr lang="ko-KR" altLang="en-US" sz="1100" b="1" dirty="0" smtClean="0">
                <a:solidFill>
                  <a:schemeClr val="bg1">
                    <a:lumMod val="75000"/>
                  </a:schemeClr>
                </a:solidFill>
              </a:rPr>
              <a:t>업무현황 분석</a:t>
            </a:r>
            <a:endParaRPr lang="en-US" altLang="ko-KR" sz="11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1.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현황분석 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 2.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인터뷰 수행 및 결과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  3.AS-IS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업무 및 시스템 체계 진단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/>
              <a:t>Ⅲ.  </a:t>
            </a:r>
            <a:r>
              <a:rPr lang="en-US" altLang="ko-KR" sz="1100" dirty="0" smtClean="0"/>
              <a:t>TO-BE </a:t>
            </a:r>
            <a:r>
              <a:rPr lang="ko-KR" altLang="en-US" sz="1100" dirty="0" smtClean="0"/>
              <a:t>방향성 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 1.TO- BE </a:t>
            </a:r>
            <a:r>
              <a:rPr lang="ko-KR" altLang="en-US" sz="1100" dirty="0" smtClean="0"/>
              <a:t>방향성</a:t>
            </a:r>
            <a:r>
              <a:rPr lang="en-US" altLang="ko-KR" sz="1100" dirty="0" smtClean="0"/>
              <a:t> Infra - </a:t>
            </a:r>
            <a:r>
              <a:rPr lang="ko-KR" altLang="en-US" sz="1100" dirty="0" smtClean="0"/>
              <a:t>운용모델 </a:t>
            </a:r>
            <a:r>
              <a:rPr lang="en-US" altLang="ko-KR" sz="1100" dirty="0" smtClean="0"/>
              <a:t>Frame work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 2. TO-BE </a:t>
            </a:r>
            <a:r>
              <a:rPr lang="ko-KR" altLang="en-US" sz="1100" dirty="0" smtClean="0"/>
              <a:t>방향성 시스템 </a:t>
            </a:r>
            <a:r>
              <a:rPr lang="en-US" altLang="ko-KR" sz="1100" dirty="0" smtClean="0"/>
              <a:t>- </a:t>
            </a:r>
            <a:r>
              <a:rPr lang="ko-KR" altLang="en-US" sz="1100" dirty="0" smtClean="0"/>
              <a:t>진단 이슈 및 세부과제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 3. </a:t>
            </a:r>
            <a:r>
              <a:rPr lang="en-US" altLang="ko-KR" sz="1100" dirty="0"/>
              <a:t>TO-BE </a:t>
            </a:r>
            <a:r>
              <a:rPr lang="ko-KR" altLang="en-US" sz="1100" dirty="0" smtClean="0"/>
              <a:t>시스템 및 메뉴 구성도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85000"/>
                  </a:schemeClr>
                </a:solidFill>
              </a:rPr>
              <a:t>Ⅳ. </a:t>
            </a:r>
            <a:r>
              <a:rPr lang="ko-KR" altLang="en-US" sz="1100" b="1" dirty="0" smtClean="0">
                <a:solidFill>
                  <a:schemeClr val="bg1">
                    <a:lumMod val="85000"/>
                  </a:schemeClr>
                </a:solidFill>
                <a:cs typeface="Arial"/>
              </a:rPr>
              <a:t>시스템 도입</a:t>
            </a:r>
            <a:endParaRPr lang="en-US" altLang="ko-KR" sz="1100" b="1" dirty="0" smtClean="0">
              <a:solidFill>
                <a:schemeClr val="bg1">
                  <a:lumMod val="85000"/>
                </a:schemeClr>
              </a:solidFill>
              <a:cs typeface="Arial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1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시스템 도입분석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- 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</a:rPr>
              <a:t>기존시스템 연계 검토</a:t>
            </a:r>
          </a:p>
        </p:txBody>
      </p:sp>
    </p:spTree>
    <p:extLst>
      <p:ext uri="{BB962C8B-B14F-4D97-AF65-F5344CB8AC3E}">
        <p14:creationId xmlns:p14="http://schemas.microsoft.com/office/powerpoint/2010/main" val="33245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To-Be </a:t>
            </a:r>
            <a:r>
              <a:rPr lang="ko-KR" altLang="en-US" dirty="0" smtClean="0"/>
              <a:t>방향성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우정사업본부의 사업방향성을 업무 </a:t>
            </a:r>
            <a:r>
              <a:rPr lang="en-US" altLang="ko-KR" dirty="0" smtClean="0"/>
              <a:t>Infra </a:t>
            </a:r>
            <a:r>
              <a:rPr lang="ko-KR" altLang="en-US" dirty="0" smtClean="0"/>
              <a:t>측면과 시스템 측면으로 구분하여 방향성을 제시함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3" y="1900956"/>
            <a:ext cx="4248472" cy="4120332"/>
          </a:xfrm>
          <a:prstGeom prst="rect">
            <a:avLst/>
          </a:prstGeom>
        </p:spPr>
      </p:pic>
      <p:sp>
        <p:nvSpPr>
          <p:cNvPr id="47" name="직사각형 46"/>
          <p:cNvSpPr/>
          <p:nvPr/>
        </p:nvSpPr>
        <p:spPr bwMode="gray">
          <a:xfrm>
            <a:off x="344489" y="1150665"/>
            <a:ext cx="4680519" cy="480682"/>
          </a:xfrm>
          <a:prstGeom prst="rect">
            <a:avLst/>
          </a:prstGeom>
          <a:solidFill>
            <a:srgbClr val="EE6000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Infra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8" name="직사각형 47"/>
          <p:cNvSpPr/>
          <p:nvPr/>
        </p:nvSpPr>
        <p:spPr bwMode="gray">
          <a:xfrm>
            <a:off x="336477" y="1701873"/>
            <a:ext cx="4680520" cy="446343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kumimoji="1" lang="en-US" sz="140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5241032" y="1150665"/>
            <a:ext cx="4400499" cy="5014639"/>
            <a:chOff x="5089005" y="1510705"/>
            <a:chExt cx="4400499" cy="501463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7016" y="2204864"/>
              <a:ext cx="4320480" cy="3753045"/>
            </a:xfrm>
            <a:prstGeom prst="rect">
              <a:avLst/>
            </a:prstGeom>
          </p:spPr>
        </p:pic>
        <p:sp>
          <p:nvSpPr>
            <p:cNvPr id="49" name="직사각형 48"/>
            <p:cNvSpPr/>
            <p:nvPr/>
          </p:nvSpPr>
          <p:spPr bwMode="gray">
            <a:xfrm>
              <a:off x="5097017" y="1510705"/>
              <a:ext cx="4392487" cy="480682"/>
            </a:xfrm>
            <a:prstGeom prst="rect">
              <a:avLst/>
            </a:prstGeom>
            <a:solidFill>
              <a:srgbClr val="002060"/>
            </a:solidFill>
            <a:ln w="9525" algn="ctr">
              <a:solidFill>
                <a:srgbClr val="305F7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72000" rIns="72000" anchor="ctr"/>
            <a:lstStyle/>
            <a:p>
              <a:pPr marL="180975" indent="-180975" algn="ctr" eaLnBrk="0" hangingPunct="0"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System</a:t>
              </a:r>
              <a:endParaRPr lang="ko-KR" altLang="en-US" sz="16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 bwMode="gray">
            <a:xfrm>
              <a:off x="5089005" y="2061913"/>
              <a:ext cx="4392488" cy="446343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kumimoji="1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2547" y="274638"/>
            <a:ext cx="7770813" cy="328612"/>
          </a:xfrm>
        </p:spPr>
        <p:txBody>
          <a:bodyPr/>
          <a:lstStyle/>
          <a:p>
            <a:r>
              <a:rPr lang="en-US" altLang="ko-KR" sz="1400" dirty="0" smtClean="0"/>
              <a:t>TO-BE</a:t>
            </a:r>
            <a:r>
              <a:rPr lang="ko-KR" altLang="en-US" sz="1400" dirty="0" err="1" smtClean="0"/>
              <a:t>방향형</a:t>
            </a:r>
            <a:r>
              <a:rPr lang="en-US" altLang="ko-KR" sz="1400" dirty="0" smtClean="0"/>
              <a:t>_ Infra 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30088" y="649064"/>
            <a:ext cx="8915400" cy="331664"/>
          </a:xfrm>
        </p:spPr>
        <p:txBody>
          <a:bodyPr/>
          <a:lstStyle/>
          <a:p>
            <a:pPr>
              <a:buNone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참조모델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우정사업본부현황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분석을 통해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부문의 비즈니스를 표준화한 운영모델을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정의함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오각형 5"/>
          <p:cNvSpPr/>
          <p:nvPr/>
        </p:nvSpPr>
        <p:spPr bwMode="gray">
          <a:xfrm flipH="1">
            <a:off x="6774758" y="2263873"/>
            <a:ext cx="2815220" cy="3694488"/>
          </a:xfrm>
          <a:prstGeom prst="homePlate">
            <a:avLst>
              <a:gd name="adj" fmla="val 4326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gray">
          <a:xfrm>
            <a:off x="6972276" y="2406166"/>
            <a:ext cx="2551292" cy="1591583"/>
          </a:xfrm>
          <a:prstGeom prst="rect">
            <a:avLst/>
          </a:prstGeom>
          <a:solidFill>
            <a:srgbClr val="EAEAEA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square"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noProof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As-Is </a:t>
            </a:r>
            <a:r>
              <a:rPr lang="ko-KR" altLang="en-US" sz="1200" b="1" kern="0" noProof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프로세스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체계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도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gray">
          <a:xfrm>
            <a:off x="496679" y="1783191"/>
            <a:ext cx="2707064" cy="480682"/>
          </a:xfrm>
          <a:prstGeom prst="rect">
            <a:avLst/>
          </a:prstGeom>
          <a:solidFill>
            <a:srgbClr val="6BD3BB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선진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참조모델분석</a:t>
            </a:r>
            <a:endParaRPr lang="ko-KR" altLang="en-US" sz="16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9" name="오각형 8"/>
          <p:cNvSpPr/>
          <p:nvPr/>
        </p:nvSpPr>
        <p:spPr bwMode="gray">
          <a:xfrm>
            <a:off x="496679" y="2263873"/>
            <a:ext cx="2821259" cy="3694488"/>
          </a:xfrm>
          <a:prstGeom prst="homePlate">
            <a:avLst>
              <a:gd name="adj" fmla="val 4326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gray">
          <a:xfrm>
            <a:off x="3369385" y="1845376"/>
            <a:ext cx="3357620" cy="4463944"/>
          </a:xfrm>
          <a:prstGeom prst="rect">
            <a:avLst/>
          </a:prstGeom>
          <a:noFill/>
          <a:ln w="3175" algn="ctr">
            <a:solidFill>
              <a:srgbClr val="000000">
                <a:lumMod val="85000"/>
                <a:lumOff val="15000"/>
              </a:srgbClr>
            </a:solidFill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marL="0" marR="0" lvl="0" indent="0" algn="ctr" defTabSz="914400" eaLnBrk="0" fontAlgn="auto" latinLnBrk="0" hangingPunct="0">
              <a:lnSpc>
                <a:spcPct val="12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11" name="그룹 10"/>
          <p:cNvGrpSpPr/>
          <p:nvPr/>
        </p:nvGrpSpPr>
        <p:grpSpPr bwMode="gray">
          <a:xfrm>
            <a:off x="3453396" y="1950378"/>
            <a:ext cx="3185469" cy="4269908"/>
            <a:chOff x="3351441" y="1935779"/>
            <a:chExt cx="3185469" cy="4499979"/>
          </a:xfrm>
        </p:grpSpPr>
        <p:sp>
          <p:nvSpPr>
            <p:cNvPr id="12" name="Rectangle 13"/>
            <p:cNvSpPr>
              <a:spLocks noChangeArrowheads="1"/>
            </p:cNvSpPr>
            <p:nvPr/>
          </p:nvSpPr>
          <p:spPr bwMode="gray">
            <a:xfrm>
              <a:off x="3351441" y="1935779"/>
              <a:ext cx="3185469" cy="3487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>
                  <a:lumMod val="75000"/>
                  <a:lumOff val="25000"/>
                </a:srgbClr>
              </a:outerShdw>
            </a:effectLst>
          </p:spPr>
          <p:txBody>
            <a:bodyPr wrap="squar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Vision &amp; </a:t>
              </a:r>
              <a:r>
                <a:rPr kumimoji="0" lang="ko-KR" altLang="en-US" sz="12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전략적 방향성</a:t>
              </a:r>
              <a:endParaRPr kumimoji="0" lang="en-US" altLang="ko-KR" sz="12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3" name="이등변 삼각형 12"/>
            <p:cNvSpPr/>
            <p:nvPr/>
          </p:nvSpPr>
          <p:spPr bwMode="gray">
            <a:xfrm rot="10800000">
              <a:off x="3952776" y="2359379"/>
              <a:ext cx="1998321" cy="105888"/>
            </a:xfrm>
            <a:prstGeom prst="triangle">
              <a:avLst>
                <a:gd name="adj" fmla="val 49622"/>
              </a:avLst>
            </a:prstGeom>
            <a:solidFill>
              <a:srgbClr val="FFFFFF">
                <a:lumMod val="75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/>
            <a:lstStyle/>
            <a:p>
              <a:pPr marL="177800" marR="0" lvl="0" indent="-177800" algn="ctr" defTabSz="914400" eaLnBrk="0" fontAlgn="auto" latinLnBrk="0" hangingPunct="0">
                <a:lnSpc>
                  <a:spcPct val="120000"/>
                </a:lnSpc>
                <a:spcBef>
                  <a:spcPct val="30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gray">
            <a:xfrm>
              <a:off x="3391378" y="2513208"/>
              <a:ext cx="3123494" cy="1039154"/>
            </a:xfrm>
            <a:prstGeom prst="rect">
              <a:avLst/>
            </a:prstGeom>
            <a:solidFill>
              <a:srgbClr val="EAEAEA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square"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200" b="1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Competency </a:t>
              </a:r>
              <a:r>
                <a:rPr lang="en-US" altLang="ko-KR" sz="1200" b="1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Group </a:t>
              </a:r>
              <a:r>
                <a:rPr lang="ko-KR" altLang="en-US" sz="1200" b="1" kern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정의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gray">
            <a:xfrm>
              <a:off x="3391378" y="5766768"/>
              <a:ext cx="3123494" cy="6689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square"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To-Be </a:t>
              </a:r>
              <a:r>
                <a:rPr kumimoji="0" lang="ko-KR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프로세스 설계 가이드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gray">
            <a:xfrm>
              <a:off x="3507464" y="6013784"/>
              <a:ext cx="1406123" cy="324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200" tIns="25200" rIns="25200" bIns="25200" anchor="ctr"/>
            <a:lstStyle/>
            <a:p>
              <a:pPr marL="0" marR="0" lvl="0" indent="0" algn="ctr" defTabSz="914400" eaLnBrk="0" fontAlgn="auto" latinLnBrk="0" hangingPunct="0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lang="en-US" altLang="ko-KR" sz="1100" b="1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To-Be </a:t>
              </a:r>
              <a:r>
                <a:rPr lang="ko-KR" altLang="en-US" sz="1100" b="1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설계 원칙</a:t>
              </a:r>
              <a:endParaRPr lang="en-US" altLang="ko-KR" sz="11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gray">
            <a:xfrm>
              <a:off x="4994843" y="6013784"/>
              <a:ext cx="1406123" cy="324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200" tIns="25200" rIns="25200" bIns="25200" anchor="ctr"/>
            <a:lstStyle/>
            <a:p>
              <a:pPr marL="0" marR="0" lvl="0" indent="0" algn="ctr" defTabSz="914400" eaLnBrk="0" fontAlgn="auto" latinLnBrk="0" hangingPunct="0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lang="en-US" altLang="ko-KR" sz="1100" b="1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To-Be </a:t>
              </a:r>
              <a:r>
                <a:rPr lang="ko-KR" altLang="en-US" sz="1100" b="1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프로세스 계층도</a:t>
              </a:r>
              <a:endParaRPr lang="en-US" altLang="ko-KR" sz="11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8" name="직사각형 17"/>
            <p:cNvSpPr/>
            <p:nvPr/>
          </p:nvSpPr>
          <p:spPr bwMode="gray">
            <a:xfrm>
              <a:off x="3454837" y="2769829"/>
              <a:ext cx="2998513" cy="719413"/>
            </a:xfrm>
            <a:prstGeom prst="rect">
              <a:avLst/>
            </a:prstGeom>
            <a:solidFill>
              <a:srgbClr val="FFFFFF"/>
            </a:solidFill>
            <a:ln w="3175" algn="ctr">
              <a:solidFill>
                <a:srgbClr val="FFFFFF">
                  <a:lumMod val="75000"/>
                </a:srgb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10191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19" name="그룹 18"/>
            <p:cNvGrpSpPr/>
            <p:nvPr/>
          </p:nvGrpSpPr>
          <p:grpSpPr bwMode="gray">
            <a:xfrm>
              <a:off x="3509242" y="2872705"/>
              <a:ext cx="2901243" cy="519576"/>
              <a:chOff x="2842773" y="3054100"/>
              <a:chExt cx="3344261" cy="514036"/>
            </a:xfrm>
          </p:grpSpPr>
          <p:sp>
            <p:nvSpPr>
              <p:cNvPr id="125" name="Rectangle 53"/>
              <p:cNvSpPr/>
              <p:nvPr/>
            </p:nvSpPr>
            <p:spPr bwMode="gray">
              <a:xfrm>
                <a:off x="2842774" y="3424135"/>
                <a:ext cx="3337450" cy="144001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1270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wrap="square" lIns="0" tIns="0" rIns="0" bIns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ko-KR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126" name="그룹 125"/>
              <p:cNvGrpSpPr/>
              <p:nvPr/>
            </p:nvGrpSpPr>
            <p:grpSpPr bwMode="gray">
              <a:xfrm>
                <a:off x="2842773" y="3054100"/>
                <a:ext cx="3344261" cy="341602"/>
                <a:chOff x="2843179" y="3028700"/>
                <a:chExt cx="3152280" cy="341602"/>
              </a:xfrm>
            </p:grpSpPr>
            <p:sp>
              <p:nvSpPr>
                <p:cNvPr id="127" name="Rectangle 44"/>
                <p:cNvSpPr/>
                <p:nvPr/>
              </p:nvSpPr>
              <p:spPr bwMode="gray">
                <a:xfrm>
                  <a:off x="2843179" y="3028700"/>
                  <a:ext cx="754427" cy="340880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12700" algn="ctr">
                  <a:solidFill>
                    <a:srgbClr val="FFFFFF">
                      <a:lumMod val="5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00" b="1" i="0" u="none" strike="noStrike" kern="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8" name="Rectangle 44"/>
                <p:cNvSpPr/>
                <p:nvPr/>
              </p:nvSpPr>
              <p:spPr bwMode="gray">
                <a:xfrm>
                  <a:off x="3656856" y="3028700"/>
                  <a:ext cx="754427" cy="340880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12700" algn="ctr">
                  <a:solidFill>
                    <a:srgbClr val="FFFFFF">
                      <a:lumMod val="5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00" b="1" i="0" u="none" strike="noStrike" kern="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9" name="Rectangle 46"/>
                <p:cNvSpPr/>
                <p:nvPr/>
              </p:nvSpPr>
              <p:spPr bwMode="gray">
                <a:xfrm>
                  <a:off x="5241032" y="3028700"/>
                  <a:ext cx="754427" cy="340880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12700" algn="ctr">
                  <a:solidFill>
                    <a:srgbClr val="FFFFFF">
                      <a:lumMod val="5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0" tIns="0" rIns="0" bIns="0" anchor="ctr" anchorCtr="1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00" b="1" i="0" u="none" strike="noStrike" kern="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grpSp>
              <p:nvGrpSpPr>
                <p:cNvPr id="130" name="그룹 129"/>
                <p:cNvGrpSpPr/>
                <p:nvPr/>
              </p:nvGrpSpPr>
              <p:grpSpPr bwMode="gray">
                <a:xfrm>
                  <a:off x="4448944" y="3028864"/>
                  <a:ext cx="755386" cy="341438"/>
                  <a:chOff x="4570435" y="3028864"/>
                  <a:chExt cx="755386" cy="341438"/>
                </a:xfrm>
              </p:grpSpPr>
              <p:sp>
                <p:nvSpPr>
                  <p:cNvPr id="131" name="Rectangle 45"/>
                  <p:cNvSpPr/>
                  <p:nvPr/>
                </p:nvSpPr>
                <p:spPr bwMode="gray">
                  <a:xfrm>
                    <a:off x="4571394" y="3028864"/>
                    <a:ext cx="754427" cy="144000"/>
                  </a:xfrm>
                  <a:prstGeom prst="rect">
                    <a:avLst/>
                  </a:prstGeom>
                  <a:solidFill>
                    <a:srgbClr val="FFFFFF">
                      <a:lumMod val="85000"/>
                    </a:srgbClr>
                  </a:solidFill>
                  <a:ln w="12700" algn="ctr">
                    <a:solidFill>
                      <a:srgbClr val="FFFFFF">
                        <a:lumMod val="50000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wrap="square" lIns="0" tIns="0" rIns="0" bIns="0" anchor="ctr" anchorCtr="1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32" name="Rectangle 45"/>
                  <p:cNvSpPr/>
                  <p:nvPr/>
                </p:nvSpPr>
                <p:spPr bwMode="gray">
                  <a:xfrm>
                    <a:off x="4570435" y="3202173"/>
                    <a:ext cx="754427" cy="168129"/>
                  </a:xfrm>
                  <a:prstGeom prst="rect">
                    <a:avLst/>
                  </a:prstGeom>
                  <a:solidFill>
                    <a:srgbClr val="FFFFFF">
                      <a:lumMod val="85000"/>
                    </a:srgbClr>
                  </a:solidFill>
                  <a:ln w="12700" algn="ctr">
                    <a:solidFill>
                      <a:srgbClr val="FFFFFF">
                        <a:lumMod val="50000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wrap="square" lIns="0" tIns="0" rIns="0" bIns="0" anchor="ctr" anchorCtr="1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20" name="Rectangle 22"/>
            <p:cNvSpPr>
              <a:spLocks noChangeArrowheads="1"/>
            </p:cNvSpPr>
            <p:nvPr/>
          </p:nvSpPr>
          <p:spPr bwMode="gray">
            <a:xfrm>
              <a:off x="3391378" y="3669054"/>
              <a:ext cx="3123494" cy="1848178"/>
            </a:xfrm>
            <a:prstGeom prst="rect">
              <a:avLst/>
            </a:prstGeom>
            <a:solidFill>
              <a:srgbClr val="EAEAEA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square" lIns="0" tIns="0" rIns="0" bIns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b="1" kern="0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자산운용 </a:t>
              </a:r>
              <a:r>
                <a:rPr lang="en-US" altLang="ko-KR" sz="1200" b="1" kern="0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Component </a:t>
              </a:r>
              <a:r>
                <a:rPr lang="ko-KR" altLang="en-US" sz="1200" b="1" kern="0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구성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21" name="그룹 20"/>
            <p:cNvGrpSpPr/>
            <p:nvPr/>
          </p:nvGrpSpPr>
          <p:grpSpPr bwMode="gray">
            <a:xfrm>
              <a:off x="3439591" y="3904904"/>
              <a:ext cx="3020796" cy="1548000"/>
              <a:chOff x="3198000" y="3764750"/>
              <a:chExt cx="3340753" cy="1036000"/>
            </a:xfrm>
          </p:grpSpPr>
          <p:sp>
            <p:nvSpPr>
              <p:cNvPr id="23" name="직사각형 22"/>
              <p:cNvSpPr/>
              <p:nvPr/>
            </p:nvSpPr>
            <p:spPr bwMode="gray">
              <a:xfrm>
                <a:off x="3198000" y="3764750"/>
                <a:ext cx="3340753" cy="1036000"/>
              </a:xfrm>
              <a:prstGeom prst="rect">
                <a:avLst/>
              </a:prstGeom>
              <a:solidFill>
                <a:srgbClr val="FFFFFF"/>
              </a:solidFill>
              <a:ln w="3175" algn="ctr">
                <a:solidFill>
                  <a:srgbClr val="FFFFFF">
                    <a:lumMod val="75000"/>
                  </a:srgbClr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marL="0" marR="0" lvl="0" indent="0" algn="ctr" defTabSz="10191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4" name="Rectangle 53"/>
              <p:cNvSpPr/>
              <p:nvPr/>
            </p:nvSpPr>
            <p:spPr bwMode="gray">
              <a:xfrm>
                <a:off x="3246754" y="4604835"/>
                <a:ext cx="3252162" cy="149169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 algn="ctr">
                <a:solidFill>
                  <a:srgbClr val="FFFFFF">
                    <a:lumMod val="50000"/>
                  </a:srgbClr>
                </a:solidFill>
                <a:miter lim="800000"/>
                <a:headEnd/>
                <a:tailEnd/>
              </a:ln>
            </p:spPr>
            <p:txBody>
              <a:bodyPr wrap="none" lIns="110377" tIns="55189" rIns="110377" bIns="55189" anchor="t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5" name="Rectangle 44"/>
              <p:cNvSpPr/>
              <p:nvPr/>
            </p:nvSpPr>
            <p:spPr bwMode="gray">
              <a:xfrm>
                <a:off x="3246754" y="3824915"/>
                <a:ext cx="738123" cy="75279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 algn="ctr">
                <a:solidFill>
                  <a:srgbClr val="FFFFFF">
                    <a:lumMod val="50000"/>
                  </a:srgbClr>
                </a:solidFill>
                <a:miter lim="800000"/>
                <a:headEnd/>
                <a:tailEnd/>
              </a:ln>
            </p:spPr>
            <p:txBody>
              <a:bodyPr wrap="none" lIns="110377" tIns="55189" rIns="110377" bIns="55189" anchor="t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6" name="Rectangle 44"/>
              <p:cNvSpPr/>
              <p:nvPr/>
            </p:nvSpPr>
            <p:spPr bwMode="gray">
              <a:xfrm>
                <a:off x="4014487" y="3825025"/>
                <a:ext cx="738123" cy="752689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 algn="ctr">
                <a:solidFill>
                  <a:srgbClr val="FFFFFF">
                    <a:lumMod val="50000"/>
                  </a:srgbClr>
                </a:solidFill>
                <a:miter lim="800000"/>
                <a:headEnd/>
                <a:tailEnd/>
              </a:ln>
            </p:spPr>
            <p:txBody>
              <a:bodyPr wrap="none" lIns="110377" tIns="55189" rIns="110377" bIns="55189" anchor="t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7" name="Rectangle 46"/>
              <p:cNvSpPr/>
              <p:nvPr/>
            </p:nvSpPr>
            <p:spPr bwMode="gray">
              <a:xfrm>
                <a:off x="5914086" y="3824915"/>
                <a:ext cx="584830" cy="75279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 algn="ctr">
                <a:solidFill>
                  <a:srgbClr val="FFFFFF">
                    <a:lumMod val="50000"/>
                  </a:srgbClr>
                </a:solidFill>
                <a:miter lim="800000"/>
                <a:headEnd/>
                <a:tailEnd/>
              </a:ln>
            </p:spPr>
            <p:txBody>
              <a:bodyPr wrap="none" lIns="110377" tIns="55189" rIns="110377" bIns="55189" anchor="t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8" name="Rectangle 45"/>
              <p:cNvSpPr/>
              <p:nvPr/>
            </p:nvSpPr>
            <p:spPr bwMode="gray">
              <a:xfrm>
                <a:off x="4782221" y="3824915"/>
                <a:ext cx="1091794" cy="314274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 algn="ctr">
                <a:solidFill>
                  <a:srgbClr val="FFFFFF">
                    <a:lumMod val="50000"/>
                  </a:srgbClr>
                </a:solidFill>
                <a:miter lim="800000"/>
                <a:headEnd/>
                <a:tailEnd/>
              </a:ln>
            </p:spPr>
            <p:txBody>
              <a:bodyPr wrap="none" lIns="110377" tIns="55189" rIns="110377" bIns="55189" anchor="t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9" name="Rectangle 45"/>
              <p:cNvSpPr/>
              <p:nvPr/>
            </p:nvSpPr>
            <p:spPr bwMode="gray">
              <a:xfrm>
                <a:off x="4782221" y="4146972"/>
                <a:ext cx="1092544" cy="430741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 algn="ctr">
                <a:solidFill>
                  <a:srgbClr val="FFFFFF">
                    <a:lumMod val="50000"/>
                  </a:srgbClr>
                </a:solidFill>
                <a:miter lim="800000"/>
                <a:headEnd/>
                <a:tailEnd/>
              </a:ln>
            </p:spPr>
            <p:txBody>
              <a:bodyPr wrap="none" lIns="110377" tIns="55189" rIns="110377" bIns="55189" anchor="t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30" name="그룹 29"/>
              <p:cNvGrpSpPr/>
              <p:nvPr/>
            </p:nvGrpSpPr>
            <p:grpSpPr bwMode="gray">
              <a:xfrm>
                <a:off x="3313185" y="3854618"/>
                <a:ext cx="605261" cy="699522"/>
                <a:chOff x="-1474702" y="2608924"/>
                <a:chExt cx="1139122" cy="2116220"/>
              </a:xfrm>
            </p:grpSpPr>
            <p:sp>
              <p:nvSpPr>
                <p:cNvPr id="122" name="직사각형 121"/>
                <p:cNvSpPr/>
                <p:nvPr/>
              </p:nvSpPr>
              <p:spPr bwMode="gray">
                <a:xfrm>
                  <a:off x="-1474702" y="2608924"/>
                  <a:ext cx="1139122" cy="635079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3" name="직사각형 122"/>
                <p:cNvSpPr/>
                <p:nvPr/>
              </p:nvSpPr>
              <p:spPr bwMode="gray">
                <a:xfrm>
                  <a:off x="-1474702" y="3349494"/>
                  <a:ext cx="1139122" cy="635079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4" name="직사각형 123"/>
                <p:cNvSpPr/>
                <p:nvPr/>
              </p:nvSpPr>
              <p:spPr bwMode="gray">
                <a:xfrm>
                  <a:off x="-1474702" y="4090065"/>
                  <a:ext cx="1139122" cy="635079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31" name="그룹 30"/>
              <p:cNvGrpSpPr/>
              <p:nvPr/>
            </p:nvGrpSpPr>
            <p:grpSpPr bwMode="gray">
              <a:xfrm>
                <a:off x="4095401" y="3854618"/>
                <a:ext cx="605261" cy="699522"/>
                <a:chOff x="-29802" y="2608924"/>
                <a:chExt cx="1139122" cy="1854308"/>
              </a:xfrm>
            </p:grpSpPr>
            <p:sp>
              <p:nvSpPr>
                <p:cNvPr id="120" name="직사각형 119"/>
                <p:cNvSpPr/>
                <p:nvPr/>
              </p:nvSpPr>
              <p:spPr bwMode="gray">
                <a:xfrm>
                  <a:off x="-29802" y="2608924"/>
                  <a:ext cx="1139122" cy="900703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1" name="직사각형 120"/>
                <p:cNvSpPr/>
                <p:nvPr/>
              </p:nvSpPr>
              <p:spPr bwMode="gray">
                <a:xfrm>
                  <a:off x="-29802" y="3573016"/>
                  <a:ext cx="1139122" cy="890216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32" name="그룹 31"/>
              <p:cNvGrpSpPr/>
              <p:nvPr/>
            </p:nvGrpSpPr>
            <p:grpSpPr bwMode="gray">
              <a:xfrm>
                <a:off x="4829413" y="3854618"/>
                <a:ext cx="1016223" cy="266404"/>
                <a:chOff x="1378890" y="2348880"/>
                <a:chExt cx="1912566" cy="959816"/>
              </a:xfrm>
            </p:grpSpPr>
            <p:sp>
              <p:nvSpPr>
                <p:cNvPr id="114" name="직사각형 113"/>
                <p:cNvSpPr/>
                <p:nvPr/>
              </p:nvSpPr>
              <p:spPr bwMode="gray">
                <a:xfrm>
                  <a:off x="1378890" y="2843501"/>
                  <a:ext cx="1908757" cy="465195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5" name="직사각형 114"/>
                <p:cNvSpPr/>
                <p:nvPr/>
              </p:nvSpPr>
              <p:spPr bwMode="gray">
                <a:xfrm>
                  <a:off x="1421091" y="2942958"/>
                  <a:ext cx="889071" cy="291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6" name="직사각형 115"/>
                <p:cNvSpPr/>
                <p:nvPr/>
              </p:nvSpPr>
              <p:spPr bwMode="gray">
                <a:xfrm>
                  <a:off x="2355619" y="2942958"/>
                  <a:ext cx="889071" cy="291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7" name="직사각형 116"/>
                <p:cNvSpPr/>
                <p:nvPr/>
              </p:nvSpPr>
              <p:spPr bwMode="gray">
                <a:xfrm>
                  <a:off x="1378890" y="2348880"/>
                  <a:ext cx="1912566" cy="408456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8" name="직사각형 117"/>
                <p:cNvSpPr/>
                <p:nvPr/>
              </p:nvSpPr>
              <p:spPr bwMode="gray">
                <a:xfrm>
                  <a:off x="1421091" y="2411267"/>
                  <a:ext cx="889071" cy="291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9" name="직사각형 118"/>
                <p:cNvSpPr/>
                <p:nvPr/>
              </p:nvSpPr>
              <p:spPr bwMode="gray">
                <a:xfrm>
                  <a:off x="2355619" y="2411267"/>
                  <a:ext cx="889071" cy="291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33" name="그룹 32"/>
              <p:cNvGrpSpPr/>
              <p:nvPr/>
            </p:nvGrpSpPr>
            <p:grpSpPr bwMode="gray">
              <a:xfrm>
                <a:off x="3311337" y="4634086"/>
                <a:ext cx="3149318" cy="97030"/>
                <a:chOff x="-1478180" y="5238092"/>
                <a:chExt cx="4878222" cy="268687"/>
              </a:xfrm>
            </p:grpSpPr>
            <p:sp>
              <p:nvSpPr>
                <p:cNvPr id="110" name="직사각형 109"/>
                <p:cNvSpPr/>
                <p:nvPr/>
              </p:nvSpPr>
              <p:spPr bwMode="gray">
                <a:xfrm>
                  <a:off x="1033076" y="5238092"/>
                  <a:ext cx="1111338" cy="268687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1" name="직사각형 110"/>
                <p:cNvSpPr/>
                <p:nvPr/>
              </p:nvSpPr>
              <p:spPr bwMode="gray">
                <a:xfrm>
                  <a:off x="-1478180" y="5238092"/>
                  <a:ext cx="1111338" cy="268687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2" name="직사각형 111"/>
                <p:cNvSpPr/>
                <p:nvPr/>
              </p:nvSpPr>
              <p:spPr bwMode="gray">
                <a:xfrm>
                  <a:off x="-222552" y="5238092"/>
                  <a:ext cx="1111338" cy="268687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3" name="직사각형 112"/>
                <p:cNvSpPr/>
                <p:nvPr/>
              </p:nvSpPr>
              <p:spPr bwMode="gray">
                <a:xfrm>
                  <a:off x="2288704" y="5238092"/>
                  <a:ext cx="1111338" cy="268687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34" name="직사각형 33"/>
              <p:cNvSpPr/>
              <p:nvPr/>
            </p:nvSpPr>
            <p:spPr bwMode="gray">
              <a:xfrm>
                <a:off x="4829413" y="4174400"/>
                <a:ext cx="1016223" cy="167288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3175" algn="ctr">
                <a:solidFill>
                  <a:srgbClr val="808080">
                    <a:lumMod val="75000"/>
                  </a:srgbClr>
                </a:solidFill>
                <a:miter lim="800000"/>
                <a:headEnd/>
                <a:tailEnd/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35" name="그룹 34"/>
              <p:cNvGrpSpPr/>
              <p:nvPr/>
            </p:nvGrpSpPr>
            <p:grpSpPr bwMode="gray">
              <a:xfrm>
                <a:off x="4851836" y="4190352"/>
                <a:ext cx="968951" cy="138168"/>
                <a:chOff x="1421091" y="3765654"/>
                <a:chExt cx="1823599" cy="421140"/>
              </a:xfrm>
            </p:grpSpPr>
            <p:sp>
              <p:nvSpPr>
                <p:cNvPr id="106" name="직사각형 105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7" name="직사각형 106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8" name="직사각형 107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9" name="직사각형 108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36" name="직사각형 35"/>
              <p:cNvSpPr/>
              <p:nvPr/>
            </p:nvSpPr>
            <p:spPr bwMode="gray">
              <a:xfrm>
                <a:off x="4829413" y="4374263"/>
                <a:ext cx="1016223" cy="176733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3175" algn="ctr">
                <a:solidFill>
                  <a:srgbClr val="808080">
                    <a:lumMod val="75000"/>
                  </a:srgbClr>
                </a:solidFill>
                <a:miter lim="800000"/>
                <a:headEnd/>
                <a:tailEnd/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37" name="그룹 36"/>
              <p:cNvGrpSpPr/>
              <p:nvPr/>
            </p:nvGrpSpPr>
            <p:grpSpPr bwMode="gray">
              <a:xfrm>
                <a:off x="4851836" y="4400362"/>
                <a:ext cx="968951" cy="134787"/>
                <a:chOff x="1421091" y="4442518"/>
                <a:chExt cx="1823599" cy="410833"/>
              </a:xfrm>
            </p:grpSpPr>
            <p:sp>
              <p:nvSpPr>
                <p:cNvPr id="102" name="직사각형 101"/>
                <p:cNvSpPr/>
                <p:nvPr/>
              </p:nvSpPr>
              <p:spPr bwMode="gray">
                <a:xfrm>
                  <a:off x="1421091" y="4442518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3" name="직사각형 102"/>
                <p:cNvSpPr/>
                <p:nvPr/>
              </p:nvSpPr>
              <p:spPr bwMode="gray">
                <a:xfrm>
                  <a:off x="2355619" y="4442518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4" name="직사각형 103"/>
                <p:cNvSpPr/>
                <p:nvPr/>
              </p:nvSpPr>
              <p:spPr bwMode="gray">
                <a:xfrm>
                  <a:off x="2355619" y="4657942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5" name="직사각형 104"/>
                <p:cNvSpPr/>
                <p:nvPr/>
              </p:nvSpPr>
              <p:spPr bwMode="gray">
                <a:xfrm>
                  <a:off x="1421091" y="4657942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38" name="그룹 37"/>
              <p:cNvGrpSpPr/>
              <p:nvPr/>
            </p:nvGrpSpPr>
            <p:grpSpPr bwMode="gray">
              <a:xfrm>
                <a:off x="5949770" y="3854618"/>
                <a:ext cx="516463" cy="701619"/>
                <a:chOff x="7519888" y="2464700"/>
                <a:chExt cx="972000" cy="1972412"/>
              </a:xfrm>
            </p:grpSpPr>
            <p:sp>
              <p:nvSpPr>
                <p:cNvPr id="98" name="직사각형 97"/>
                <p:cNvSpPr/>
                <p:nvPr/>
              </p:nvSpPr>
              <p:spPr bwMode="gray">
                <a:xfrm>
                  <a:off x="7519888" y="2464700"/>
                  <a:ext cx="972000" cy="43204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9" name="직사각형 98"/>
                <p:cNvSpPr/>
                <p:nvPr/>
              </p:nvSpPr>
              <p:spPr bwMode="gray">
                <a:xfrm>
                  <a:off x="7519888" y="2978155"/>
                  <a:ext cx="972000" cy="43204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0" name="직사각형 99"/>
                <p:cNvSpPr/>
                <p:nvPr/>
              </p:nvSpPr>
              <p:spPr bwMode="gray">
                <a:xfrm>
                  <a:off x="7519888" y="3491610"/>
                  <a:ext cx="972000" cy="43204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1" name="직사각형 100"/>
                <p:cNvSpPr/>
                <p:nvPr/>
              </p:nvSpPr>
              <p:spPr bwMode="gray">
                <a:xfrm>
                  <a:off x="7519888" y="4005064"/>
                  <a:ext cx="972000" cy="43204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39" name="그룹 38"/>
              <p:cNvGrpSpPr/>
              <p:nvPr/>
            </p:nvGrpSpPr>
            <p:grpSpPr bwMode="gray">
              <a:xfrm>
                <a:off x="4139707" y="3874604"/>
                <a:ext cx="527756" cy="302438"/>
                <a:chOff x="1421091" y="3765654"/>
                <a:chExt cx="1823599" cy="421140"/>
              </a:xfrm>
            </p:grpSpPr>
            <p:sp>
              <p:nvSpPr>
                <p:cNvPr id="94" name="직사각형 93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5" name="직사각형 94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6" name="직사각형 95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7" name="직사각형 96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0" name="그룹 39"/>
              <p:cNvGrpSpPr/>
              <p:nvPr/>
            </p:nvGrpSpPr>
            <p:grpSpPr bwMode="gray">
              <a:xfrm>
                <a:off x="4139706" y="4234359"/>
                <a:ext cx="527756" cy="302438"/>
                <a:chOff x="1421091" y="3765654"/>
                <a:chExt cx="1823599" cy="421140"/>
              </a:xfrm>
            </p:grpSpPr>
            <p:sp>
              <p:nvSpPr>
                <p:cNvPr id="90" name="직사각형 89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1" name="직사각형 90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2" name="직사각형 91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3" name="직사각형 92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1" name="그룹 40"/>
              <p:cNvGrpSpPr/>
              <p:nvPr/>
            </p:nvGrpSpPr>
            <p:grpSpPr bwMode="gray">
              <a:xfrm>
                <a:off x="3328336" y="4642017"/>
                <a:ext cx="688693" cy="79946"/>
                <a:chOff x="1421091" y="3765654"/>
                <a:chExt cx="1823599" cy="421140"/>
              </a:xfrm>
            </p:grpSpPr>
            <p:sp>
              <p:nvSpPr>
                <p:cNvPr id="86" name="직사각형 85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7" name="직사각형 86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8" name="직사각형 87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9" name="직사각형 88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2" name="그룹 41"/>
              <p:cNvGrpSpPr/>
              <p:nvPr/>
            </p:nvGrpSpPr>
            <p:grpSpPr bwMode="gray">
              <a:xfrm>
                <a:off x="4141934" y="4642017"/>
                <a:ext cx="688693" cy="79946"/>
                <a:chOff x="1421091" y="3765654"/>
                <a:chExt cx="1823599" cy="421140"/>
              </a:xfrm>
            </p:grpSpPr>
            <p:sp>
              <p:nvSpPr>
                <p:cNvPr id="82" name="직사각형 81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3" name="직사각형 82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4" name="직사각형 83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5" name="직사각형 84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3" name="그룹 42"/>
              <p:cNvGrpSpPr/>
              <p:nvPr/>
            </p:nvGrpSpPr>
            <p:grpSpPr bwMode="gray">
              <a:xfrm>
                <a:off x="4948243" y="4642017"/>
                <a:ext cx="688693" cy="79946"/>
                <a:chOff x="1421091" y="3765654"/>
                <a:chExt cx="1823599" cy="421140"/>
              </a:xfrm>
            </p:grpSpPr>
            <p:sp>
              <p:nvSpPr>
                <p:cNvPr id="78" name="직사각형 77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9" name="직사각형 78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0" name="직사각형 79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1" name="직사각형 80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4" name="그룹 43"/>
              <p:cNvGrpSpPr/>
              <p:nvPr/>
            </p:nvGrpSpPr>
            <p:grpSpPr bwMode="gray">
              <a:xfrm>
                <a:off x="5759007" y="4642017"/>
                <a:ext cx="688693" cy="79946"/>
                <a:chOff x="1421091" y="3765654"/>
                <a:chExt cx="1823599" cy="421140"/>
              </a:xfrm>
            </p:grpSpPr>
            <p:sp>
              <p:nvSpPr>
                <p:cNvPr id="74" name="직사각형 73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5" name="직사각형 74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6" name="직사각형 75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7" name="직사각형 76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5" name="그룹 44"/>
              <p:cNvGrpSpPr/>
              <p:nvPr/>
            </p:nvGrpSpPr>
            <p:grpSpPr bwMode="gray">
              <a:xfrm>
                <a:off x="3348580" y="3874604"/>
                <a:ext cx="527756" cy="169865"/>
                <a:chOff x="233240" y="2573288"/>
                <a:chExt cx="993254" cy="505595"/>
              </a:xfrm>
            </p:grpSpPr>
            <p:sp>
              <p:nvSpPr>
                <p:cNvPr id="72" name="직사각형 71"/>
                <p:cNvSpPr/>
                <p:nvPr/>
              </p:nvSpPr>
              <p:spPr bwMode="gray">
                <a:xfrm>
                  <a:off x="233240" y="2573288"/>
                  <a:ext cx="484248" cy="505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3" name="직사각형 72"/>
                <p:cNvSpPr/>
                <p:nvPr/>
              </p:nvSpPr>
              <p:spPr bwMode="gray">
                <a:xfrm>
                  <a:off x="742246" y="2573288"/>
                  <a:ext cx="484248" cy="505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6" name="그룹 45"/>
              <p:cNvGrpSpPr/>
              <p:nvPr/>
            </p:nvGrpSpPr>
            <p:grpSpPr bwMode="gray">
              <a:xfrm>
                <a:off x="3348580" y="4371620"/>
                <a:ext cx="527756" cy="169865"/>
                <a:chOff x="233240" y="2573288"/>
                <a:chExt cx="993254" cy="505595"/>
              </a:xfrm>
            </p:grpSpPr>
            <p:sp>
              <p:nvSpPr>
                <p:cNvPr id="70" name="직사각형 69"/>
                <p:cNvSpPr/>
                <p:nvPr/>
              </p:nvSpPr>
              <p:spPr bwMode="gray">
                <a:xfrm>
                  <a:off x="233240" y="2573288"/>
                  <a:ext cx="484248" cy="505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1" name="직사각형 70"/>
                <p:cNvSpPr/>
                <p:nvPr/>
              </p:nvSpPr>
              <p:spPr bwMode="gray">
                <a:xfrm>
                  <a:off x="742246" y="2573288"/>
                  <a:ext cx="484248" cy="505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7" name="그룹 46"/>
              <p:cNvGrpSpPr/>
              <p:nvPr/>
            </p:nvGrpSpPr>
            <p:grpSpPr bwMode="gray">
              <a:xfrm>
                <a:off x="3348580" y="4114441"/>
                <a:ext cx="548606" cy="179877"/>
                <a:chOff x="1421091" y="3765654"/>
                <a:chExt cx="1823599" cy="421140"/>
              </a:xfrm>
            </p:grpSpPr>
            <p:sp>
              <p:nvSpPr>
                <p:cNvPr id="66" name="직사각형 65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7" name="직사각형 66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8" name="직사각형 67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9" name="직사각형 68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8" name="그룹 47"/>
              <p:cNvGrpSpPr/>
              <p:nvPr/>
            </p:nvGrpSpPr>
            <p:grpSpPr bwMode="gray">
              <a:xfrm>
                <a:off x="5978449" y="4419524"/>
                <a:ext cx="459129" cy="119918"/>
                <a:chOff x="1421091" y="3765654"/>
                <a:chExt cx="1823599" cy="421140"/>
              </a:xfrm>
            </p:grpSpPr>
            <p:sp>
              <p:nvSpPr>
                <p:cNvPr id="62" name="직사각형 61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3" name="직사각형 62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4" name="직사각형 63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5" name="직사각형 64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49" name="그룹 48"/>
              <p:cNvGrpSpPr/>
              <p:nvPr/>
            </p:nvGrpSpPr>
            <p:grpSpPr bwMode="gray">
              <a:xfrm>
                <a:off x="5978449" y="4234359"/>
                <a:ext cx="459129" cy="119918"/>
                <a:chOff x="1421091" y="3765654"/>
                <a:chExt cx="1823599" cy="421140"/>
              </a:xfrm>
            </p:grpSpPr>
            <p:sp>
              <p:nvSpPr>
                <p:cNvPr id="58" name="직사각형 57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9" name="직사각형 58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0" name="직사각형 59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1" name="직사각형 60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50" name="그룹 49"/>
              <p:cNvGrpSpPr/>
              <p:nvPr/>
            </p:nvGrpSpPr>
            <p:grpSpPr bwMode="gray">
              <a:xfrm>
                <a:off x="5978449" y="3874604"/>
                <a:ext cx="459129" cy="119918"/>
                <a:chOff x="1421091" y="3765654"/>
                <a:chExt cx="1823599" cy="421140"/>
              </a:xfrm>
            </p:grpSpPr>
            <p:sp>
              <p:nvSpPr>
                <p:cNvPr id="54" name="직사각형 53"/>
                <p:cNvSpPr/>
                <p:nvPr/>
              </p:nvSpPr>
              <p:spPr bwMode="gray">
                <a:xfrm>
                  <a:off x="1421091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5" name="직사각형 54"/>
                <p:cNvSpPr/>
                <p:nvPr/>
              </p:nvSpPr>
              <p:spPr bwMode="gray">
                <a:xfrm>
                  <a:off x="2355619" y="3765654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6" name="직사각형 55"/>
                <p:cNvSpPr/>
                <p:nvPr/>
              </p:nvSpPr>
              <p:spPr bwMode="gray">
                <a:xfrm>
                  <a:off x="1421091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7" name="직사각형 56"/>
                <p:cNvSpPr/>
                <p:nvPr/>
              </p:nvSpPr>
              <p:spPr bwMode="gray">
                <a:xfrm>
                  <a:off x="2355619" y="3991385"/>
                  <a:ext cx="889071" cy="195409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51" name="그룹 50"/>
              <p:cNvGrpSpPr/>
              <p:nvPr/>
            </p:nvGrpSpPr>
            <p:grpSpPr bwMode="gray">
              <a:xfrm>
                <a:off x="5978449" y="4054482"/>
                <a:ext cx="459129" cy="119918"/>
                <a:chOff x="233240" y="2573288"/>
                <a:chExt cx="993254" cy="505595"/>
              </a:xfrm>
            </p:grpSpPr>
            <p:sp>
              <p:nvSpPr>
                <p:cNvPr id="52" name="직사각형 51"/>
                <p:cNvSpPr/>
                <p:nvPr/>
              </p:nvSpPr>
              <p:spPr bwMode="gray">
                <a:xfrm>
                  <a:off x="233240" y="2573288"/>
                  <a:ext cx="484248" cy="505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3" name="직사각형 52"/>
                <p:cNvSpPr/>
                <p:nvPr/>
              </p:nvSpPr>
              <p:spPr bwMode="gray">
                <a:xfrm>
                  <a:off x="742246" y="2573288"/>
                  <a:ext cx="484248" cy="505595"/>
                </a:xfrm>
                <a:prstGeom prst="rect">
                  <a:avLst/>
                </a:prstGeom>
                <a:solidFill>
                  <a:srgbClr val="FFFFFF"/>
                </a:solidFill>
                <a:ln w="3175" algn="ctr">
                  <a:solidFill>
                    <a:srgbClr val="808080">
                      <a:lumMod val="75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square" lIns="3600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2" name="이등변 삼각형 21"/>
            <p:cNvSpPr/>
            <p:nvPr/>
          </p:nvSpPr>
          <p:spPr bwMode="gray">
            <a:xfrm rot="10800000">
              <a:off x="3952777" y="5600126"/>
              <a:ext cx="1998321" cy="105888"/>
            </a:xfrm>
            <a:prstGeom prst="triangle">
              <a:avLst>
                <a:gd name="adj" fmla="val 49622"/>
              </a:avLst>
            </a:prstGeom>
            <a:solidFill>
              <a:srgbClr val="FFFFFF">
                <a:lumMod val="75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/>
            <a:lstStyle/>
            <a:p>
              <a:pPr marL="177800" marR="0" lvl="0" indent="-177800" algn="ctr" defTabSz="914400" eaLnBrk="0" fontAlgn="auto" latinLnBrk="0" hangingPunct="0">
                <a:lnSpc>
                  <a:spcPct val="120000"/>
                </a:lnSpc>
                <a:spcBef>
                  <a:spcPct val="30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133" name="직사각형 132"/>
          <p:cNvSpPr/>
          <p:nvPr/>
        </p:nvSpPr>
        <p:spPr bwMode="gray">
          <a:xfrm>
            <a:off x="6882914" y="1782607"/>
            <a:ext cx="2707064" cy="480682"/>
          </a:xfrm>
          <a:prstGeom prst="rect">
            <a:avLst/>
          </a:prstGeom>
          <a:solidFill>
            <a:srgbClr val="6BD3BB"/>
          </a:solidFill>
          <a:ln w="9525" algn="ctr">
            <a:solidFill>
              <a:srgbClr val="305F76"/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현황분석</a:t>
            </a:r>
          </a:p>
        </p:txBody>
      </p:sp>
      <p:grpSp>
        <p:nvGrpSpPr>
          <p:cNvPr id="134" name="그룹 133"/>
          <p:cNvGrpSpPr/>
          <p:nvPr/>
        </p:nvGrpSpPr>
        <p:grpSpPr bwMode="gray">
          <a:xfrm>
            <a:off x="7089109" y="2663608"/>
            <a:ext cx="2304256" cy="1258548"/>
            <a:chOff x="302158" y="1340769"/>
            <a:chExt cx="9331363" cy="5310883"/>
          </a:xfrm>
        </p:grpSpPr>
        <p:sp>
          <p:nvSpPr>
            <p:cNvPr id="135" name="오각형 9"/>
            <p:cNvSpPr>
              <a:spLocks noChangeArrowheads="1"/>
            </p:cNvSpPr>
            <p:nvPr/>
          </p:nvSpPr>
          <p:spPr bwMode="gray">
            <a:xfrm>
              <a:off x="990118" y="1340769"/>
              <a:ext cx="8637953" cy="411163"/>
            </a:xfrm>
            <a:prstGeom prst="homePlate">
              <a:avLst>
                <a:gd name="adj" fmla="val 0"/>
              </a:avLst>
            </a:prstGeom>
            <a:solidFill>
              <a:srgbClr val="10253F"/>
            </a:solidFill>
            <a:ln w="12700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/>
              <a:r>
                <a:rPr lang="ko-KR" altLang="en-US" sz="400" b="1" kern="0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운용 기획</a:t>
              </a:r>
              <a:endParaRPr lang="ko-KR" altLang="en-US" sz="400" b="1" kern="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36" name="오각형 9"/>
            <p:cNvSpPr>
              <a:spLocks noChangeArrowheads="1"/>
            </p:cNvSpPr>
            <p:nvPr/>
          </p:nvSpPr>
          <p:spPr bwMode="gray">
            <a:xfrm>
              <a:off x="990120" y="1844824"/>
              <a:ext cx="1373825" cy="411163"/>
            </a:xfrm>
            <a:prstGeom prst="homePlate">
              <a:avLst>
                <a:gd name="adj" fmla="val 20251"/>
              </a:avLst>
            </a:prstGeom>
            <a:solidFill>
              <a:schemeClr val="bg1">
                <a:lumMod val="75000"/>
              </a:schemeClr>
            </a:solidFill>
            <a:ln w="12700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/>
              <a:endParaRPr lang="ko-KR" altLang="en-US" sz="4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37" name="오각형 9"/>
            <p:cNvSpPr>
              <a:spLocks noChangeArrowheads="1"/>
            </p:cNvSpPr>
            <p:nvPr/>
          </p:nvSpPr>
          <p:spPr bwMode="gray">
            <a:xfrm>
              <a:off x="2452109" y="1844824"/>
              <a:ext cx="7175963" cy="411163"/>
            </a:xfrm>
            <a:prstGeom prst="homePlate">
              <a:avLst>
                <a:gd name="adj" fmla="val 20251"/>
              </a:avLst>
            </a:prstGeom>
            <a:solidFill>
              <a:schemeClr val="bg1">
                <a:lumMod val="75000"/>
              </a:schemeClr>
            </a:solidFill>
            <a:ln w="12700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/>
              <a:endParaRPr lang="ko-KR" altLang="en-US" sz="4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38" name="TextBox 24"/>
            <p:cNvSpPr txBox="1">
              <a:spLocks noChangeArrowheads="1"/>
            </p:cNvSpPr>
            <p:nvPr/>
          </p:nvSpPr>
          <p:spPr bwMode="gray">
            <a:xfrm>
              <a:off x="302158" y="1340769"/>
              <a:ext cx="556258" cy="4111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rIns="0" anchor="ctr"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ko-KR" altLang="en-US" sz="400" b="1" i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</a:t>
              </a:r>
              <a:r>
                <a:rPr lang="ko-KR" altLang="en-US" sz="400" b="1" i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분</a:t>
              </a:r>
              <a:endParaRPr lang="en-US" altLang="ko-KR" sz="4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9" name="TextBox 24"/>
            <p:cNvSpPr txBox="1">
              <a:spLocks noChangeArrowheads="1"/>
            </p:cNvSpPr>
            <p:nvPr/>
          </p:nvSpPr>
          <p:spPr bwMode="gray">
            <a:xfrm>
              <a:off x="302158" y="1844823"/>
              <a:ext cx="556258" cy="4111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rIns="0" anchor="ctr"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400" b="1" i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L2</a:t>
              </a:r>
              <a:endParaRPr lang="en-US" altLang="ko-KR" sz="4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0" name="TextBox 24"/>
            <p:cNvSpPr txBox="1">
              <a:spLocks noChangeArrowheads="1"/>
            </p:cNvSpPr>
            <p:nvPr/>
          </p:nvSpPr>
          <p:spPr bwMode="gray">
            <a:xfrm>
              <a:off x="302158" y="2420888"/>
              <a:ext cx="556258" cy="4111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rIns="0" anchor="ctr"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400" b="1" i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L3</a:t>
              </a:r>
              <a:endParaRPr lang="en-US" altLang="ko-KR" sz="4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1" name="TextBox 24"/>
            <p:cNvSpPr txBox="1">
              <a:spLocks noChangeArrowheads="1"/>
            </p:cNvSpPr>
            <p:nvPr/>
          </p:nvSpPr>
          <p:spPr bwMode="gray">
            <a:xfrm>
              <a:off x="302158" y="2934273"/>
              <a:ext cx="556258" cy="37173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rIns="0" anchor="ctr">
              <a:no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400" b="1" i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L4</a:t>
              </a:r>
              <a:endParaRPr lang="en-US" altLang="ko-KR" sz="4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2" name="직사각형 141"/>
            <p:cNvSpPr/>
            <p:nvPr/>
          </p:nvSpPr>
          <p:spPr bwMode="gray">
            <a:xfrm>
              <a:off x="8769423" y="5918924"/>
              <a:ext cx="858647" cy="24152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algn="ctr">
                <a:lnSpc>
                  <a:spcPts val="1100"/>
                </a:lnSpc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43" name="직사각형 142"/>
            <p:cNvSpPr/>
            <p:nvPr/>
          </p:nvSpPr>
          <p:spPr bwMode="gray">
            <a:xfrm>
              <a:off x="8769423" y="6227210"/>
              <a:ext cx="858647" cy="2583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algn="ctr" eaLnBrk="0" hangingPunct="0">
                <a:lnSpc>
                  <a:spcPts val="1100"/>
                </a:lnSpc>
                <a:buClr>
                  <a:srgbClr val="7D0900"/>
                </a:buClr>
              </a:pPr>
              <a:endParaRPr lang="en-US" altLang="ko-KR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4" name="오각형 9"/>
            <p:cNvSpPr>
              <a:spLocks noChangeArrowheads="1"/>
            </p:cNvSpPr>
            <p:nvPr/>
          </p:nvSpPr>
          <p:spPr bwMode="gray">
            <a:xfrm>
              <a:off x="991563" y="2420889"/>
              <a:ext cx="1372382" cy="411163"/>
            </a:xfrm>
            <a:prstGeom prst="homePlate">
              <a:avLst>
                <a:gd name="adj" fmla="val 20251"/>
              </a:avLst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4284" tIns="94284" rIns="94284" bIns="94284" anchor="ctr"/>
            <a:lstStyle/>
            <a:p>
              <a:pPr algn="ctr" latinLnBrk="0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  <a:defRPr/>
              </a:pPr>
              <a:endParaRPr lang="ko-KR" altLang="en-US" sz="400" b="1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5" name="오각형 9"/>
            <p:cNvSpPr>
              <a:spLocks noChangeArrowheads="1"/>
            </p:cNvSpPr>
            <p:nvPr/>
          </p:nvSpPr>
          <p:spPr bwMode="gray">
            <a:xfrm>
              <a:off x="2452109" y="2420889"/>
              <a:ext cx="1372382" cy="411163"/>
            </a:xfrm>
            <a:prstGeom prst="homePlate">
              <a:avLst>
                <a:gd name="adj" fmla="val 20251"/>
              </a:avLst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4284" tIns="94284" rIns="94284" bIns="94284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ko-KR" altLang="en-US" sz="400" b="1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6" name="오각형 9"/>
            <p:cNvSpPr>
              <a:spLocks noChangeArrowheads="1"/>
            </p:cNvSpPr>
            <p:nvPr/>
          </p:nvSpPr>
          <p:spPr bwMode="gray">
            <a:xfrm>
              <a:off x="3912655" y="2420889"/>
              <a:ext cx="1372382" cy="411163"/>
            </a:xfrm>
            <a:prstGeom prst="homePlate">
              <a:avLst>
                <a:gd name="adj" fmla="val 20251"/>
              </a:avLst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4284" tIns="94284" rIns="94284" bIns="94284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ko-KR" altLang="en-US" sz="400" b="1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7" name="오각형 9"/>
            <p:cNvSpPr>
              <a:spLocks noChangeArrowheads="1"/>
            </p:cNvSpPr>
            <p:nvPr/>
          </p:nvSpPr>
          <p:spPr bwMode="gray">
            <a:xfrm>
              <a:off x="5373198" y="2420889"/>
              <a:ext cx="1372382" cy="411163"/>
            </a:xfrm>
            <a:prstGeom prst="homePlate">
              <a:avLst>
                <a:gd name="adj" fmla="val 20251"/>
              </a:avLst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4284" tIns="94284" rIns="94284" bIns="94284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ko-KR" altLang="en-US" sz="400" b="1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8" name="오각형 147"/>
            <p:cNvSpPr>
              <a:spLocks noChangeArrowheads="1"/>
            </p:cNvSpPr>
            <p:nvPr/>
          </p:nvSpPr>
          <p:spPr bwMode="gray">
            <a:xfrm>
              <a:off x="6833742" y="2420888"/>
              <a:ext cx="1372382" cy="411162"/>
            </a:xfrm>
            <a:prstGeom prst="homePlate">
              <a:avLst>
                <a:gd name="adj" fmla="val 20252"/>
              </a:avLst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4284" tIns="94284" rIns="94284" bIns="94284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ko-KR" altLang="en-US" sz="400" b="1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49" name="직사각형 148"/>
            <p:cNvSpPr/>
            <p:nvPr/>
          </p:nvSpPr>
          <p:spPr bwMode="gray">
            <a:xfrm>
              <a:off x="991563" y="2934274"/>
              <a:ext cx="1323154" cy="32457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en-US" altLang="ko-KR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50" name="직사각형 149"/>
            <p:cNvSpPr/>
            <p:nvPr/>
          </p:nvSpPr>
          <p:spPr bwMode="gray">
            <a:xfrm>
              <a:off x="991563" y="3332115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51" name="직사각형 150"/>
            <p:cNvSpPr/>
            <p:nvPr/>
          </p:nvSpPr>
          <p:spPr bwMode="gray">
            <a:xfrm>
              <a:off x="2452109" y="2934274"/>
              <a:ext cx="1323154" cy="32457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>
                <a:lnSpc>
                  <a:spcPts val="1100"/>
                </a:lnSpc>
              </a:pPr>
              <a:endParaRPr lang="en-US" altLang="ko-KR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2" name="직사각형 151"/>
            <p:cNvSpPr/>
            <p:nvPr/>
          </p:nvSpPr>
          <p:spPr bwMode="gray">
            <a:xfrm>
              <a:off x="2452109" y="3332115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>
                <a:lnSpc>
                  <a:spcPts val="1100"/>
                </a:lnSpc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3" name="직사각형 152"/>
            <p:cNvSpPr/>
            <p:nvPr/>
          </p:nvSpPr>
          <p:spPr bwMode="gray">
            <a:xfrm>
              <a:off x="2452109" y="3708759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>
                <a:lnSpc>
                  <a:spcPts val="1100"/>
                </a:lnSpc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4" name="직사각형 153"/>
            <p:cNvSpPr/>
            <p:nvPr/>
          </p:nvSpPr>
          <p:spPr bwMode="gray">
            <a:xfrm>
              <a:off x="2452109" y="4085403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>
                <a:lnSpc>
                  <a:spcPts val="1100"/>
                </a:lnSpc>
              </a:pPr>
              <a:endParaRPr lang="en-US" altLang="ko-KR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5" name="직사각형 154"/>
            <p:cNvSpPr/>
            <p:nvPr/>
          </p:nvSpPr>
          <p:spPr bwMode="gray">
            <a:xfrm>
              <a:off x="3912655" y="2934274"/>
              <a:ext cx="1323154" cy="32457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6" name="직사각형 155"/>
            <p:cNvSpPr/>
            <p:nvPr/>
          </p:nvSpPr>
          <p:spPr bwMode="gray">
            <a:xfrm>
              <a:off x="3912655" y="3332115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7" name="직사각형 156"/>
            <p:cNvSpPr/>
            <p:nvPr/>
          </p:nvSpPr>
          <p:spPr bwMode="gray">
            <a:xfrm>
              <a:off x="3912655" y="3708759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8" name="직사각형 157"/>
            <p:cNvSpPr/>
            <p:nvPr/>
          </p:nvSpPr>
          <p:spPr bwMode="gray">
            <a:xfrm>
              <a:off x="3912655" y="4085403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59" name="직사각형 158"/>
            <p:cNvSpPr/>
            <p:nvPr/>
          </p:nvSpPr>
          <p:spPr bwMode="gray">
            <a:xfrm>
              <a:off x="5373198" y="2934274"/>
              <a:ext cx="1323154" cy="32457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60" name="직사각형 159"/>
            <p:cNvSpPr/>
            <p:nvPr/>
          </p:nvSpPr>
          <p:spPr bwMode="gray">
            <a:xfrm>
              <a:off x="6833742" y="2934274"/>
              <a:ext cx="1323154" cy="32457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61" name="직사각형 160"/>
            <p:cNvSpPr/>
            <p:nvPr/>
          </p:nvSpPr>
          <p:spPr bwMode="gray">
            <a:xfrm>
              <a:off x="6833742" y="3708759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62" name="직사각형 161"/>
            <p:cNvSpPr/>
            <p:nvPr/>
          </p:nvSpPr>
          <p:spPr bwMode="gray">
            <a:xfrm>
              <a:off x="6833742" y="4085403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63" name="직사각형 162"/>
            <p:cNvSpPr/>
            <p:nvPr/>
          </p:nvSpPr>
          <p:spPr bwMode="gray">
            <a:xfrm>
              <a:off x="990119" y="3708759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64" name="직사각형 163"/>
            <p:cNvSpPr/>
            <p:nvPr/>
          </p:nvSpPr>
          <p:spPr bwMode="gray">
            <a:xfrm>
              <a:off x="990118" y="4085403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65" name="직사각형 164"/>
            <p:cNvSpPr/>
            <p:nvPr/>
          </p:nvSpPr>
          <p:spPr bwMode="gray">
            <a:xfrm>
              <a:off x="2452109" y="4462047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en-US" altLang="ko-KR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66" name="직사각형 165"/>
            <p:cNvSpPr/>
            <p:nvPr/>
          </p:nvSpPr>
          <p:spPr bwMode="gray">
            <a:xfrm>
              <a:off x="2452109" y="4838691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67" name="직사각형 166"/>
            <p:cNvSpPr/>
            <p:nvPr/>
          </p:nvSpPr>
          <p:spPr bwMode="gray">
            <a:xfrm>
              <a:off x="2452109" y="5215335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>
                <a:lnSpc>
                  <a:spcPts val="1100"/>
                </a:lnSpc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68" name="직사각형 167"/>
            <p:cNvSpPr/>
            <p:nvPr/>
          </p:nvSpPr>
          <p:spPr bwMode="gray">
            <a:xfrm>
              <a:off x="2452109" y="5591976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>
                <a:lnSpc>
                  <a:spcPts val="1100"/>
                </a:lnSpc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69" name="직사각형 168"/>
            <p:cNvSpPr/>
            <p:nvPr/>
          </p:nvSpPr>
          <p:spPr bwMode="gray">
            <a:xfrm>
              <a:off x="2452109" y="5971633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>
                <a:lnSpc>
                  <a:spcPts val="1100"/>
                </a:lnSpc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70" name="직사각형 169"/>
            <p:cNvSpPr/>
            <p:nvPr/>
          </p:nvSpPr>
          <p:spPr bwMode="gray">
            <a:xfrm>
              <a:off x="3907881" y="5591976"/>
              <a:ext cx="1323154" cy="3033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71" name="직사각형 170"/>
            <p:cNvSpPr/>
            <p:nvPr/>
          </p:nvSpPr>
          <p:spPr bwMode="gray">
            <a:xfrm>
              <a:off x="3912655" y="4462047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2" name="직사각형 171"/>
            <p:cNvSpPr/>
            <p:nvPr/>
          </p:nvSpPr>
          <p:spPr bwMode="gray">
            <a:xfrm>
              <a:off x="3912655" y="4838691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3" name="직사각형 172"/>
            <p:cNvSpPr/>
            <p:nvPr/>
          </p:nvSpPr>
          <p:spPr bwMode="gray">
            <a:xfrm>
              <a:off x="3912654" y="5215335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4" name="직사각형 173"/>
            <p:cNvSpPr/>
            <p:nvPr/>
          </p:nvSpPr>
          <p:spPr bwMode="gray">
            <a:xfrm>
              <a:off x="3907880" y="5968620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5" name="직사각형 174"/>
            <p:cNvSpPr/>
            <p:nvPr/>
          </p:nvSpPr>
          <p:spPr bwMode="gray">
            <a:xfrm>
              <a:off x="5373198" y="3332115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6" name="직사각형 175"/>
            <p:cNvSpPr/>
            <p:nvPr/>
          </p:nvSpPr>
          <p:spPr bwMode="gray">
            <a:xfrm>
              <a:off x="5373198" y="3708759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7" name="직사각형 176"/>
            <p:cNvSpPr/>
            <p:nvPr/>
          </p:nvSpPr>
          <p:spPr bwMode="gray">
            <a:xfrm>
              <a:off x="5375077" y="4085403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8" name="직사각형 177"/>
            <p:cNvSpPr/>
            <p:nvPr/>
          </p:nvSpPr>
          <p:spPr bwMode="gray">
            <a:xfrm>
              <a:off x="6833742" y="3332115"/>
              <a:ext cx="1323154" cy="3033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79" name="오각형 178"/>
            <p:cNvSpPr>
              <a:spLocks noChangeArrowheads="1"/>
            </p:cNvSpPr>
            <p:nvPr/>
          </p:nvSpPr>
          <p:spPr bwMode="gray">
            <a:xfrm>
              <a:off x="8261139" y="2420888"/>
              <a:ext cx="1372382" cy="411162"/>
            </a:xfrm>
            <a:prstGeom prst="homePlate">
              <a:avLst>
                <a:gd name="adj" fmla="val 20252"/>
              </a:avLst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94284" tIns="94284" rIns="94284" bIns="94284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ko-KR" altLang="en-US" sz="400" b="1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80" name="직사각형 179"/>
            <p:cNvSpPr/>
            <p:nvPr/>
          </p:nvSpPr>
          <p:spPr bwMode="gray">
            <a:xfrm>
              <a:off x="8261139" y="2934274"/>
              <a:ext cx="1323154" cy="32457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36000" rIns="36000" anchor="ctr">
              <a:noAutofit/>
            </a:bodyPr>
            <a:lstStyle/>
            <a:p>
              <a:pPr eaLnBrk="0" hangingPunct="0">
                <a:lnSpc>
                  <a:spcPts val="1100"/>
                </a:lnSpc>
                <a:buClr>
                  <a:srgbClr val="7D0900"/>
                </a:buClr>
              </a:pPr>
              <a:endParaRPr lang="ko-KR" altLang="en-US" sz="4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181" name="Rectangle 22"/>
          <p:cNvSpPr>
            <a:spLocks noChangeArrowheads="1"/>
          </p:cNvSpPr>
          <p:nvPr/>
        </p:nvSpPr>
        <p:spPr bwMode="gray">
          <a:xfrm>
            <a:off x="6960800" y="4234686"/>
            <a:ext cx="2551292" cy="1591583"/>
          </a:xfrm>
          <a:prstGeom prst="rect">
            <a:avLst/>
          </a:prstGeom>
          <a:solidFill>
            <a:srgbClr val="EAEAEA"/>
          </a:solidFill>
          <a:ln w="3175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square"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조직체계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82" name="직사각형 181"/>
          <p:cNvSpPr/>
          <p:nvPr/>
        </p:nvSpPr>
        <p:spPr bwMode="gray">
          <a:xfrm>
            <a:off x="3369385" y="1268760"/>
            <a:ext cx="3357620" cy="576616"/>
          </a:xfrm>
          <a:prstGeom prst="rect">
            <a:avLst/>
          </a:prstGeom>
          <a:solidFill>
            <a:srgbClr val="FF6A05">
              <a:alpha val="85000"/>
            </a:srgbClr>
          </a:solidFill>
          <a:ln w="9525" algn="ctr">
            <a:solidFill>
              <a:srgbClr val="305F76">
                <a:alpha val="0"/>
              </a:srgbClr>
            </a:solidFill>
            <a:miter lim="800000"/>
            <a:headEnd/>
            <a:tailEnd/>
          </a:ln>
          <a:effectLst/>
        </p:spPr>
        <p:txBody>
          <a:bodyPr lIns="72000" rIns="72000" anchor="ctr"/>
          <a:lstStyle/>
          <a:p>
            <a:pPr marL="180975" indent="-180975" algn="ctr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우정사업본부 자산운용                     운용모델 수립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grpSp>
        <p:nvGrpSpPr>
          <p:cNvPr id="183" name="그룹 182"/>
          <p:cNvGrpSpPr/>
          <p:nvPr/>
        </p:nvGrpSpPr>
        <p:grpSpPr bwMode="gray">
          <a:xfrm>
            <a:off x="7041232" y="4524186"/>
            <a:ext cx="2320213" cy="1177156"/>
            <a:chOff x="427646" y="1484784"/>
            <a:chExt cx="9145523" cy="3254462"/>
          </a:xfrm>
        </p:grpSpPr>
        <p:sp>
          <p:nvSpPr>
            <p:cNvPr id="184" name="직사각형 183"/>
            <p:cNvSpPr/>
            <p:nvPr/>
          </p:nvSpPr>
          <p:spPr bwMode="gray">
            <a:xfrm>
              <a:off x="3265967" y="1484784"/>
              <a:ext cx="3459761" cy="7963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700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자산운용 부문</a:t>
              </a:r>
            </a:p>
          </p:txBody>
        </p:sp>
        <p:sp>
          <p:nvSpPr>
            <p:cNvPr id="189" name="직사각형 188"/>
            <p:cNvSpPr/>
            <p:nvPr/>
          </p:nvSpPr>
          <p:spPr bwMode="gray">
            <a:xfrm>
              <a:off x="427646" y="2480183"/>
              <a:ext cx="2232000" cy="694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0" rIns="0" bIns="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600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자산운용</a:t>
              </a:r>
            </a:p>
          </p:txBody>
        </p:sp>
        <p:sp>
          <p:nvSpPr>
            <p:cNvPr id="190" name="직사각형 189"/>
            <p:cNvSpPr/>
            <p:nvPr/>
          </p:nvSpPr>
          <p:spPr bwMode="gray">
            <a:xfrm>
              <a:off x="427646" y="3241478"/>
              <a:ext cx="2232000" cy="1497762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72000" rIns="0" bIns="0" rtlCol="0" anchor="t"/>
            <a:lstStyle/>
            <a:p>
              <a:pPr marL="177800" indent="-88900" eaLnBrk="0" hangingPunct="0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itchFamily="34" charset="0"/>
                <a:buChar char="•"/>
              </a:pPr>
              <a:endParaRPr lang="ko-KR" altLang="en-US" sz="6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91" name="직사각형 190"/>
            <p:cNvSpPr/>
            <p:nvPr/>
          </p:nvSpPr>
          <p:spPr bwMode="gray">
            <a:xfrm>
              <a:off x="2732154" y="2480183"/>
              <a:ext cx="2232000" cy="694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0" rIns="0" bIns="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600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기획</a:t>
              </a:r>
              <a:endParaRPr lang="ko-KR" altLang="en-US" sz="6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92" name="직사각형 191"/>
            <p:cNvSpPr/>
            <p:nvPr/>
          </p:nvSpPr>
          <p:spPr bwMode="gray">
            <a:xfrm>
              <a:off x="2732154" y="3241478"/>
              <a:ext cx="2232000" cy="14977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72000" rIns="0" bIns="0" rtlCol="0" anchor="t"/>
            <a:lstStyle/>
            <a:p>
              <a:pPr marL="177800" indent="-88900" eaLnBrk="0" hangingPunct="0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itchFamily="34" charset="0"/>
                <a:buChar char="•"/>
              </a:pPr>
              <a:endParaRPr lang="en-US" altLang="ko-KR" sz="6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93" name="직사각형 192"/>
            <p:cNvSpPr/>
            <p:nvPr/>
          </p:nvSpPr>
          <p:spPr bwMode="gray">
            <a:xfrm>
              <a:off x="5036661" y="2480183"/>
              <a:ext cx="2232000" cy="694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0" rIns="0" bIns="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600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위험관리</a:t>
              </a:r>
            </a:p>
          </p:txBody>
        </p:sp>
        <p:sp>
          <p:nvSpPr>
            <p:cNvPr id="194" name="직사각형 193"/>
            <p:cNvSpPr/>
            <p:nvPr/>
          </p:nvSpPr>
          <p:spPr bwMode="gray">
            <a:xfrm>
              <a:off x="5036661" y="3241478"/>
              <a:ext cx="2232000" cy="14977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72000" rIns="0" bIns="0" rtlCol="0" anchor="t"/>
            <a:lstStyle/>
            <a:p>
              <a:pPr marL="177800" indent="-88900" eaLnBrk="0" hangingPunct="0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itchFamily="34" charset="0"/>
                <a:buChar char="•"/>
              </a:pPr>
              <a:endParaRPr lang="en-US" altLang="ko-KR" sz="6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95" name="직사각형 194"/>
            <p:cNvSpPr/>
            <p:nvPr/>
          </p:nvSpPr>
          <p:spPr bwMode="gray">
            <a:xfrm>
              <a:off x="7341169" y="2480183"/>
              <a:ext cx="2231342" cy="694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0" rIns="0" bIns="0" rtlCol="0" anchor="ctr"/>
            <a:lstStyle/>
            <a:p>
              <a:pPr algn="ctr" eaLnBrk="0" hangingPunct="0">
                <a:spcBef>
                  <a:spcPts val="0"/>
                </a:spcBef>
                <a:buClr>
                  <a:srgbClr val="7D0900"/>
                </a:buClr>
              </a:pPr>
              <a:r>
                <a:rPr lang="ko-KR" altLang="en-US" sz="6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준범감시</a:t>
              </a:r>
              <a:endParaRPr lang="ko-KR" altLang="en-US" sz="6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196" name="직사각형 195"/>
            <p:cNvSpPr/>
            <p:nvPr/>
          </p:nvSpPr>
          <p:spPr bwMode="gray">
            <a:xfrm>
              <a:off x="7341169" y="3241478"/>
              <a:ext cx="2232000" cy="149776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</p:spPr>
          <p:txBody>
            <a:bodyPr vert="horz" lIns="0" tIns="72000" rIns="0" bIns="0" rtlCol="0" anchor="t"/>
            <a:lstStyle/>
            <a:p>
              <a:pPr marL="177800" indent="-88900" eaLnBrk="0" hangingPunct="0">
                <a:lnSpc>
                  <a:spcPts val="17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Font typeface="Arial" pitchFamily="34" charset="0"/>
                <a:buChar char="•"/>
              </a:pPr>
              <a:endParaRPr lang="en-US" altLang="ko-KR" sz="600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pic>
        <p:nvPicPr>
          <p:cNvPr id="2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1" y="4326000"/>
            <a:ext cx="2468393" cy="155783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1" y="2578088"/>
            <a:ext cx="2468393" cy="144204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" name="TextBox 201"/>
          <p:cNvSpPr txBox="1"/>
          <p:nvPr/>
        </p:nvSpPr>
        <p:spPr>
          <a:xfrm>
            <a:off x="488504" y="2326921"/>
            <a:ext cx="1089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선진참조모델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488504" y="4066269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H</a:t>
            </a:r>
            <a:r>
              <a:rPr lang="ko-KR" altLang="en-US" sz="1200" b="1" u="sng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생명 운영모델</a:t>
            </a:r>
          </a:p>
        </p:txBody>
      </p:sp>
    </p:spTree>
    <p:extLst>
      <p:ext uri="{BB962C8B-B14F-4D97-AF65-F5344CB8AC3E}">
        <p14:creationId xmlns:p14="http://schemas.microsoft.com/office/powerpoint/2010/main" val="25997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 bwMode="gray"/>
        <p:txBody>
          <a:bodyPr lIns="0" tIns="0" rIns="0" bIns="0" anchor="ctr"/>
          <a:lstStyle/>
          <a:p>
            <a:r>
              <a:rPr lang="en-US" altLang="ko-KR" sz="1200" dirty="0"/>
              <a:t>TO-BE</a:t>
            </a:r>
            <a:r>
              <a:rPr lang="ko-KR" altLang="en-US" sz="1200" dirty="0" err="1"/>
              <a:t>방향형</a:t>
            </a:r>
            <a:r>
              <a:rPr lang="en-US" altLang="ko-KR" sz="1200" dirty="0"/>
              <a:t>_ Infra </a:t>
            </a:r>
            <a:r>
              <a:rPr lang="en-US" altLang="ko-KR" sz="1200" dirty="0" smtClean="0"/>
              <a:t>_</a:t>
            </a:r>
            <a:r>
              <a:rPr lang="ko-KR" altLang="en-US" sz="1300" dirty="0" smtClean="0"/>
              <a:t>우정사업본부운영 모델정의 </a:t>
            </a:r>
            <a:r>
              <a:rPr lang="en-US" altLang="ko-KR" sz="1300" dirty="0"/>
              <a:t>(1/2)</a:t>
            </a:r>
            <a:endParaRPr lang="ko-KR" altLang="en-US" sz="13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 bwMode="gray">
          <a:xfrm>
            <a:off x="495300" y="733772"/>
            <a:ext cx="8915400" cy="534988"/>
          </a:xfrm>
          <a:noFill/>
          <a:ln w="9525">
            <a:noFill/>
            <a:miter lim="800000"/>
            <a:headEnd/>
            <a:tailEnd/>
          </a:ln>
        </p:spPr>
        <p:txBody>
          <a:bodyPr vert="horz" lIns="0" tIns="72000" rIns="0" bIns="108000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우정사업본부의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업무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부문의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비즈니스에 적합한 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  <a:cs typeface="+mn-cs"/>
              </a:rPr>
              <a:t>Operating Model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  <a:cs typeface="+mn-cs"/>
              </a:rPr>
              <a:t>을 아래와 같이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정의하였음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  <a:cs typeface="+mn-cs"/>
              </a:rPr>
              <a:t>.</a:t>
            </a:r>
            <a:endParaRPr lang="ko-KR" altLang="en-US" sz="1200" dirty="0"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gray">
          <a:xfrm>
            <a:off x="484138" y="1380508"/>
            <a:ext cx="9080776" cy="5072828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wrap="none" tIns="828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571072" y="1495721"/>
            <a:ext cx="3839069" cy="2941391"/>
          </a:xfrm>
          <a:prstGeom prst="rect">
            <a:avLst/>
          </a:prstGeom>
          <a:solidFill>
            <a:srgbClr val="FFFFFF"/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gray">
          <a:xfrm>
            <a:off x="642753" y="1495722"/>
            <a:ext cx="1972888" cy="1558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34379" rIns="39668" bIns="33586" anchor="t"/>
          <a:lstStyle/>
          <a:p>
            <a:pPr defTabSz="939800" latinLnBrk="1"/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기획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gray">
          <a:xfrm>
            <a:off x="574122" y="4509120"/>
            <a:ext cx="8868998" cy="1872208"/>
          </a:xfrm>
          <a:prstGeom prst="rect">
            <a:avLst/>
          </a:prstGeom>
          <a:solidFill>
            <a:srgbClr val="FFFFFF"/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1" name="Rectangle 39"/>
          <p:cNvSpPr>
            <a:spLocks noChangeArrowheads="1"/>
          </p:cNvSpPr>
          <p:nvPr/>
        </p:nvSpPr>
        <p:spPr bwMode="gray">
          <a:xfrm>
            <a:off x="700710" y="4509120"/>
            <a:ext cx="4371096" cy="1558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34379" rIns="39668" bIns="33586" anchor="t"/>
          <a:lstStyle/>
          <a:p>
            <a:pPr defTabSz="939800" latinLnBrk="1"/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지원</a:t>
            </a:r>
            <a:endParaRPr lang="en-US" altLang="ko-KR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2" name="Rectangle 56"/>
          <p:cNvSpPr>
            <a:spLocks noChangeArrowheads="1"/>
          </p:cNvSpPr>
          <p:nvPr/>
        </p:nvSpPr>
        <p:spPr bwMode="gray">
          <a:xfrm>
            <a:off x="2457304" y="4723306"/>
            <a:ext cx="1624491" cy="1924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결제</a:t>
            </a:r>
            <a:endParaRPr kumimoji="0" lang="en-US" altLang="ko-KR" sz="11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Rectangle 54"/>
          <p:cNvSpPr>
            <a:spLocks noChangeArrowheads="1"/>
          </p:cNvSpPr>
          <p:nvPr/>
        </p:nvSpPr>
        <p:spPr bwMode="gray">
          <a:xfrm>
            <a:off x="2458365" y="5661248"/>
            <a:ext cx="1624491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실물인수도</a:t>
            </a:r>
            <a:endParaRPr lang="en-US" altLang="ko-KR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" name="Rectangle 55"/>
          <p:cNvSpPr>
            <a:spLocks noChangeArrowheads="1"/>
          </p:cNvSpPr>
          <p:nvPr/>
        </p:nvSpPr>
        <p:spPr bwMode="gray">
          <a:xfrm>
            <a:off x="2458365" y="5013176"/>
            <a:ext cx="1624491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자금결제</a:t>
            </a: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gray">
          <a:xfrm>
            <a:off x="4210848" y="4723306"/>
            <a:ext cx="1623431" cy="1924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회계</a:t>
            </a:r>
          </a:p>
        </p:txBody>
      </p:sp>
      <p:sp>
        <p:nvSpPr>
          <p:cNvPr id="16" name="Rectangle 57"/>
          <p:cNvSpPr>
            <a:spLocks noChangeArrowheads="1"/>
          </p:cNvSpPr>
          <p:nvPr/>
        </p:nvSpPr>
        <p:spPr bwMode="gray">
          <a:xfrm>
            <a:off x="4212968" y="5445224"/>
            <a:ext cx="1623431" cy="35164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세금관리</a:t>
            </a:r>
            <a:endParaRPr lang="en-US" altLang="ko-KR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7" name="Rectangle 58"/>
          <p:cNvSpPr>
            <a:spLocks noChangeArrowheads="1"/>
          </p:cNvSpPr>
          <p:nvPr/>
        </p:nvSpPr>
        <p:spPr bwMode="gray">
          <a:xfrm>
            <a:off x="4212968" y="5005464"/>
            <a:ext cx="1623431" cy="3583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회계처리</a:t>
            </a:r>
          </a:p>
        </p:txBody>
      </p:sp>
      <p:sp>
        <p:nvSpPr>
          <p:cNvPr id="18" name="Rectangle 60"/>
          <p:cNvSpPr>
            <a:spLocks noChangeArrowheads="1"/>
          </p:cNvSpPr>
          <p:nvPr/>
        </p:nvSpPr>
        <p:spPr bwMode="gray">
          <a:xfrm>
            <a:off x="4212968" y="5898681"/>
            <a:ext cx="1623431" cy="3583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평가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9" name="Rectangle 52"/>
          <p:cNvSpPr>
            <a:spLocks noChangeArrowheads="1"/>
          </p:cNvSpPr>
          <p:nvPr/>
        </p:nvSpPr>
        <p:spPr bwMode="gray">
          <a:xfrm>
            <a:off x="703760" y="4723306"/>
            <a:ext cx="1625552" cy="1924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거래입력</a:t>
            </a:r>
            <a:r>
              <a: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/ </a:t>
            </a: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확인</a:t>
            </a:r>
          </a:p>
        </p:txBody>
      </p:sp>
      <p:sp>
        <p:nvSpPr>
          <p:cNvPr id="20" name="Rectangle 66"/>
          <p:cNvSpPr>
            <a:spLocks noChangeArrowheads="1"/>
          </p:cNvSpPr>
          <p:nvPr/>
        </p:nvSpPr>
        <p:spPr bwMode="gray">
          <a:xfrm>
            <a:off x="703760" y="5661248"/>
            <a:ext cx="1625552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확인 및 </a:t>
            </a:r>
            <a:r>
              <a:rPr lang="ko-KR" altLang="en-US" sz="1100" dirty="0" err="1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매칭</a:t>
            </a:r>
            <a:endParaRPr lang="en-US" altLang="ko-KR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1" name="Rectangle 67"/>
          <p:cNvSpPr>
            <a:spLocks noChangeArrowheads="1"/>
          </p:cNvSpPr>
          <p:nvPr/>
        </p:nvSpPr>
        <p:spPr bwMode="gray">
          <a:xfrm>
            <a:off x="703760" y="5013176"/>
            <a:ext cx="1625552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거래 입력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2" name="Rectangle 61"/>
          <p:cNvSpPr>
            <a:spLocks noChangeArrowheads="1"/>
          </p:cNvSpPr>
          <p:nvPr/>
        </p:nvSpPr>
        <p:spPr bwMode="gray">
          <a:xfrm>
            <a:off x="5964391" y="4723306"/>
            <a:ext cx="1622369" cy="1924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대사</a:t>
            </a:r>
          </a:p>
        </p:txBody>
      </p:sp>
      <p:sp>
        <p:nvSpPr>
          <p:cNvPr id="23" name="Rectangle 75"/>
          <p:cNvSpPr>
            <a:spLocks noChangeArrowheads="1"/>
          </p:cNvSpPr>
          <p:nvPr/>
        </p:nvSpPr>
        <p:spPr bwMode="gray">
          <a:xfrm>
            <a:off x="5967574" y="5661248"/>
            <a:ext cx="1622369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실물대사</a:t>
            </a:r>
          </a:p>
        </p:txBody>
      </p:sp>
      <p:sp>
        <p:nvSpPr>
          <p:cNvPr id="24" name="Rectangle 76"/>
          <p:cNvSpPr>
            <a:spLocks noChangeArrowheads="1"/>
          </p:cNvSpPr>
          <p:nvPr/>
        </p:nvSpPr>
        <p:spPr bwMode="gray">
          <a:xfrm>
            <a:off x="5967574" y="5013176"/>
            <a:ext cx="1622369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일반대사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gray">
          <a:xfrm>
            <a:off x="4496924" y="1495721"/>
            <a:ext cx="2099410" cy="2941391"/>
          </a:xfrm>
          <a:prstGeom prst="rect">
            <a:avLst/>
          </a:prstGeom>
          <a:solidFill>
            <a:srgbClr val="FFFFFF"/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gray">
          <a:xfrm>
            <a:off x="4574652" y="1495722"/>
            <a:ext cx="2161956" cy="2129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34379" rIns="39668" bIns="33586" anchor="t"/>
          <a:lstStyle/>
          <a:p>
            <a:pPr defTabSz="939800" latinLnBrk="1"/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실행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7" name="Rectangle 42"/>
          <p:cNvSpPr>
            <a:spLocks noChangeArrowheads="1"/>
          </p:cNvSpPr>
          <p:nvPr/>
        </p:nvSpPr>
        <p:spPr bwMode="gray">
          <a:xfrm>
            <a:off x="1421607" y="1714873"/>
            <a:ext cx="2923424" cy="1924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투자전략</a:t>
            </a:r>
          </a:p>
        </p:txBody>
      </p:sp>
      <p:sp>
        <p:nvSpPr>
          <p:cNvPr id="28" name="Rectangle 40"/>
          <p:cNvSpPr>
            <a:spLocks noChangeArrowheads="1"/>
          </p:cNvSpPr>
          <p:nvPr/>
        </p:nvSpPr>
        <p:spPr bwMode="gray">
          <a:xfrm>
            <a:off x="1421607" y="1952838"/>
            <a:ext cx="657138" cy="23402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투자기획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gray">
          <a:xfrm>
            <a:off x="2177036" y="1952838"/>
            <a:ext cx="657138" cy="23402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전</a:t>
            </a:r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략</a:t>
            </a:r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적 </a:t>
            </a:r>
            <a:r>
              <a:rPr lang="en-US" altLang="ko-KR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0" name="Rectangle 43"/>
          <p:cNvSpPr>
            <a:spLocks noChangeArrowheads="1"/>
          </p:cNvSpPr>
          <p:nvPr/>
        </p:nvSpPr>
        <p:spPr bwMode="gray">
          <a:xfrm>
            <a:off x="2932465" y="1952838"/>
            <a:ext cx="657138" cy="23402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전술적 </a:t>
            </a:r>
            <a:r>
              <a:rPr lang="en-US" altLang="ko-KR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1" name="Rectangle 43"/>
          <p:cNvSpPr>
            <a:spLocks noChangeArrowheads="1"/>
          </p:cNvSpPr>
          <p:nvPr/>
        </p:nvSpPr>
        <p:spPr bwMode="gray">
          <a:xfrm>
            <a:off x="3687893" y="1952838"/>
            <a:ext cx="657138" cy="23402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자금배분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gray">
          <a:xfrm>
            <a:off x="666178" y="1714873"/>
            <a:ext cx="657137" cy="1924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제도관리</a:t>
            </a:r>
            <a:endParaRPr lang="ko-KR" altLang="en-US" sz="11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gray">
          <a:xfrm>
            <a:off x="666178" y="1952837"/>
            <a:ext cx="657138" cy="234271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규정</a:t>
            </a:r>
            <a:r>
              <a:rPr lang="en-US" altLang="ko-KR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제도 관리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grpSp>
        <p:nvGrpSpPr>
          <p:cNvPr id="38" name="그룹 37"/>
          <p:cNvGrpSpPr/>
          <p:nvPr/>
        </p:nvGrpSpPr>
        <p:grpSpPr bwMode="gray">
          <a:xfrm>
            <a:off x="4577540" y="1714873"/>
            <a:ext cx="1925606" cy="2578223"/>
            <a:chOff x="4460848" y="1873420"/>
            <a:chExt cx="2192304" cy="2037669"/>
          </a:xfrm>
        </p:grpSpPr>
        <p:sp>
          <p:nvSpPr>
            <p:cNvPr id="39" name="Rectangle 27"/>
            <p:cNvSpPr>
              <a:spLocks noChangeArrowheads="1"/>
            </p:cNvSpPr>
            <p:nvPr/>
          </p:nvSpPr>
          <p:spPr bwMode="gray">
            <a:xfrm>
              <a:off x="4460848" y="1873420"/>
              <a:ext cx="2190301" cy="19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 algn="ctr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100" b="1" kern="0" dirty="0">
                  <a:solidFill>
                    <a:srgbClr val="FFFFFF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자산운용 실행</a:t>
              </a: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gray">
            <a:xfrm>
              <a:off x="4460849" y="2123790"/>
              <a:ext cx="1044000" cy="1787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969696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 latinLnBrk="1"/>
              <a:r>
                <a:rPr lang="ko-KR" altLang="en-US" sz="1100" dirty="0" smtClean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유가증권     운용</a:t>
              </a:r>
              <a:endParaRPr lang="en-US" altLang="ko-KR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41" name="Rectangle 30"/>
            <p:cNvSpPr>
              <a:spLocks noChangeArrowheads="1"/>
            </p:cNvSpPr>
            <p:nvPr/>
          </p:nvSpPr>
          <p:spPr bwMode="gray">
            <a:xfrm>
              <a:off x="5609152" y="2116306"/>
              <a:ext cx="1044000" cy="6837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969696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 latinLnBrk="1"/>
              <a:r>
                <a:rPr lang="ko-KR" altLang="en-US" sz="1100" dirty="0" smtClean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대체투자    운용</a:t>
              </a:r>
              <a:endPara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42" name="Rectangle 31"/>
            <p:cNvSpPr>
              <a:spLocks noChangeArrowheads="1"/>
            </p:cNvSpPr>
            <p:nvPr/>
          </p:nvSpPr>
          <p:spPr bwMode="gray">
            <a:xfrm>
              <a:off x="5609152" y="2873297"/>
              <a:ext cx="1044000" cy="10377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969696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 latinLnBrk="1"/>
              <a:r>
                <a:rPr lang="ko-KR" altLang="en-US" sz="1100" dirty="0" smtClean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단기자금    운용</a:t>
              </a:r>
              <a:endPara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</p:grpSp>
      <p:sp>
        <p:nvSpPr>
          <p:cNvPr id="44" name="Rectangle 62"/>
          <p:cNvSpPr>
            <a:spLocks noChangeArrowheads="1"/>
          </p:cNvSpPr>
          <p:nvPr/>
        </p:nvSpPr>
        <p:spPr bwMode="gray">
          <a:xfrm>
            <a:off x="7717937" y="4723306"/>
            <a:ext cx="1625552" cy="1924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사후관</a:t>
            </a:r>
            <a:r>
              <a:rPr lang="ko-KR" altLang="en-US" sz="11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리</a:t>
            </a:r>
            <a:endParaRPr kumimoji="0" lang="ko-KR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5" name="Rectangle 63"/>
          <p:cNvSpPr>
            <a:spLocks noChangeArrowheads="1"/>
          </p:cNvSpPr>
          <p:nvPr/>
        </p:nvSpPr>
        <p:spPr bwMode="gray">
          <a:xfrm>
            <a:off x="7717937" y="5887546"/>
            <a:ext cx="1625552" cy="3703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담보관리</a:t>
            </a:r>
          </a:p>
        </p:txBody>
      </p:sp>
      <p:sp>
        <p:nvSpPr>
          <p:cNvPr id="46" name="Rectangle 84"/>
          <p:cNvSpPr>
            <a:spLocks noChangeArrowheads="1"/>
          </p:cNvSpPr>
          <p:nvPr/>
        </p:nvSpPr>
        <p:spPr bwMode="gray">
          <a:xfrm>
            <a:off x="7717937" y="5002902"/>
            <a:ext cx="1625552" cy="3703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en-US" altLang="ko-KR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Corporate Action</a:t>
            </a:r>
          </a:p>
        </p:txBody>
      </p:sp>
      <p:sp>
        <p:nvSpPr>
          <p:cNvPr id="47" name="Rectangle 85"/>
          <p:cNvSpPr>
            <a:spLocks noChangeArrowheads="1"/>
          </p:cNvSpPr>
          <p:nvPr/>
        </p:nvSpPr>
        <p:spPr bwMode="gray">
          <a:xfrm>
            <a:off x="7717937" y="5448730"/>
            <a:ext cx="1625552" cy="3703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en-US" altLang="ko-KR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Life Cycle Event </a:t>
            </a:r>
            <a:r>
              <a: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처리</a:t>
            </a:r>
          </a:p>
        </p:txBody>
      </p:sp>
      <p:sp>
        <p:nvSpPr>
          <p:cNvPr id="48" name="Rectangle 5"/>
          <p:cNvSpPr>
            <a:spLocks noChangeArrowheads="1"/>
          </p:cNvSpPr>
          <p:nvPr/>
        </p:nvSpPr>
        <p:spPr bwMode="gray">
          <a:xfrm>
            <a:off x="6684848" y="1495721"/>
            <a:ext cx="2758272" cy="2941391"/>
          </a:xfrm>
          <a:prstGeom prst="rect">
            <a:avLst/>
          </a:prstGeom>
          <a:solidFill>
            <a:srgbClr val="FFFFFF"/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gray">
          <a:xfrm>
            <a:off x="6800179" y="1499349"/>
            <a:ext cx="2485661" cy="15224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34379" rIns="39668" bIns="33586" anchor="t"/>
          <a:lstStyle/>
          <a:p>
            <a:pPr defTabSz="939800" latinLnBrk="1"/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모니터링</a:t>
            </a:r>
            <a:endParaRPr lang="en-US" altLang="ko-KR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gray">
          <a:xfrm>
            <a:off x="6794320" y="1714873"/>
            <a:ext cx="2549121" cy="1929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통제 관리</a:t>
            </a:r>
            <a:endParaRPr kumimoji="0" lang="en-US" altLang="ko-KR" sz="11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gray">
          <a:xfrm>
            <a:off x="8122515" y="2466440"/>
            <a:ext cx="1224743" cy="4199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보고서 관리</a:t>
            </a:r>
            <a:endParaRPr lang="en-US" altLang="ko-KR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2" name="Rectangle 79"/>
          <p:cNvSpPr>
            <a:spLocks noChangeArrowheads="1"/>
          </p:cNvSpPr>
          <p:nvPr/>
        </p:nvSpPr>
        <p:spPr bwMode="gray">
          <a:xfrm>
            <a:off x="6794320" y="1960259"/>
            <a:ext cx="1224743" cy="4199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3" name="Rectangle 80"/>
          <p:cNvSpPr>
            <a:spLocks noChangeArrowheads="1"/>
          </p:cNvSpPr>
          <p:nvPr/>
        </p:nvSpPr>
        <p:spPr bwMode="gray">
          <a:xfrm>
            <a:off x="6794320" y="2466440"/>
            <a:ext cx="1224743" cy="4199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err="1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컴플라이언스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gray">
          <a:xfrm>
            <a:off x="8122515" y="1960259"/>
            <a:ext cx="1224743" cy="4199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성과평가</a:t>
            </a:r>
            <a:endParaRPr lang="ko-KR" altLang="en-US" sz="11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grpSp>
        <p:nvGrpSpPr>
          <p:cNvPr id="58" name="그룹 57"/>
          <p:cNvGrpSpPr/>
          <p:nvPr/>
        </p:nvGrpSpPr>
        <p:grpSpPr bwMode="gray">
          <a:xfrm>
            <a:off x="6789948" y="3645024"/>
            <a:ext cx="2549121" cy="699531"/>
            <a:chOff x="6918645" y="3059528"/>
            <a:chExt cx="2530288" cy="719560"/>
          </a:xfrm>
        </p:grpSpPr>
        <p:sp>
          <p:nvSpPr>
            <p:cNvPr id="59" name="Rectangle 15"/>
            <p:cNvSpPr>
              <a:spLocks noChangeArrowheads="1"/>
            </p:cNvSpPr>
            <p:nvPr/>
          </p:nvSpPr>
          <p:spPr bwMode="gray">
            <a:xfrm>
              <a:off x="6918645" y="3059528"/>
              <a:ext cx="2530288" cy="19843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 algn="ctr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marL="0" marR="0" lvl="0" indent="0" algn="ctr" defTabSz="939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100" b="1" kern="0" dirty="0">
                  <a:solidFill>
                    <a:srgbClr val="FFFFFF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데이터 관리</a:t>
              </a:r>
            </a:p>
          </p:txBody>
        </p:sp>
        <p:sp>
          <p:nvSpPr>
            <p:cNvPr id="60" name="Rectangle 16"/>
            <p:cNvSpPr>
              <a:spLocks noChangeArrowheads="1"/>
            </p:cNvSpPr>
            <p:nvPr/>
          </p:nvSpPr>
          <p:spPr bwMode="gray">
            <a:xfrm>
              <a:off x="6923408" y="3347088"/>
              <a:ext cx="1215271" cy="43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969696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 latinLnBrk="1"/>
              <a:r>
                <a:rPr lang="en-US" altLang="ko-KR" sz="1100" dirty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Static </a:t>
              </a:r>
              <a:r>
                <a:rPr lang="en-US" altLang="ko-KR" sz="1100" dirty="0" smtClean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Data </a:t>
              </a:r>
              <a:r>
                <a:rPr lang="ko-KR" altLang="en-US" sz="1100" dirty="0" smtClean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관리</a:t>
              </a:r>
              <a:endParaRPr lang="ko-KR" altLang="en-US" sz="110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61" name="Rectangle 16"/>
            <p:cNvSpPr>
              <a:spLocks noChangeArrowheads="1"/>
            </p:cNvSpPr>
            <p:nvPr/>
          </p:nvSpPr>
          <p:spPr bwMode="gray">
            <a:xfrm>
              <a:off x="8233240" y="3347700"/>
              <a:ext cx="1215271" cy="4313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solidFill>
                <a:srgbClr val="969696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9668" tIns="34379" rIns="39668" bIns="33586" anchor="ctr"/>
            <a:lstStyle/>
            <a:p>
              <a:pPr algn="ctr" defTabSz="939800" latinLnBrk="1"/>
              <a:r>
                <a:rPr lang="en-US" altLang="ko-KR" sz="1100" dirty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Market Data </a:t>
              </a:r>
              <a:r>
                <a:rPr lang="ko-KR" altLang="en-US" sz="1100" dirty="0">
                  <a:solidFill>
                    <a:srgbClr val="000000"/>
                  </a:solidFill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관리</a:t>
              </a:r>
            </a:p>
          </p:txBody>
        </p:sp>
      </p:grpSp>
      <p:sp>
        <p:nvSpPr>
          <p:cNvPr id="55" name="Rectangle 15"/>
          <p:cNvSpPr>
            <a:spLocks noChangeArrowheads="1"/>
          </p:cNvSpPr>
          <p:nvPr/>
        </p:nvSpPr>
        <p:spPr bwMode="gray">
          <a:xfrm>
            <a:off x="6753200" y="2955766"/>
            <a:ext cx="2592287" cy="185202"/>
          </a:xfrm>
          <a:prstGeom prst="rect">
            <a:avLst/>
          </a:prstGeom>
          <a:solidFill>
            <a:srgbClr val="FF8029"/>
          </a:solidFill>
          <a:ln w="127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marL="0" marR="0" lvl="0" indent="0" algn="ctr" defTabSz="9398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심사</a:t>
            </a:r>
            <a:endParaRPr kumimoji="0" lang="ko-KR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gray">
          <a:xfrm>
            <a:off x="6784022" y="3191931"/>
            <a:ext cx="1265322" cy="404732"/>
          </a:xfrm>
          <a:prstGeom prst="rect">
            <a:avLst/>
          </a:prstGeom>
          <a:solidFill>
            <a:srgbClr val="FF8029"/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거래심사</a:t>
            </a:r>
            <a:endParaRPr lang="ko-KR" altLang="en-US" sz="1100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57" name="Rectangle 16"/>
          <p:cNvSpPr>
            <a:spLocks noChangeArrowheads="1"/>
          </p:cNvSpPr>
          <p:nvPr/>
        </p:nvSpPr>
        <p:spPr bwMode="gray">
          <a:xfrm>
            <a:off x="8121352" y="3191931"/>
            <a:ext cx="1224136" cy="404732"/>
          </a:xfrm>
          <a:prstGeom prst="rect">
            <a:avLst/>
          </a:prstGeom>
          <a:solidFill>
            <a:srgbClr val="FF8029"/>
          </a:solidFill>
          <a:ln w="3175" algn="ctr">
            <a:solidFill>
              <a:srgbClr val="969696"/>
            </a:solidFill>
            <a:prstDash val="solid"/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 latinLnBrk="1"/>
            <a:r>
              <a:rPr lang="ko-KR" altLang="en-US" sz="1100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심사관리</a:t>
            </a:r>
            <a:endParaRPr lang="ko-KR" altLang="en-US" sz="1100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2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2" y="2276872"/>
            <a:ext cx="3888432" cy="252028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 bwMode="gray">
          <a:xfrm>
            <a:off x="350539" y="274638"/>
            <a:ext cx="7770813" cy="328612"/>
          </a:xfrm>
        </p:spPr>
        <p:txBody>
          <a:bodyPr/>
          <a:lstStyle/>
          <a:p>
            <a:r>
              <a:rPr lang="en-US" altLang="ko-KR" sz="1400" dirty="0"/>
              <a:t>TO-BE</a:t>
            </a:r>
            <a:r>
              <a:rPr lang="ko-KR" altLang="en-US" sz="1400" dirty="0" err="1"/>
              <a:t>방향형</a:t>
            </a:r>
            <a:r>
              <a:rPr lang="en-US" altLang="ko-KR" sz="1400" dirty="0"/>
              <a:t>_ Infra _ </a:t>
            </a:r>
            <a:r>
              <a:rPr lang="ko-KR" altLang="en-US" sz="1400" dirty="0" smtClean="0"/>
              <a:t>우정사업본부운영 </a:t>
            </a:r>
            <a:r>
              <a:rPr lang="ko-KR" altLang="en-US" sz="1400" dirty="0"/>
              <a:t>모델정의 </a:t>
            </a:r>
            <a:r>
              <a:rPr lang="en-US" altLang="ko-KR" sz="1400" dirty="0" smtClean="0"/>
              <a:t>(2/2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 bwMode="gray">
          <a:xfrm>
            <a:off x="344488" y="692696"/>
            <a:ext cx="8915400" cy="360040"/>
          </a:xfrm>
        </p:spPr>
        <p:txBody>
          <a:bodyPr/>
          <a:lstStyle/>
          <a:p>
            <a:pPr>
              <a:buNone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 부문의 운영모델은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To-Be Process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이루는 가장 상위 수준의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Competency Group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도메인을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정의하였습니다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5" name="Rectangle 7"/>
          <p:cNvSpPr>
            <a:spLocks noChangeArrowheads="1"/>
          </p:cNvSpPr>
          <p:nvPr/>
        </p:nvSpPr>
        <p:spPr bwMode="gray">
          <a:xfrm>
            <a:off x="4357688" y="2528816"/>
            <a:ext cx="1349375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0" marR="0" lvl="0" indent="0" algn="ctr" defTabSz="762000" eaLnBrk="1" fontAlgn="auto" hangingPunct="1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실행</a:t>
            </a:r>
            <a:endParaRPr kumimoji="1" lang="en-US" altLang="en-US" sz="1200" b="1" kern="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26" name="Rectangle 8"/>
          <p:cNvSpPr>
            <a:spLocks noChangeArrowheads="1"/>
          </p:cNvSpPr>
          <p:nvPr/>
        </p:nvSpPr>
        <p:spPr bwMode="gray">
          <a:xfrm>
            <a:off x="4389437" y="5121272"/>
            <a:ext cx="1349375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0" marR="0" lvl="0" indent="0" algn="ctr" defTabSz="762000" eaLnBrk="1" fontAlgn="auto" hangingPunct="1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지원</a:t>
            </a:r>
            <a:endParaRPr kumimoji="1" lang="en-US" altLang="ko-KR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gray">
          <a:xfrm>
            <a:off x="4357688" y="3825128"/>
            <a:ext cx="1349375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0" marR="0" lvl="0" indent="0" algn="ctr" defTabSz="762000" eaLnBrk="1" fontAlgn="auto" hangingPunct="1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모니터링</a:t>
            </a:r>
          </a:p>
        </p:txBody>
      </p:sp>
      <p:sp>
        <p:nvSpPr>
          <p:cNvPr id="128" name="Rectangle 12"/>
          <p:cNvSpPr>
            <a:spLocks noChangeArrowheads="1"/>
          </p:cNvSpPr>
          <p:nvPr/>
        </p:nvSpPr>
        <p:spPr bwMode="gray">
          <a:xfrm>
            <a:off x="5759450" y="2528816"/>
            <a:ext cx="3770313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180975" lvl="0" indent="-180975" defTabSz="762000" fontAlgn="auto">
              <a:spcBef>
                <a:spcPts val="0"/>
              </a:spcBef>
              <a:spcAft>
                <a:spcPct val="5000"/>
              </a:spcAft>
              <a:buFont typeface="Wingdings" pitchFamily="2" charset="2"/>
              <a:buChar char="q"/>
              <a:defRPr/>
            </a:pPr>
            <a:r>
              <a:rPr kumimoji="1" lang="ko-KR" altLang="en-US" sz="1200" kern="0" dirty="0" err="1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트레이딩을</a:t>
            </a:r>
            <a:r>
              <a:rPr kumimoji="1" lang="ko-KR" altLang="en-US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처리하는 기능으로서 거래 분석</a:t>
            </a:r>
            <a:r>
              <a:rPr kumimoji="1" lang="en-US" altLang="ko-KR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kumimoji="1" lang="ko-KR" altLang="en-US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거래 결정</a:t>
            </a:r>
            <a:r>
              <a:rPr kumimoji="1" lang="en-US" altLang="ko-KR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kumimoji="1" lang="ko-KR" altLang="en-US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거래 실행</a:t>
            </a:r>
            <a:r>
              <a:rPr kumimoji="1" lang="en-US" altLang="ko-KR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kumimoji="1" lang="ko-KR" altLang="en-US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등 </a:t>
            </a:r>
            <a:r>
              <a:rPr kumimoji="1" lang="en-US" altLang="ko-KR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kumimoji="1" lang="ko-KR" altLang="en-US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거래</a:t>
            </a:r>
            <a:r>
              <a:rPr kumimoji="1" lang="en-US" altLang="ko-KR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kumimoji="1" lang="ko-KR" altLang="en-US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처리 기능을 제공하는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도메인임</a:t>
            </a:r>
            <a:endParaRPr kumimoji="1" lang="ko-KR" altLang="en-US" sz="1200" kern="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29" name="Rectangle 13"/>
          <p:cNvSpPr>
            <a:spLocks noChangeArrowheads="1"/>
          </p:cNvSpPr>
          <p:nvPr/>
        </p:nvSpPr>
        <p:spPr bwMode="gray">
          <a:xfrm>
            <a:off x="5791199" y="5121272"/>
            <a:ext cx="3770313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180975" marR="0" lvl="0" indent="-180975" defTabSz="762000" eaLnBrk="1" fontAlgn="auto" hangingPunct="1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트레이딩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 후 발생하는 거래입력</a:t>
            </a: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, Confirmation, Life cycle  event 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관리</a:t>
            </a: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결제</a:t>
            </a: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회계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대사 등의 업무 처리 지원 기능을 제공하는 도메인임</a:t>
            </a:r>
          </a:p>
        </p:txBody>
      </p:sp>
      <p:sp>
        <p:nvSpPr>
          <p:cNvPr id="130" name="Rectangle 14"/>
          <p:cNvSpPr>
            <a:spLocks noChangeArrowheads="1"/>
          </p:cNvSpPr>
          <p:nvPr/>
        </p:nvSpPr>
        <p:spPr bwMode="gray">
          <a:xfrm>
            <a:off x="5759450" y="3825128"/>
            <a:ext cx="3770313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180975" marR="0" lvl="0" indent="-180975" defTabSz="762000" eaLnBrk="1" fontAlgn="auto" hangingPunct="1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1" lang="ko-KR" altLang="en-US" sz="1200" kern="0" noProof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거</a:t>
            </a:r>
            <a:r>
              <a:rPr kumimoji="1" lang="ko-KR" altLang="en-US" sz="1200" kern="0" noProof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래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 전 사업 심사</a:t>
            </a: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기업 심사를 수행하고 발생된 거래들에 대해 여러 관점에서 분석 및 </a:t>
            </a:r>
            <a:r>
              <a:rPr kumimoji="1" lang="ko-KR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모니터링하는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 기능으로 한도</a:t>
            </a: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성과관리 및 거래내역점검 등 관리기능을 제공하는 도메인임</a:t>
            </a:r>
          </a:p>
        </p:txBody>
      </p:sp>
      <p:sp>
        <p:nvSpPr>
          <p:cNvPr id="131" name="Rectangle 16"/>
          <p:cNvSpPr>
            <a:spLocks noChangeArrowheads="1"/>
          </p:cNvSpPr>
          <p:nvPr/>
        </p:nvSpPr>
        <p:spPr bwMode="gray">
          <a:xfrm>
            <a:off x="4357688" y="1268760"/>
            <a:ext cx="1349375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0" marR="0" lvl="0" indent="0" algn="ctr" defTabSz="762000" eaLnBrk="1" fontAlgn="auto" hangingPunct="1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기획</a:t>
            </a:r>
            <a:endParaRPr kumimoji="1" lang="en-US" altLang="ko-KR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2" name="Rectangle 17"/>
          <p:cNvSpPr>
            <a:spLocks noChangeArrowheads="1"/>
          </p:cNvSpPr>
          <p:nvPr/>
        </p:nvSpPr>
        <p:spPr bwMode="gray">
          <a:xfrm>
            <a:off x="5759450" y="1268760"/>
            <a:ext cx="3770313" cy="1188048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727272"/>
            </a:outerShdw>
          </a:effectLst>
        </p:spPr>
        <p:txBody>
          <a:bodyPr lIns="90000" tIns="46800" rIns="90000" bIns="46800" anchor="ctr"/>
          <a:lstStyle/>
          <a:p>
            <a:pPr marL="180975" marR="0" lvl="0" indent="-180975" defTabSz="762000" eaLnBrk="1" fontAlgn="auto" hangingPunct="1">
              <a:lnSpc>
                <a:spcPct val="100000"/>
              </a:lnSpc>
              <a:spcBef>
                <a:spcPts val="0"/>
              </a:spcBef>
              <a:spcAft>
                <a:spcPct val="50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1" lang="ko-KR" altLang="en-US" sz="1200" kern="0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보험과 자본시장의 균형된 시각 하에 전문적 투자 전략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수립 및 기획을</a:t>
            </a:r>
            <a:r>
              <a:rPr kumimoji="1" lang="en-US" altLang="ko-KR" sz="1200" kern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kumimoji="1" lang="ko-KR" altLang="en-US" sz="1200" kern="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하는 </a:t>
            </a:r>
            <a:r>
              <a:rPr kumimoji="1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rPr>
              <a:t>도메인임</a:t>
            </a:r>
          </a:p>
        </p:txBody>
      </p:sp>
      <p:grpSp>
        <p:nvGrpSpPr>
          <p:cNvPr id="136" name="그룹 135"/>
          <p:cNvGrpSpPr/>
          <p:nvPr/>
        </p:nvGrpSpPr>
        <p:grpSpPr bwMode="gray">
          <a:xfrm>
            <a:off x="190108" y="2341826"/>
            <a:ext cx="3885036" cy="2455327"/>
            <a:chOff x="275876" y="2158898"/>
            <a:chExt cx="3691004" cy="2277678"/>
          </a:xfrm>
        </p:grpSpPr>
        <p:sp>
          <p:nvSpPr>
            <p:cNvPr id="137" name="Rectangle 28"/>
            <p:cNvSpPr>
              <a:spLocks noChangeArrowheads="1"/>
            </p:cNvSpPr>
            <p:nvPr/>
          </p:nvSpPr>
          <p:spPr bwMode="gray">
            <a:xfrm>
              <a:off x="2828925" y="2160566"/>
              <a:ext cx="1137955" cy="127403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lIns="3600" tIns="3600" rIns="3600" bIns="3600" anchor="ctr"/>
            <a:lstStyle/>
            <a:p>
              <a:pPr marL="0" marR="0" lvl="0" indent="0" algn="ctr" defTabSz="914400"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61DC8"/>
                  </a:solidFill>
                  <a:effectLst/>
                  <a:uLnTx/>
                  <a:uFillTx/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운용 모니터링</a:t>
              </a:r>
              <a:endPara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61DC8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39" name="Rectangle 30"/>
            <p:cNvSpPr>
              <a:spLocks noChangeArrowheads="1"/>
            </p:cNvSpPr>
            <p:nvPr/>
          </p:nvSpPr>
          <p:spPr bwMode="gray">
            <a:xfrm>
              <a:off x="275876" y="3501403"/>
              <a:ext cx="3688916" cy="9351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600" tIns="3600" rIns="3600" bIns="3600" anchor="ctr"/>
            <a:lstStyle/>
            <a:p>
              <a:pPr marL="0" marR="0" lvl="0" indent="0" algn="ctr" defTabSz="914400"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61DC8"/>
                  </a:solidFill>
                  <a:effectLst/>
                  <a:uLnTx/>
                  <a:uFillTx/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운용 지원</a:t>
              </a:r>
              <a:endPara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61DC8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40" name="Rectangle 32"/>
            <p:cNvSpPr>
              <a:spLocks noChangeArrowheads="1"/>
            </p:cNvSpPr>
            <p:nvPr/>
          </p:nvSpPr>
          <p:spPr bwMode="gray">
            <a:xfrm>
              <a:off x="277963" y="2162273"/>
              <a:ext cx="1595571" cy="12723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600" tIns="3600" rIns="3600" bIns="3600" anchor="ctr"/>
            <a:lstStyle/>
            <a:p>
              <a:pPr marL="0" marR="0" lvl="0" indent="0" algn="ctr" defTabSz="914400"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61DC8"/>
                  </a:solidFill>
                  <a:effectLst/>
                  <a:uLnTx/>
                  <a:uFillTx/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운용 기획</a:t>
              </a:r>
              <a:endPara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61DC8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  <p:sp>
          <p:nvSpPr>
            <p:cNvPr id="141" name="Rectangle 31"/>
            <p:cNvSpPr>
              <a:spLocks noChangeArrowheads="1"/>
            </p:cNvSpPr>
            <p:nvPr/>
          </p:nvSpPr>
          <p:spPr bwMode="gray">
            <a:xfrm>
              <a:off x="1918446" y="2158898"/>
              <a:ext cx="855768" cy="127570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 lIns="3600" tIns="3600" rIns="3600" bIns="3600" anchor="ctr"/>
            <a:lstStyle/>
            <a:p>
              <a:pPr marL="0" marR="0" lvl="0" indent="0" algn="ctr" defTabSz="914400"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61DC8"/>
                  </a:solidFill>
                  <a:effectLst/>
                  <a:uLnTx/>
                  <a:uFillTx/>
                  <a:latin typeface="Arial" pitchFamily="34" charset="0"/>
                  <a:ea typeface="가는각진제목체" pitchFamily="18" charset="-127"/>
                  <a:cs typeface="Arial" pitchFamily="34" charset="0"/>
                </a:rPr>
                <a:t>운용 실행</a:t>
              </a:r>
              <a:endPara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61DC8"/>
                </a:solidFill>
                <a:effectLst/>
                <a:uLnTx/>
                <a:uFillTx/>
                <a:latin typeface="Arial" pitchFamily="34" charset="0"/>
                <a:ea typeface="가는각진제목체" pitchFamily="18" charset="-127"/>
                <a:cs typeface="Arial" pitchFamily="34" charset="0"/>
              </a:endParaRPr>
            </a:p>
          </p:txBody>
        </p:sp>
      </p:grpSp>
      <p:sp>
        <p:nvSpPr>
          <p:cNvPr id="142" name="Freeform 34"/>
          <p:cNvSpPr>
            <a:spLocks/>
          </p:cNvSpPr>
          <p:nvPr/>
        </p:nvSpPr>
        <p:spPr bwMode="gray">
          <a:xfrm>
            <a:off x="2590800" y="4238084"/>
            <a:ext cx="1828800" cy="165698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79"/>
              </a:cxn>
              <a:cxn ang="0">
                <a:pos x="548" y="979"/>
              </a:cxn>
            </a:cxnLst>
            <a:rect l="0" t="0" r="r" b="b"/>
            <a:pathLst>
              <a:path w="548" h="979">
                <a:moveTo>
                  <a:pt x="0" y="0"/>
                </a:moveTo>
                <a:lnTo>
                  <a:pt x="0" y="979"/>
                </a:lnTo>
                <a:lnTo>
                  <a:pt x="548" y="979"/>
                </a:ln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lIns="90000" tIns="46800" rIns="90000" bIns="46800" anchor="ctr"/>
          <a:lstStyle/>
          <a:p>
            <a:pPr marL="0" marR="0" lvl="0" indent="0" algn="ctr" defTabSz="9144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3" name="Freeform 35"/>
          <p:cNvSpPr>
            <a:spLocks/>
          </p:cNvSpPr>
          <p:nvPr/>
        </p:nvSpPr>
        <p:spPr bwMode="gray">
          <a:xfrm>
            <a:off x="3733800" y="3243890"/>
            <a:ext cx="685800" cy="11717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0"/>
              </a:cxn>
              <a:cxn ang="0">
                <a:pos x="144" y="1026"/>
              </a:cxn>
              <a:cxn ang="0">
                <a:pos x="294" y="1026"/>
              </a:cxn>
            </a:cxnLst>
            <a:rect l="0" t="0" r="r" b="b"/>
            <a:pathLst>
              <a:path w="294" h="1026">
                <a:moveTo>
                  <a:pt x="0" y="0"/>
                </a:moveTo>
                <a:lnTo>
                  <a:pt x="144" y="0"/>
                </a:lnTo>
                <a:lnTo>
                  <a:pt x="144" y="1026"/>
                </a:lnTo>
                <a:lnTo>
                  <a:pt x="294" y="1026"/>
                </a:ln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lIns="90000" tIns="46800" rIns="90000" bIns="46800" anchor="ctr"/>
          <a:lstStyle/>
          <a:p>
            <a:pPr marL="0" marR="0" lvl="0" indent="0" algn="ctr" defTabSz="9144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4" name="Freeform 37"/>
          <p:cNvSpPr>
            <a:spLocks/>
          </p:cNvSpPr>
          <p:nvPr/>
        </p:nvSpPr>
        <p:spPr bwMode="gray">
          <a:xfrm>
            <a:off x="1496616" y="1752600"/>
            <a:ext cx="2922984" cy="536795"/>
          </a:xfrm>
          <a:custGeom>
            <a:avLst/>
            <a:gdLst/>
            <a:ahLst/>
            <a:cxnLst>
              <a:cxn ang="0">
                <a:pos x="0" y="622"/>
              </a:cxn>
              <a:cxn ang="0">
                <a:pos x="0" y="0"/>
              </a:cxn>
              <a:cxn ang="0">
                <a:pos x="2010" y="0"/>
              </a:cxn>
              <a:cxn ang="0">
                <a:pos x="2010" y="651"/>
              </a:cxn>
              <a:cxn ang="0">
                <a:pos x="2241" y="651"/>
              </a:cxn>
            </a:cxnLst>
            <a:rect l="0" t="0" r="r" b="b"/>
            <a:pathLst>
              <a:path w="2241" h="651">
                <a:moveTo>
                  <a:pt x="0" y="622"/>
                </a:moveTo>
                <a:lnTo>
                  <a:pt x="0" y="0"/>
                </a:lnTo>
                <a:lnTo>
                  <a:pt x="2010" y="0"/>
                </a:lnTo>
                <a:lnTo>
                  <a:pt x="2010" y="651"/>
                </a:lnTo>
                <a:lnTo>
                  <a:pt x="2241" y="651"/>
                </a:ln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lIns="90000" tIns="46800" rIns="90000" bIns="46800" anchor="ctr"/>
          <a:lstStyle/>
          <a:p>
            <a:pPr marL="0" marR="0" lvl="0" indent="0" algn="ctr" defTabSz="9144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5" name="Freeform 38"/>
          <p:cNvSpPr>
            <a:spLocks/>
          </p:cNvSpPr>
          <p:nvPr/>
        </p:nvSpPr>
        <p:spPr bwMode="gray">
          <a:xfrm>
            <a:off x="2667001" y="2663944"/>
            <a:ext cx="1752600" cy="331398"/>
          </a:xfrm>
          <a:custGeom>
            <a:avLst/>
            <a:gdLst/>
            <a:ahLst/>
            <a:cxnLst>
              <a:cxn ang="0">
                <a:pos x="0" y="190"/>
              </a:cxn>
              <a:cxn ang="0">
                <a:pos x="0" y="0"/>
              </a:cxn>
              <a:cxn ang="0">
                <a:pos x="2194" y="0"/>
              </a:cxn>
              <a:cxn ang="0">
                <a:pos x="2194" y="294"/>
              </a:cxn>
              <a:cxn ang="0">
                <a:pos x="2321" y="294"/>
              </a:cxn>
            </a:cxnLst>
            <a:rect l="0" t="0" r="r" b="b"/>
            <a:pathLst>
              <a:path w="2321" h="294">
                <a:moveTo>
                  <a:pt x="0" y="190"/>
                </a:moveTo>
                <a:lnTo>
                  <a:pt x="0" y="0"/>
                </a:lnTo>
                <a:lnTo>
                  <a:pt x="2194" y="0"/>
                </a:lnTo>
                <a:lnTo>
                  <a:pt x="2194" y="294"/>
                </a:lnTo>
                <a:lnTo>
                  <a:pt x="2321" y="294"/>
                </a:ln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lIns="90000" tIns="46800" rIns="90000" bIns="46800" anchor="ctr"/>
          <a:lstStyle/>
          <a:p>
            <a:pPr marL="0" marR="0" lvl="0" indent="0" algn="ctr" defTabSz="9144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32" y="1844825"/>
            <a:ext cx="4079846" cy="48965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88" y="1772816"/>
            <a:ext cx="4079845" cy="497097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 bwMode="gray">
          <a:xfrm>
            <a:off x="344488" y="292076"/>
            <a:ext cx="8634163" cy="328612"/>
          </a:xfrm>
        </p:spPr>
        <p:txBody>
          <a:bodyPr/>
          <a:lstStyle/>
          <a:p>
            <a:r>
              <a:rPr lang="en-US" altLang="ko-KR" sz="1400" dirty="0"/>
              <a:t>[Back-up] </a:t>
            </a:r>
            <a:r>
              <a:rPr lang="ko-KR" altLang="en-US" sz="1400" dirty="0"/>
              <a:t>조직체계와의 연계 </a:t>
            </a:r>
            <a:r>
              <a:rPr lang="en-US" altLang="ko-KR" sz="1400" dirty="0"/>
              <a:t>As-Is vs. </a:t>
            </a:r>
            <a:r>
              <a:rPr lang="en-US" altLang="ko-KR" sz="1400" dirty="0" smtClean="0"/>
              <a:t>To-Be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(1/3)</a:t>
            </a:r>
            <a:r>
              <a:rPr lang="ko-KR" altLang="en-US" sz="1400" dirty="0"/>
              <a:t/>
            </a:r>
            <a:br>
              <a:rPr lang="ko-KR" altLang="en-US" sz="1400" dirty="0"/>
            </a:br>
            <a:endParaRPr lang="ko-KR" altLang="en-US" sz="1400" dirty="0"/>
          </a:p>
        </p:txBody>
      </p:sp>
      <p:sp>
        <p:nvSpPr>
          <p:cNvPr id="64" name="직사각형 63"/>
          <p:cNvSpPr/>
          <p:nvPr/>
        </p:nvSpPr>
        <p:spPr bwMode="gray">
          <a:xfrm>
            <a:off x="1714153" y="1371590"/>
            <a:ext cx="3959307" cy="4416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As-Is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5" name="직사각형 64"/>
          <p:cNvSpPr/>
          <p:nvPr/>
        </p:nvSpPr>
        <p:spPr bwMode="gray">
          <a:xfrm>
            <a:off x="1712640" y="1844824"/>
            <a:ext cx="4014410" cy="4680520"/>
          </a:xfrm>
          <a:prstGeom prst="rect">
            <a:avLst/>
          </a:prstGeom>
          <a:noFill/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endParaRPr lang="en-US" altLang="ko-KR" sz="12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6" name="직사각형 65"/>
          <p:cNvSpPr/>
          <p:nvPr/>
        </p:nvSpPr>
        <p:spPr bwMode="gray">
          <a:xfrm>
            <a:off x="5756304" y="1371590"/>
            <a:ext cx="4021232" cy="441665"/>
          </a:xfrm>
          <a:prstGeom prst="rect">
            <a:avLst/>
          </a:prstGeom>
          <a:solidFill>
            <a:srgbClr val="6BD3BB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To-Be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7" name="직사각형 66"/>
          <p:cNvSpPr/>
          <p:nvPr/>
        </p:nvSpPr>
        <p:spPr bwMode="gray">
          <a:xfrm>
            <a:off x="5763126" y="1844824"/>
            <a:ext cx="4014410" cy="4680520"/>
          </a:xfrm>
          <a:prstGeom prst="rect">
            <a:avLst/>
          </a:prstGeom>
          <a:noFill/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endParaRPr lang="en-US" altLang="ko-KR" sz="12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1" name="직사각형 70"/>
          <p:cNvSpPr/>
          <p:nvPr/>
        </p:nvSpPr>
        <p:spPr bwMode="gray">
          <a:xfrm>
            <a:off x="128465" y="1350942"/>
            <a:ext cx="1501166" cy="4563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vert="horz" lIns="0" tIns="0" rIns="0" bIns="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기획 파트</a:t>
            </a:r>
            <a:endParaRPr lang="ko-KR" altLang="en-US" sz="13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3" name="직사각형 72"/>
          <p:cNvSpPr/>
          <p:nvPr/>
        </p:nvSpPr>
        <p:spPr bwMode="gray">
          <a:xfrm>
            <a:off x="128464" y="1844824"/>
            <a:ext cx="1501167" cy="4896544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vert="horz" lIns="0" tIns="72000" rIns="0" bIns="0" rtlCol="0" anchor="t"/>
          <a:lstStyle/>
          <a:p>
            <a:pPr marL="177800" lvl="0" indent="-88900" eaLnBrk="0" hangingPunct="0">
              <a:lnSpc>
                <a:spcPts val="1100"/>
              </a:lnSpc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규정</a:t>
            </a:r>
            <a:r>
              <a:rPr lang="en-US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 </a:t>
            </a: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제도 관리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lnSpc>
                <a:spcPts val="1100"/>
              </a:lnSpc>
              <a:buFont typeface="맑은 고딕" pitchFamily="50" charset="-127"/>
              <a:buChar char="–"/>
            </a:pPr>
            <a:r>
              <a:rPr lang="ko-KR" altLang="en-US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투자원칙 </a:t>
            </a:r>
            <a:r>
              <a:rPr lang="ko-KR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수립</a:t>
            </a:r>
            <a:endParaRPr lang="ko-KR" altLang="ko-KR" sz="10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lnSpc>
                <a:spcPts val="1100"/>
              </a:lnSpc>
              <a:buFont typeface="맑은 고딕" pitchFamily="50" charset="-127"/>
              <a:buChar char="–"/>
            </a:pPr>
            <a:r>
              <a:rPr lang="ko-KR" altLang="en-US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 제약조건 수립</a:t>
            </a:r>
            <a:endParaRPr lang="en-US" altLang="ko-KR" sz="100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lnSpc>
                <a:spcPts val="1100"/>
              </a:lnSpc>
              <a:buFont typeface="맑은 고딕" pitchFamily="50" charset="-127"/>
              <a:buChar char="–"/>
            </a:pPr>
            <a:endParaRPr lang="en-US" altLang="ko-KR" sz="120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lnSpc>
                <a:spcPts val="1100"/>
              </a:lnSpc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포트폴리오 수립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>
              <a:lnSpc>
                <a:spcPts val="1100"/>
              </a:lnSpc>
              <a:buFont typeface="맑은 고딕" pitchFamily="50" charset="-127"/>
              <a:buChar char="–"/>
            </a:pPr>
            <a:r>
              <a:rPr lang="ko-KR" altLang="ko-KR" sz="1000" spc="-15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연간</a:t>
            </a:r>
            <a:r>
              <a:rPr lang="en-US" altLang="ko-KR" sz="1000" spc="-15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 </a:t>
            </a:r>
            <a:r>
              <a:rPr lang="ko-KR" altLang="en-US" sz="1000" spc="-15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월간</a:t>
            </a:r>
            <a:r>
              <a:rPr lang="ko-KR" altLang="ko-KR" sz="1000" spc="-15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ko-KR" sz="1000" spc="-15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 포트폴리오 수립 및 </a:t>
            </a:r>
            <a:r>
              <a:rPr lang="ko-KR" altLang="ko-KR" sz="1000" spc="-15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관리</a:t>
            </a:r>
            <a:endParaRPr lang="en-US" altLang="ko-KR" sz="1000" spc="-15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>
              <a:lnSpc>
                <a:spcPts val="1100"/>
              </a:lnSpc>
              <a:buFont typeface="맑은 고딕" pitchFamily="50" charset="-127"/>
              <a:buChar char="–"/>
            </a:pPr>
            <a:r>
              <a:rPr lang="ko-KR" altLang="en-US" sz="1000" spc="-15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자금계획 및 자금배분</a:t>
            </a:r>
            <a:r>
              <a:rPr lang="en-US" altLang="ko-KR" sz="10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0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투융자 심사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buFont typeface="맑은 고딕" pitchFamily="50" charset="-127"/>
              <a:buChar char="–"/>
            </a:pPr>
            <a:r>
              <a:rPr lang="ko-KR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기업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 </a:t>
            </a:r>
            <a:r>
              <a:rPr lang="ko-KR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대체투자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파생상품투융자심사</a:t>
            </a:r>
            <a:endParaRPr lang="en-US" altLang="ko-KR" sz="100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buFont typeface="맑은 고딕" pitchFamily="50" charset="-127"/>
              <a:buChar char="–"/>
            </a:pPr>
            <a:endParaRPr lang="en-US" altLang="ko-KR" sz="10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lnSpc>
                <a:spcPts val="1100"/>
              </a:lnSpc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성과평가 및 실적분석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lnSpc>
                <a:spcPts val="1100"/>
              </a:lnSpc>
              <a:buFont typeface="맑은 고딕" pitchFamily="50" charset="-127"/>
              <a:buChar char="–"/>
            </a:pPr>
            <a:r>
              <a:rPr lang="ko-KR" altLang="ko-KR" sz="10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벤치마크 지표 설정 및 성과평가 수행</a:t>
            </a:r>
          </a:p>
          <a:p>
            <a:pPr marL="268288" lvl="0" indent="-90488">
              <a:lnSpc>
                <a:spcPts val="1100"/>
              </a:lnSpc>
              <a:buFont typeface="맑은 고딕" pitchFamily="50" charset="-127"/>
              <a:buChar char="–"/>
            </a:pPr>
            <a:r>
              <a:rPr lang="ko-KR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 실적분석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endParaRPr lang="en-US" altLang="ko-KR" sz="100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lnSpc>
                <a:spcPts val="1100"/>
              </a:lnSpc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 err="1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컴플라이언스</a:t>
            </a: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점검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lnSpc>
                <a:spcPts val="1100"/>
              </a:lnSpc>
              <a:buFont typeface="맑은 고딕" pitchFamily="50" charset="-127"/>
              <a:buChar char="–"/>
            </a:pPr>
            <a:r>
              <a:rPr lang="ko-KR" altLang="en-US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규정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제도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,</a:t>
            </a:r>
            <a:r>
              <a:rPr lang="ko-KR" altLang="en-US" sz="10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한도관리</a:t>
            </a:r>
            <a:endParaRPr lang="en-US" altLang="ko-KR" sz="100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/>
            <a:endParaRPr lang="en-US" altLang="ko-KR" sz="100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88900" lvl="0" eaLnBrk="0" hangingPunct="0">
              <a:spcBef>
                <a:spcPts val="0"/>
              </a:spcBef>
              <a:buClr>
                <a:prstClr val="black"/>
              </a:buClr>
            </a:pPr>
            <a:endParaRPr lang="en-US" altLang="ko-KR" sz="10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4" name="직사각형 73"/>
          <p:cNvSpPr/>
          <p:nvPr/>
        </p:nvSpPr>
        <p:spPr bwMode="gray">
          <a:xfrm>
            <a:off x="3799766" y="908720"/>
            <a:ext cx="3457489" cy="360040"/>
          </a:xfrm>
          <a:prstGeom prst="rect">
            <a:avLst/>
          </a:prstGeom>
          <a:solidFill>
            <a:srgbClr val="FF8029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기획파트</a:t>
            </a:r>
          </a:p>
        </p:txBody>
      </p:sp>
      <p:cxnSp>
        <p:nvCxnSpPr>
          <p:cNvPr id="76" name="꺾인 연결선 75"/>
          <p:cNvCxnSpPr>
            <a:stCxn id="71" idx="0"/>
            <a:endCxn id="74" idx="2"/>
          </p:cNvCxnSpPr>
          <p:nvPr/>
        </p:nvCxnSpPr>
        <p:spPr bwMode="gray">
          <a:xfrm rot="5400000" flipH="1" flipV="1">
            <a:off x="3162688" y="-1014880"/>
            <a:ext cx="82182" cy="4649463"/>
          </a:xfrm>
          <a:prstGeom prst="bentConnector3">
            <a:avLst>
              <a:gd name="adj1" fmla="val 50000"/>
            </a:avLst>
          </a:prstGeom>
          <a:ln w="127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 2834"/>
          <p:cNvSpPr>
            <a:spLocks noChangeArrowheads="1"/>
          </p:cNvSpPr>
          <p:nvPr/>
        </p:nvSpPr>
        <p:spPr bwMode="gray">
          <a:xfrm>
            <a:off x="1712640" y="1916832"/>
            <a:ext cx="1790607" cy="2808312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3" name="Oval 2834"/>
          <p:cNvSpPr>
            <a:spLocks noChangeArrowheads="1"/>
          </p:cNvSpPr>
          <p:nvPr/>
        </p:nvSpPr>
        <p:spPr bwMode="gray">
          <a:xfrm>
            <a:off x="4448944" y="1958018"/>
            <a:ext cx="1290874" cy="82291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4" name="Oval 2834"/>
          <p:cNvSpPr>
            <a:spLocks noChangeArrowheads="1"/>
          </p:cNvSpPr>
          <p:nvPr/>
        </p:nvSpPr>
        <p:spPr bwMode="gray">
          <a:xfrm>
            <a:off x="3944888" y="3284984"/>
            <a:ext cx="432048" cy="1296144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5" name="Oval 2834"/>
          <p:cNvSpPr>
            <a:spLocks noChangeArrowheads="1"/>
          </p:cNvSpPr>
          <p:nvPr/>
        </p:nvSpPr>
        <p:spPr bwMode="gray">
          <a:xfrm>
            <a:off x="5822366" y="1916832"/>
            <a:ext cx="1790607" cy="2808312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6" name="Oval 2834"/>
          <p:cNvSpPr>
            <a:spLocks noChangeArrowheads="1"/>
          </p:cNvSpPr>
          <p:nvPr/>
        </p:nvSpPr>
        <p:spPr bwMode="gray">
          <a:xfrm>
            <a:off x="8527848" y="1958018"/>
            <a:ext cx="1218866" cy="2736304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31750" algn="ctr">
            <a:solidFill>
              <a:srgbClr val="1403E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1" name="Oval 2834"/>
          <p:cNvSpPr>
            <a:spLocks noChangeArrowheads="1"/>
          </p:cNvSpPr>
          <p:nvPr/>
        </p:nvSpPr>
        <p:spPr bwMode="gray">
          <a:xfrm>
            <a:off x="5097016" y="2852936"/>
            <a:ext cx="576064" cy="432048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2" name="제목 1"/>
          <p:cNvSpPr txBox="1">
            <a:spLocks/>
          </p:cNvSpPr>
          <p:nvPr/>
        </p:nvSpPr>
        <p:spPr bwMode="gray">
          <a:xfrm>
            <a:off x="647701" y="427038"/>
            <a:ext cx="7770813" cy="32861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 i="0" cap="none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ko-KR" altLang="en-US" kern="0" dirty="0"/>
          </a:p>
        </p:txBody>
      </p:sp>
      <p:sp>
        <p:nvSpPr>
          <p:cNvPr id="164" name="Oval 2834"/>
          <p:cNvSpPr>
            <a:spLocks noChangeArrowheads="1"/>
          </p:cNvSpPr>
          <p:nvPr/>
        </p:nvSpPr>
        <p:spPr bwMode="gray">
          <a:xfrm>
            <a:off x="2504728" y="5301208"/>
            <a:ext cx="792088" cy="504056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1" name="내용 개체 틀 4"/>
          <p:cNvSpPr>
            <a:spLocks noGrp="1"/>
          </p:cNvSpPr>
          <p:nvPr>
            <p:ph idx="1"/>
          </p:nvPr>
        </p:nvSpPr>
        <p:spPr>
          <a:xfrm>
            <a:off x="344488" y="620688"/>
            <a:ext cx="9282236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우정사업본부의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조직별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R&amp;R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선도사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프로세스와의 차이를 비교하여 향후 개선하여야 할 방향을 아래와 같이 도출하였음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55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32" y="1844825"/>
            <a:ext cx="4079846" cy="4896544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88" y="1772816"/>
            <a:ext cx="4079845" cy="497097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 bwMode="gray">
          <a:xfrm>
            <a:off x="344488" y="292076"/>
            <a:ext cx="8634163" cy="328612"/>
          </a:xfrm>
        </p:spPr>
        <p:txBody>
          <a:bodyPr/>
          <a:lstStyle/>
          <a:p>
            <a:r>
              <a:rPr lang="en-US" altLang="ko-KR" sz="1400" dirty="0"/>
              <a:t>[Back-up] </a:t>
            </a:r>
            <a:r>
              <a:rPr lang="ko-KR" altLang="en-US" sz="1400" dirty="0"/>
              <a:t>조직체계와의 연계 </a:t>
            </a:r>
            <a:r>
              <a:rPr lang="en-US" altLang="ko-KR" sz="1400" dirty="0"/>
              <a:t>As-Is vs. </a:t>
            </a:r>
            <a:r>
              <a:rPr lang="en-US" altLang="ko-KR" sz="1400" dirty="0" smtClean="0"/>
              <a:t>To-Be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(2/3)</a:t>
            </a:r>
            <a:r>
              <a:rPr lang="ko-KR" altLang="en-US" sz="1400" dirty="0"/>
              <a:t/>
            </a:r>
            <a:br>
              <a:rPr lang="ko-KR" altLang="en-US" sz="1400" dirty="0"/>
            </a:br>
            <a:endParaRPr lang="ko-KR" altLang="en-US" sz="1400" dirty="0"/>
          </a:p>
        </p:txBody>
      </p:sp>
      <p:sp>
        <p:nvSpPr>
          <p:cNvPr id="64" name="직사각형 63"/>
          <p:cNvSpPr/>
          <p:nvPr/>
        </p:nvSpPr>
        <p:spPr bwMode="gray">
          <a:xfrm>
            <a:off x="1714153" y="1291062"/>
            <a:ext cx="3959307" cy="49137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As-Is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5" name="직사각형 64"/>
          <p:cNvSpPr/>
          <p:nvPr/>
        </p:nvSpPr>
        <p:spPr bwMode="gray">
          <a:xfrm>
            <a:off x="1712640" y="1844824"/>
            <a:ext cx="4014410" cy="4680520"/>
          </a:xfrm>
          <a:prstGeom prst="rect">
            <a:avLst/>
          </a:prstGeom>
          <a:noFill/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endParaRPr lang="en-US" altLang="ko-KR" sz="12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6" name="직사각형 65"/>
          <p:cNvSpPr/>
          <p:nvPr/>
        </p:nvSpPr>
        <p:spPr bwMode="gray">
          <a:xfrm>
            <a:off x="5756304" y="1291062"/>
            <a:ext cx="3949224" cy="491371"/>
          </a:xfrm>
          <a:prstGeom prst="rect">
            <a:avLst/>
          </a:prstGeom>
          <a:solidFill>
            <a:srgbClr val="6BD3BB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To-Be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7" name="직사각형 66"/>
          <p:cNvSpPr/>
          <p:nvPr/>
        </p:nvSpPr>
        <p:spPr bwMode="gray">
          <a:xfrm>
            <a:off x="5763126" y="1844824"/>
            <a:ext cx="4014410" cy="4680520"/>
          </a:xfrm>
          <a:prstGeom prst="rect">
            <a:avLst/>
          </a:prstGeom>
          <a:noFill/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endParaRPr lang="en-US" altLang="ko-KR" sz="12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1" name="직사각형 70"/>
          <p:cNvSpPr/>
          <p:nvPr/>
        </p:nvSpPr>
        <p:spPr bwMode="gray">
          <a:xfrm>
            <a:off x="128465" y="1268760"/>
            <a:ext cx="1501166" cy="5077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vert="horz" lIns="0" tIns="0" rIns="0" bIns="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F/O</a:t>
            </a: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파트</a:t>
            </a:r>
            <a:endParaRPr lang="ko-KR" altLang="en-US" sz="13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3" name="직사각형 72"/>
          <p:cNvSpPr/>
          <p:nvPr/>
        </p:nvSpPr>
        <p:spPr bwMode="gray">
          <a:xfrm>
            <a:off x="128464" y="1844824"/>
            <a:ext cx="1501167" cy="4752527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vert="horz" lIns="0" tIns="72000" rIns="0" bIns="0" rtlCol="0" anchor="t"/>
          <a:lstStyle/>
          <a:p>
            <a:pPr marL="177800" lvl="0" indent="-88900" eaLnBrk="0" hangingPunct="0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국내채권 운용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buFont typeface="맑은 고딕" pitchFamily="50" charset="-127"/>
              <a:buChar char="–"/>
            </a:pP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국내채권 직접운용 및 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아웃소싱</a:t>
            </a:r>
          </a:p>
          <a:p>
            <a:pPr marL="268288" lvl="0" indent="-90488" latinLnBrk="1">
              <a:buFont typeface="맑은 고딕" pitchFamily="50" charset="-127"/>
              <a:buChar char="–"/>
            </a:pPr>
            <a:r>
              <a:rPr lang="ko-KR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신종유가증권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파생상품 운용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국내주식 운용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buFont typeface="맑은 고딕" pitchFamily="50" charset="-127"/>
              <a:buChar char="–"/>
            </a:pPr>
            <a:r>
              <a:rPr lang="ko-KR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국내주식아웃소싱</a:t>
            </a:r>
            <a:endParaRPr lang="ko-KR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>
              <a:buFont typeface="맑은 고딕" pitchFamily="50" charset="-127"/>
              <a:buChar char="–"/>
            </a:pP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신종유가증권 및 파생상품 운용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대체</a:t>
            </a:r>
            <a:r>
              <a:rPr lang="en-US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해외유가증권 </a:t>
            </a: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buFont typeface="맑은 고딕" pitchFamily="50" charset="-127"/>
              <a:buChar char="–"/>
            </a:pP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해외주식 및 채권 직접운용 및 아웃소싱</a:t>
            </a:r>
          </a:p>
          <a:p>
            <a:pPr marL="268288" lvl="0" indent="-90488">
              <a:buFont typeface="맑은 고딕" pitchFamily="50" charset="-127"/>
              <a:buChar char="–"/>
            </a:pP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신종유가증권 및 파생상품 운용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, </a:t>
            </a:r>
            <a:r>
              <a:rPr lang="ko-KR" altLang="ko-KR" sz="1200" dirty="0" err="1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환헷지</a:t>
            </a:r>
            <a:endParaRPr lang="en-US" altLang="ko-KR" sz="10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4" name="직사각형 73"/>
          <p:cNvSpPr/>
          <p:nvPr/>
        </p:nvSpPr>
        <p:spPr bwMode="gray">
          <a:xfrm>
            <a:off x="3799766" y="692696"/>
            <a:ext cx="3385481" cy="432048"/>
          </a:xfrm>
          <a:prstGeom prst="rect">
            <a:avLst/>
          </a:prstGeom>
          <a:solidFill>
            <a:srgbClr val="FF6A05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F/O</a:t>
            </a: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파트</a:t>
            </a:r>
          </a:p>
        </p:txBody>
      </p:sp>
      <p:cxnSp>
        <p:nvCxnSpPr>
          <p:cNvPr id="76" name="꺾인 연결선 75"/>
          <p:cNvCxnSpPr>
            <a:stCxn id="71" idx="0"/>
            <a:endCxn id="74" idx="2"/>
          </p:cNvCxnSpPr>
          <p:nvPr/>
        </p:nvCxnSpPr>
        <p:spPr bwMode="gray">
          <a:xfrm rot="5400000" flipH="1" flipV="1">
            <a:off x="3113769" y="-1109977"/>
            <a:ext cx="144016" cy="4613459"/>
          </a:xfrm>
          <a:prstGeom prst="bentConnector3">
            <a:avLst>
              <a:gd name="adj1" fmla="val 50000"/>
            </a:avLst>
          </a:prstGeom>
          <a:ln w="127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 2834"/>
          <p:cNvSpPr>
            <a:spLocks noChangeArrowheads="1"/>
          </p:cNvSpPr>
          <p:nvPr/>
        </p:nvSpPr>
        <p:spPr bwMode="gray">
          <a:xfrm>
            <a:off x="3512840" y="2492896"/>
            <a:ext cx="401907" cy="216024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3" name="Oval 2834"/>
          <p:cNvSpPr>
            <a:spLocks noChangeArrowheads="1"/>
          </p:cNvSpPr>
          <p:nvPr/>
        </p:nvSpPr>
        <p:spPr bwMode="gray">
          <a:xfrm>
            <a:off x="4448944" y="3974242"/>
            <a:ext cx="648072" cy="82291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4" name="Oval 2834"/>
          <p:cNvSpPr>
            <a:spLocks noChangeArrowheads="1"/>
          </p:cNvSpPr>
          <p:nvPr/>
        </p:nvSpPr>
        <p:spPr bwMode="gray">
          <a:xfrm>
            <a:off x="3944888" y="2492896"/>
            <a:ext cx="432048" cy="864096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1" name="Oval 2834"/>
          <p:cNvSpPr>
            <a:spLocks noChangeArrowheads="1"/>
          </p:cNvSpPr>
          <p:nvPr/>
        </p:nvSpPr>
        <p:spPr bwMode="gray">
          <a:xfrm>
            <a:off x="4150760" y="5229200"/>
            <a:ext cx="1522320" cy="1368152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2" name="제목 1"/>
          <p:cNvSpPr txBox="1">
            <a:spLocks/>
          </p:cNvSpPr>
          <p:nvPr/>
        </p:nvSpPr>
        <p:spPr bwMode="gray">
          <a:xfrm>
            <a:off x="647701" y="427038"/>
            <a:ext cx="7770813" cy="32861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 i="0" cap="none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ko-KR" altLang="en-US" kern="0" dirty="0"/>
          </a:p>
        </p:txBody>
      </p:sp>
      <p:sp>
        <p:nvSpPr>
          <p:cNvPr id="21" name="Oval 2834"/>
          <p:cNvSpPr>
            <a:spLocks noChangeArrowheads="1"/>
          </p:cNvSpPr>
          <p:nvPr/>
        </p:nvSpPr>
        <p:spPr bwMode="gray">
          <a:xfrm>
            <a:off x="1743658" y="5280502"/>
            <a:ext cx="833078" cy="1210235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2" name="Oval 2834"/>
          <p:cNvSpPr>
            <a:spLocks noChangeArrowheads="1"/>
          </p:cNvSpPr>
          <p:nvPr/>
        </p:nvSpPr>
        <p:spPr bwMode="gray">
          <a:xfrm>
            <a:off x="7617296" y="2420888"/>
            <a:ext cx="401907" cy="216024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3" name="Oval 2834"/>
          <p:cNvSpPr>
            <a:spLocks noChangeArrowheads="1"/>
          </p:cNvSpPr>
          <p:nvPr/>
        </p:nvSpPr>
        <p:spPr bwMode="gray">
          <a:xfrm>
            <a:off x="8553400" y="3947205"/>
            <a:ext cx="576064" cy="82291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4" name="Oval 2834"/>
          <p:cNvSpPr>
            <a:spLocks noChangeArrowheads="1"/>
          </p:cNvSpPr>
          <p:nvPr/>
        </p:nvSpPr>
        <p:spPr bwMode="gray">
          <a:xfrm>
            <a:off x="8059618" y="2420888"/>
            <a:ext cx="432048" cy="864096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5" name="Oval 2834"/>
          <p:cNvSpPr>
            <a:spLocks noChangeArrowheads="1"/>
          </p:cNvSpPr>
          <p:nvPr/>
        </p:nvSpPr>
        <p:spPr bwMode="gray">
          <a:xfrm>
            <a:off x="8985448" y="5263807"/>
            <a:ext cx="720080" cy="864096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31750" algn="ctr">
            <a:solidFill>
              <a:srgbClr val="1403E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6" name="Oval 2834"/>
          <p:cNvSpPr>
            <a:spLocks noChangeArrowheads="1"/>
          </p:cNvSpPr>
          <p:nvPr/>
        </p:nvSpPr>
        <p:spPr bwMode="gray">
          <a:xfrm>
            <a:off x="5848114" y="5315109"/>
            <a:ext cx="833078" cy="1210235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8" name="Oval 2834"/>
          <p:cNvSpPr>
            <a:spLocks noChangeArrowheads="1"/>
          </p:cNvSpPr>
          <p:nvPr/>
        </p:nvSpPr>
        <p:spPr bwMode="gray">
          <a:xfrm>
            <a:off x="8049344" y="3322385"/>
            <a:ext cx="432048" cy="1224136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31750" algn="ctr">
            <a:solidFill>
              <a:srgbClr val="1403E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9" name="Oval 2834"/>
          <p:cNvSpPr>
            <a:spLocks noChangeArrowheads="1"/>
          </p:cNvSpPr>
          <p:nvPr/>
        </p:nvSpPr>
        <p:spPr bwMode="gray">
          <a:xfrm>
            <a:off x="3368824" y="5229200"/>
            <a:ext cx="720080" cy="432048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088" y="1772816"/>
            <a:ext cx="4079845" cy="497097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32" y="1844825"/>
            <a:ext cx="4079846" cy="489654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 bwMode="gray">
          <a:xfrm>
            <a:off x="344488" y="292076"/>
            <a:ext cx="8634163" cy="328612"/>
          </a:xfrm>
        </p:spPr>
        <p:txBody>
          <a:bodyPr/>
          <a:lstStyle/>
          <a:p>
            <a:r>
              <a:rPr lang="en-US" altLang="ko-KR" sz="1400" dirty="0"/>
              <a:t>[Back-up] </a:t>
            </a:r>
            <a:r>
              <a:rPr lang="ko-KR" altLang="en-US" sz="1400" dirty="0"/>
              <a:t>조직체계와의 연계 </a:t>
            </a:r>
            <a:r>
              <a:rPr lang="en-US" altLang="ko-KR" sz="1400" dirty="0"/>
              <a:t>As-Is vs. </a:t>
            </a:r>
            <a:r>
              <a:rPr lang="en-US" altLang="ko-KR" sz="1400" dirty="0" smtClean="0"/>
              <a:t>To-Be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(3/3)</a:t>
            </a:r>
            <a:r>
              <a:rPr lang="ko-KR" altLang="en-US" sz="1400" dirty="0"/>
              <a:t/>
            </a:r>
            <a:br>
              <a:rPr lang="ko-KR" altLang="en-US" sz="1400" dirty="0"/>
            </a:br>
            <a:endParaRPr lang="ko-KR" altLang="en-US" sz="1400" dirty="0"/>
          </a:p>
        </p:txBody>
      </p:sp>
      <p:sp>
        <p:nvSpPr>
          <p:cNvPr id="64" name="직사각형 63"/>
          <p:cNvSpPr/>
          <p:nvPr/>
        </p:nvSpPr>
        <p:spPr bwMode="gray">
          <a:xfrm>
            <a:off x="1714153" y="1291062"/>
            <a:ext cx="3959307" cy="49137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As-Is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5" name="직사각형 64"/>
          <p:cNvSpPr/>
          <p:nvPr/>
        </p:nvSpPr>
        <p:spPr bwMode="gray">
          <a:xfrm>
            <a:off x="1712640" y="1844824"/>
            <a:ext cx="4014410" cy="4680520"/>
          </a:xfrm>
          <a:prstGeom prst="rect">
            <a:avLst/>
          </a:prstGeom>
          <a:noFill/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endParaRPr lang="en-US" altLang="ko-KR" sz="12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66" name="직사각형 65"/>
          <p:cNvSpPr/>
          <p:nvPr/>
        </p:nvSpPr>
        <p:spPr bwMode="gray">
          <a:xfrm>
            <a:off x="5756304" y="1291062"/>
            <a:ext cx="3949224" cy="491371"/>
          </a:xfrm>
          <a:prstGeom prst="rect">
            <a:avLst/>
          </a:prstGeom>
          <a:solidFill>
            <a:srgbClr val="6BD3BB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To-Be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67" name="직사각형 66"/>
          <p:cNvSpPr/>
          <p:nvPr/>
        </p:nvSpPr>
        <p:spPr bwMode="gray">
          <a:xfrm>
            <a:off x="5763126" y="1844824"/>
            <a:ext cx="4014410" cy="4680520"/>
          </a:xfrm>
          <a:prstGeom prst="rect">
            <a:avLst/>
          </a:prstGeom>
          <a:noFill/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endParaRPr lang="en-US" altLang="ko-KR" sz="1200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1" name="직사각형 70"/>
          <p:cNvSpPr/>
          <p:nvPr/>
        </p:nvSpPr>
        <p:spPr bwMode="gray">
          <a:xfrm>
            <a:off x="128465" y="1268760"/>
            <a:ext cx="1501166" cy="5077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vert="horz" lIns="0" tIns="0" rIns="0" bIns="0" rtlCol="0" anchor="ctr"/>
          <a:lstStyle/>
          <a:p>
            <a:pPr algn="ctr" eaLnBrk="0" hangingPunct="0">
              <a:spcBef>
                <a:spcPts val="0"/>
              </a:spcBef>
              <a:buClr>
                <a:srgbClr val="7D0900"/>
              </a:buClr>
            </a:pPr>
            <a:r>
              <a:rPr lang="en-US" altLang="ko-KR" sz="13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B/O</a:t>
            </a:r>
            <a:r>
              <a:rPr lang="ko-KR" altLang="en-US" sz="1300" b="1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 파트</a:t>
            </a:r>
            <a:endParaRPr lang="ko-KR" altLang="en-US" sz="1300" b="1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3" name="직사각형 72"/>
          <p:cNvSpPr/>
          <p:nvPr/>
        </p:nvSpPr>
        <p:spPr bwMode="gray">
          <a:xfrm>
            <a:off x="128464" y="1844824"/>
            <a:ext cx="1501167" cy="4752527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vert="horz" lIns="0" tIns="72000" rIns="0" bIns="0" rtlCol="0" anchor="t"/>
          <a:lstStyle/>
          <a:p>
            <a:pPr marL="177800" lvl="0" indent="-88900" eaLnBrk="0" hangingPunct="0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유가증권 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B/O</a:t>
            </a:r>
          </a:p>
          <a:p>
            <a:pPr marL="268288" lvl="0" indent="-90488" latinLnBrk="1">
              <a:buFont typeface="맑은 고딕" pitchFamily="50" charset="-127"/>
              <a:buChar char="–"/>
            </a:pP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국내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외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유가증권 수도결제 및 관리</a:t>
            </a:r>
          </a:p>
          <a:p>
            <a:pPr marL="268288" lvl="0" indent="-90488">
              <a:buFont typeface="맑은 고딕" pitchFamily="50" charset="-127"/>
              <a:buChar char="–"/>
            </a:pPr>
            <a:r>
              <a:rPr lang="ko-KR" altLang="en-US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유가증권 평가 및 회계처리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>
              <a:buFont typeface="맑은 고딕" pitchFamily="50" charset="-127"/>
              <a:buChar char="–"/>
            </a:pP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대내외보고 작성 </a:t>
            </a:r>
            <a:r>
              <a:rPr lang="ko-KR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공시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유가증권 마감처리</a:t>
            </a: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 latinLnBrk="1">
              <a:buFont typeface="맑은 고딕" pitchFamily="50" charset="-127"/>
              <a:buChar char="–"/>
            </a:pPr>
            <a:r>
              <a:rPr lang="ko-KR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국내주식아웃소싱</a:t>
            </a:r>
            <a:endParaRPr lang="ko-KR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>
              <a:buFont typeface="맑은 고딕" pitchFamily="50" charset="-127"/>
              <a:buChar char="–"/>
            </a:pPr>
            <a:r>
              <a:rPr lang="ko-KR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신종유가증권 및 파생상품 운용</a:t>
            </a: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endParaRPr lang="en-US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177800" lvl="0" indent="-88900" eaLnBrk="0" hangingPunct="0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자산관리</a:t>
            </a:r>
            <a:endParaRPr lang="ko-KR" altLang="ko-KR" sz="12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lvl="0" indent="-90488">
              <a:buFont typeface="맑은 고딕" pitchFamily="50" charset="-127"/>
              <a:buChar char="–"/>
            </a:pP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원장 </a:t>
            </a:r>
            <a:r>
              <a:rPr lang="en-US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 </a:t>
            </a: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보유자산 대사</a:t>
            </a:r>
            <a:endParaRPr lang="en-US" altLang="ko-KR" sz="1200" dirty="0" smtClean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  <a:p>
            <a:pPr marL="268288" indent="-90488">
              <a:buFont typeface="맑은 고딕" pitchFamily="50" charset="-127"/>
              <a:buChar char="–"/>
            </a:pPr>
            <a:r>
              <a:rPr lang="en-US" altLang="ko-KR" sz="1200" dirty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 </a:t>
            </a:r>
            <a:r>
              <a:rPr lang="ko-KR" altLang="en-US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담보</a:t>
            </a:r>
            <a:r>
              <a:rPr lang="en-US" altLang="ko-KR" sz="1200" dirty="0" smtClean="0">
                <a:solidFill>
                  <a:prstClr val="black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 Life Cycle / 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Corporate Action </a:t>
            </a:r>
            <a:r>
              <a:rPr lang="ko-KR" altLang="en-US" sz="1200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등 보유자산 현황관리</a:t>
            </a:r>
            <a:endParaRPr lang="en-US" altLang="ko-KR" sz="1000" dirty="0">
              <a:solidFill>
                <a:prstClr val="black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74" name="직사각형 73"/>
          <p:cNvSpPr/>
          <p:nvPr/>
        </p:nvSpPr>
        <p:spPr bwMode="gray">
          <a:xfrm>
            <a:off x="3799766" y="692696"/>
            <a:ext cx="3529497" cy="432048"/>
          </a:xfrm>
          <a:prstGeom prst="rect">
            <a:avLst/>
          </a:prstGeom>
          <a:solidFill>
            <a:srgbClr val="FF6A05"/>
          </a:solidFill>
          <a:ln w="12700" algn="ctr">
            <a:solidFill>
              <a:srgbClr val="FFFFFF">
                <a:lumMod val="50000"/>
              </a:srgb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B/O</a:t>
            </a:r>
            <a:r>
              <a:rPr lang="ko-KR" altLang="en-US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파트</a:t>
            </a:r>
          </a:p>
        </p:txBody>
      </p:sp>
      <p:cxnSp>
        <p:nvCxnSpPr>
          <p:cNvPr id="76" name="꺾인 연결선 75"/>
          <p:cNvCxnSpPr>
            <a:stCxn id="71" idx="0"/>
            <a:endCxn id="74" idx="2"/>
          </p:cNvCxnSpPr>
          <p:nvPr/>
        </p:nvCxnSpPr>
        <p:spPr bwMode="gray">
          <a:xfrm rot="5400000" flipH="1" flipV="1">
            <a:off x="3149773" y="-1145981"/>
            <a:ext cx="144016" cy="4685467"/>
          </a:xfrm>
          <a:prstGeom prst="bentConnector3">
            <a:avLst>
              <a:gd name="adj1" fmla="val 50000"/>
            </a:avLst>
          </a:prstGeom>
          <a:ln w="127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2834"/>
          <p:cNvSpPr>
            <a:spLocks noChangeArrowheads="1"/>
          </p:cNvSpPr>
          <p:nvPr/>
        </p:nvSpPr>
        <p:spPr bwMode="gray">
          <a:xfrm>
            <a:off x="5025008" y="3933056"/>
            <a:ext cx="648072" cy="82291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2" name="제목 1"/>
          <p:cNvSpPr txBox="1">
            <a:spLocks/>
          </p:cNvSpPr>
          <p:nvPr/>
        </p:nvSpPr>
        <p:spPr bwMode="gray">
          <a:xfrm>
            <a:off x="647701" y="427038"/>
            <a:ext cx="7770813" cy="32861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 i="0" cap="none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ko-KR" altLang="en-US" kern="0" dirty="0"/>
          </a:p>
        </p:txBody>
      </p:sp>
      <p:sp>
        <p:nvSpPr>
          <p:cNvPr id="21" name="Oval 2834"/>
          <p:cNvSpPr>
            <a:spLocks noChangeArrowheads="1"/>
          </p:cNvSpPr>
          <p:nvPr/>
        </p:nvSpPr>
        <p:spPr bwMode="gray">
          <a:xfrm>
            <a:off x="1743658" y="5208494"/>
            <a:ext cx="689062" cy="131685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3" name="Oval 2834"/>
          <p:cNvSpPr>
            <a:spLocks noChangeArrowheads="1"/>
          </p:cNvSpPr>
          <p:nvPr/>
        </p:nvSpPr>
        <p:spPr bwMode="gray">
          <a:xfrm>
            <a:off x="9129464" y="3936841"/>
            <a:ext cx="576064" cy="82291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6" name="Oval 2834"/>
          <p:cNvSpPr>
            <a:spLocks noChangeArrowheads="1"/>
          </p:cNvSpPr>
          <p:nvPr/>
        </p:nvSpPr>
        <p:spPr bwMode="gray">
          <a:xfrm>
            <a:off x="5848114" y="5243101"/>
            <a:ext cx="3929422" cy="1282243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0" name="Oval 2834"/>
          <p:cNvSpPr>
            <a:spLocks noChangeArrowheads="1"/>
          </p:cNvSpPr>
          <p:nvPr/>
        </p:nvSpPr>
        <p:spPr bwMode="gray">
          <a:xfrm>
            <a:off x="2473906" y="5229200"/>
            <a:ext cx="792088" cy="720080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1" name="Oval 2834"/>
          <p:cNvSpPr>
            <a:spLocks noChangeArrowheads="1"/>
          </p:cNvSpPr>
          <p:nvPr/>
        </p:nvSpPr>
        <p:spPr bwMode="gray">
          <a:xfrm>
            <a:off x="3296816" y="5733256"/>
            <a:ext cx="720080" cy="792088"/>
          </a:xfrm>
          <a:prstGeom prst="roundRect">
            <a:avLst>
              <a:gd name="adj" fmla="val 7165"/>
            </a:avLst>
          </a:prstGeom>
          <a:solidFill>
            <a:srgbClr val="FF0000">
              <a:alpha val="10001"/>
            </a:srgbClr>
          </a:solidFill>
          <a:ln w="19050" algn="ctr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 smtClean="0"/>
              <a:t>[</a:t>
            </a:r>
            <a:r>
              <a:rPr lang="en-US" altLang="ko-KR" sz="1400" dirty="0"/>
              <a:t>Back-up] As-Is </a:t>
            </a:r>
            <a:r>
              <a:rPr lang="ko-KR" altLang="en-US" sz="1400" dirty="0" smtClean="0"/>
              <a:t>업무 프로세스 </a:t>
            </a:r>
            <a:r>
              <a:rPr lang="ko-KR" altLang="en-US" sz="1400" dirty="0"/>
              <a:t>체계도 </a:t>
            </a:r>
            <a:r>
              <a:rPr lang="en-US" altLang="ko-KR" sz="1400" dirty="0"/>
              <a:t>(</a:t>
            </a:r>
            <a:r>
              <a:rPr lang="en-US" altLang="ko-KR" sz="1400" dirty="0" smtClean="0"/>
              <a:t>1/4)</a:t>
            </a:r>
            <a:endParaRPr lang="ko-KR" altLang="en-US" sz="14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95300" y="620688"/>
            <a:ext cx="9282236" cy="534988"/>
          </a:xfrm>
        </p:spPr>
        <p:txBody>
          <a:bodyPr/>
          <a:lstStyle/>
          <a:p>
            <a:pPr>
              <a:buNone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우정사업본부의 현행 업무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프로세스를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선도사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프로세스와의 차이를 비교하여 향후 개선하여야 할 방향을 아래와 같이 도출하였습니다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gray">
          <a:xfrm>
            <a:off x="488504" y="1124322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ko-KR" altLang="en-US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구</a:t>
            </a:r>
            <a:r>
              <a:rPr lang="ko-KR" altLang="en-US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분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gray">
          <a:xfrm>
            <a:off x="488504" y="1628376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</a:t>
            </a: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gray">
          <a:xfrm>
            <a:off x="488504" y="2204441"/>
            <a:ext cx="556258" cy="41116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3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gray">
          <a:xfrm>
            <a:off x="488504" y="2717826"/>
            <a:ext cx="556258" cy="323145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4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2" name="오각형 9"/>
          <p:cNvSpPr>
            <a:spLocks noChangeArrowheads="1"/>
          </p:cNvSpPr>
          <p:nvPr/>
        </p:nvSpPr>
        <p:spPr bwMode="gray">
          <a:xfrm>
            <a:off x="1176464" y="1124322"/>
            <a:ext cx="7592960" cy="411163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ko-KR" altLang="en-US" sz="1400" b="1" kern="0" dirty="0" smtClean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기획</a:t>
            </a:r>
            <a:endParaRPr lang="ko-KR" altLang="en-US" sz="1400" b="1" kern="0" dirty="0">
              <a:solidFill>
                <a:srgbClr val="FFFFFF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오각형 9"/>
          <p:cNvSpPr>
            <a:spLocks noChangeArrowheads="1"/>
          </p:cNvSpPr>
          <p:nvPr/>
        </p:nvSpPr>
        <p:spPr bwMode="gray">
          <a:xfrm>
            <a:off x="1176464" y="1628377"/>
            <a:ext cx="1332761" cy="399716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제도관리</a:t>
            </a:r>
            <a:endParaRPr lang="ko-KR" altLang="en-US" sz="14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" name="오각형 9"/>
          <p:cNvSpPr>
            <a:spLocks noChangeArrowheads="1"/>
          </p:cNvSpPr>
          <p:nvPr/>
        </p:nvSpPr>
        <p:spPr bwMode="gray">
          <a:xfrm>
            <a:off x="2594757" y="1628377"/>
            <a:ext cx="6174668" cy="399716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투자전략</a:t>
            </a:r>
            <a:endParaRPr lang="ko-KR" altLang="en-US" sz="14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" name="오각형 9"/>
          <p:cNvSpPr>
            <a:spLocks noChangeArrowheads="1"/>
          </p:cNvSpPr>
          <p:nvPr/>
        </p:nvSpPr>
        <p:spPr bwMode="gray">
          <a:xfrm>
            <a:off x="1176464" y="2188405"/>
            <a:ext cx="1530268" cy="399716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latinLnBrk="0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  <a:defRPr/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규정</a:t>
            </a:r>
            <a:r>
              <a:rPr lang="en-US" altLang="ko-KR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/</a:t>
            </a:r>
            <a:r>
              <a:rPr lang="ko-KR" altLang="en-US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제도 관리</a:t>
            </a:r>
          </a:p>
        </p:txBody>
      </p:sp>
      <p:sp>
        <p:nvSpPr>
          <p:cNvPr id="16" name="오각형 9"/>
          <p:cNvSpPr>
            <a:spLocks noChangeArrowheads="1"/>
          </p:cNvSpPr>
          <p:nvPr/>
        </p:nvSpPr>
        <p:spPr bwMode="gray">
          <a:xfrm>
            <a:off x="2708806" y="2188405"/>
            <a:ext cx="1530268" cy="399716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투자기획</a:t>
            </a:r>
            <a:endParaRPr lang="ko-KR" altLang="en-US" sz="1200" b="1" kern="0" dirty="0">
              <a:solidFill>
                <a:sysClr val="windowText" lastClr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7" name="오각형 9"/>
          <p:cNvSpPr>
            <a:spLocks noChangeArrowheads="1"/>
          </p:cNvSpPr>
          <p:nvPr/>
        </p:nvSpPr>
        <p:spPr bwMode="gray">
          <a:xfrm>
            <a:off x="4269711" y="2188405"/>
            <a:ext cx="1530268" cy="399716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전략적 </a:t>
            </a:r>
            <a:r>
              <a:rPr lang="en-US" altLang="ko-KR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ko-KR" altLang="en-US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</a:p>
        </p:txBody>
      </p:sp>
      <p:sp>
        <p:nvSpPr>
          <p:cNvPr id="18" name="오각형 9"/>
          <p:cNvSpPr>
            <a:spLocks noChangeArrowheads="1"/>
          </p:cNvSpPr>
          <p:nvPr/>
        </p:nvSpPr>
        <p:spPr bwMode="gray">
          <a:xfrm>
            <a:off x="5889104" y="2188405"/>
            <a:ext cx="1530268" cy="399716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03. 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전술적 </a:t>
            </a:r>
            <a:r>
              <a:rPr lang="en-US" altLang="ko-KR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/>
            </a:r>
            <a:br>
              <a:rPr lang="en-US" altLang="ko-KR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</a:br>
            <a:r>
              <a:rPr lang="ko-KR" altLang="en-US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자산배분</a:t>
            </a:r>
          </a:p>
        </p:txBody>
      </p:sp>
      <p:sp>
        <p:nvSpPr>
          <p:cNvPr id="19" name="오각형 18"/>
          <p:cNvSpPr>
            <a:spLocks noChangeArrowheads="1"/>
          </p:cNvSpPr>
          <p:nvPr/>
        </p:nvSpPr>
        <p:spPr bwMode="gray">
          <a:xfrm>
            <a:off x="7438063" y="2188404"/>
            <a:ext cx="1530268" cy="399715"/>
          </a:xfrm>
          <a:prstGeom prst="homePlate">
            <a:avLst>
              <a:gd name="adj" fmla="val 20252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04.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자금배분</a:t>
            </a:r>
            <a:endParaRPr lang="ko-KR" altLang="en-US" sz="1200" b="1" kern="0" dirty="0">
              <a:solidFill>
                <a:sysClr val="windowText" lastClr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 bwMode="gray">
          <a:xfrm>
            <a:off x="1176464" y="2687497"/>
            <a:ext cx="1475377" cy="381463"/>
          </a:xfrm>
          <a:prstGeom prst="rect">
            <a:avLst/>
          </a:prstGeom>
          <a:solidFill>
            <a:srgbClr val="FF6600">
              <a:alpha val="61000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ko-KR" altLang="en-US" sz="1100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규정</a:t>
            </a:r>
            <a:r>
              <a:rPr lang="en-US" altLang="ko-KR" sz="1100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/</a:t>
            </a:r>
            <a:r>
              <a:rPr lang="ko-KR" altLang="en-US" sz="1100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지침 제정 및 관리</a:t>
            </a:r>
            <a:endParaRPr lang="en-US" altLang="ko-KR" sz="1100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21" name="직사각형 20"/>
          <p:cNvSpPr/>
          <p:nvPr/>
        </p:nvSpPr>
        <p:spPr bwMode="gray">
          <a:xfrm>
            <a:off x="1176464" y="3140968"/>
            <a:ext cx="1475377" cy="426746"/>
          </a:xfrm>
          <a:prstGeom prst="rect">
            <a:avLst/>
          </a:prstGeom>
          <a:solidFill>
            <a:srgbClr val="FF6600">
              <a:alpha val="61000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ko-KR" altLang="en-US" sz="1100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투자정책관리</a:t>
            </a:r>
          </a:p>
        </p:txBody>
      </p:sp>
      <p:sp>
        <p:nvSpPr>
          <p:cNvPr id="22" name="직사각형 21"/>
          <p:cNvSpPr/>
          <p:nvPr/>
        </p:nvSpPr>
        <p:spPr bwMode="gray">
          <a:xfrm>
            <a:off x="2708806" y="2687497"/>
            <a:ext cx="1475377" cy="392576"/>
          </a:xfrm>
          <a:prstGeom prst="rect">
            <a:avLst/>
          </a:prstGeom>
          <a:solidFill>
            <a:srgbClr val="FF6600">
              <a:alpha val="61000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ko-KR" altLang="en-US" sz="1100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사업계획수립</a:t>
            </a:r>
            <a:r>
              <a:rPr lang="en-US" altLang="ko-KR" sz="1100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_</a:t>
            </a:r>
            <a:r>
              <a:rPr lang="ko-KR" altLang="en-US" sz="1100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부문</a:t>
            </a:r>
            <a:endParaRPr lang="en-US" altLang="ko-KR" sz="1100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23" name="직사각형 22"/>
          <p:cNvSpPr/>
          <p:nvPr/>
        </p:nvSpPr>
        <p:spPr bwMode="gray">
          <a:xfrm>
            <a:off x="2708806" y="3146691"/>
            <a:ext cx="1475377" cy="44082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사업계획수립</a:t>
            </a:r>
            <a:r>
              <a:rPr lang="en-US" altLang="ko-KR" sz="1100" i="1" dirty="0" smtClean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_F/O</a:t>
            </a:r>
            <a:r>
              <a:rPr lang="ko-KR" altLang="en-US" sz="1100" i="1" dirty="0" smtClean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파트</a:t>
            </a:r>
            <a:endParaRPr lang="ko-KR" altLang="en-US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 bwMode="gray">
          <a:xfrm>
            <a:off x="4269711" y="2715499"/>
            <a:ext cx="1475377" cy="409296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부채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/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시장환경 분석</a:t>
            </a:r>
          </a:p>
        </p:txBody>
      </p:sp>
      <p:sp>
        <p:nvSpPr>
          <p:cNvPr id="27" name="직사각형 26"/>
          <p:cNvSpPr/>
          <p:nvPr/>
        </p:nvSpPr>
        <p:spPr bwMode="gray">
          <a:xfrm>
            <a:off x="4269711" y="3150813"/>
            <a:ext cx="1475377" cy="382565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투자 제약조건 설정</a:t>
            </a:r>
          </a:p>
        </p:txBody>
      </p:sp>
      <p:sp>
        <p:nvSpPr>
          <p:cNvPr id="28" name="직사각형 27"/>
          <p:cNvSpPr/>
          <p:nvPr/>
        </p:nvSpPr>
        <p:spPr bwMode="gray">
          <a:xfrm>
            <a:off x="4269711" y="3588980"/>
            <a:ext cx="1475377" cy="382565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중장기자산배분전략 수립</a:t>
            </a:r>
          </a:p>
        </p:txBody>
      </p:sp>
      <p:sp>
        <p:nvSpPr>
          <p:cNvPr id="29" name="직사각형 28"/>
          <p:cNvSpPr/>
          <p:nvPr/>
        </p:nvSpPr>
        <p:spPr bwMode="gray">
          <a:xfrm>
            <a:off x="4269711" y="4027146"/>
            <a:ext cx="1475377" cy="382565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연간자산배분전략 수립</a:t>
            </a:r>
          </a:p>
        </p:txBody>
      </p:sp>
      <p:sp>
        <p:nvSpPr>
          <p:cNvPr id="30" name="직사각형 29"/>
          <p:cNvSpPr/>
          <p:nvPr/>
        </p:nvSpPr>
        <p:spPr bwMode="gray">
          <a:xfrm>
            <a:off x="5889104" y="2687497"/>
            <a:ext cx="1475377" cy="381463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전술적 자산배분 설정</a:t>
            </a:r>
          </a:p>
        </p:txBody>
      </p:sp>
      <p:sp>
        <p:nvSpPr>
          <p:cNvPr id="31" name="직사각형 30"/>
          <p:cNvSpPr/>
          <p:nvPr/>
        </p:nvSpPr>
        <p:spPr bwMode="gray">
          <a:xfrm>
            <a:off x="7438063" y="2687497"/>
            <a:ext cx="1475377" cy="443471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자금배분 계획 수립</a:t>
            </a:r>
          </a:p>
        </p:txBody>
      </p:sp>
      <p:sp>
        <p:nvSpPr>
          <p:cNvPr id="32" name="직사각형 31"/>
          <p:cNvSpPr/>
          <p:nvPr/>
        </p:nvSpPr>
        <p:spPr bwMode="gray">
          <a:xfrm>
            <a:off x="7438063" y="3662563"/>
            <a:ext cx="1475377" cy="414509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 계획 수립</a:t>
            </a:r>
          </a:p>
        </p:txBody>
      </p:sp>
      <p:sp>
        <p:nvSpPr>
          <p:cNvPr id="33" name="직사각형 32"/>
          <p:cNvSpPr/>
          <p:nvPr/>
        </p:nvSpPr>
        <p:spPr bwMode="gray">
          <a:xfrm>
            <a:off x="7438063" y="4166619"/>
            <a:ext cx="1475377" cy="414509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 </a:t>
            </a: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계획수립</a:t>
            </a: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_</a:t>
            </a:r>
            <a:r>
              <a:rPr lang="ko-KR" altLang="en-US" sz="1100" dirty="0" err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실적형계정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37" name="직사각형 36"/>
          <p:cNvSpPr/>
          <p:nvPr/>
        </p:nvSpPr>
        <p:spPr bwMode="gray">
          <a:xfrm>
            <a:off x="2708806" y="3659387"/>
            <a:ext cx="1475377" cy="40450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보험상품 이차손익 관리</a:t>
            </a:r>
          </a:p>
        </p:txBody>
      </p:sp>
      <p:sp>
        <p:nvSpPr>
          <p:cNvPr id="38" name="직사각형 37"/>
          <p:cNvSpPr/>
          <p:nvPr/>
        </p:nvSpPr>
        <p:spPr bwMode="gray">
          <a:xfrm>
            <a:off x="2708806" y="4142182"/>
            <a:ext cx="1475377" cy="3669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보험상품 </a:t>
            </a:r>
            <a:r>
              <a:rPr lang="ko-KR" altLang="en-US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제가정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관리</a:t>
            </a:r>
          </a:p>
        </p:txBody>
      </p:sp>
      <p:sp>
        <p:nvSpPr>
          <p:cNvPr id="39" name="직사각형 38"/>
          <p:cNvSpPr/>
          <p:nvPr/>
        </p:nvSpPr>
        <p:spPr bwMode="gray">
          <a:xfrm>
            <a:off x="2720752" y="4565231"/>
            <a:ext cx="1475377" cy="447945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>
              <a:lnSpc>
                <a:spcPts val="1100"/>
              </a:lnSpc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커뮤니케이션 관리</a:t>
            </a:r>
          </a:p>
        </p:txBody>
      </p:sp>
      <p:sp>
        <p:nvSpPr>
          <p:cNvPr id="40" name="직사각형 39"/>
          <p:cNvSpPr/>
          <p:nvPr/>
        </p:nvSpPr>
        <p:spPr bwMode="gray">
          <a:xfrm>
            <a:off x="2720752" y="5078286"/>
            <a:ext cx="1475377" cy="366938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>
              <a:lnSpc>
                <a:spcPts val="1100"/>
              </a:lnSpc>
            </a:pP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부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문</a:t>
            </a: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조직 및 인력 관리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1" name="직사각형 40"/>
          <p:cNvSpPr/>
          <p:nvPr/>
        </p:nvSpPr>
        <p:spPr bwMode="gray">
          <a:xfrm>
            <a:off x="4265080" y="5779808"/>
            <a:ext cx="1475377" cy="382565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동적 자산배분전략 조정</a:t>
            </a:r>
          </a:p>
        </p:txBody>
      </p:sp>
      <p:sp>
        <p:nvSpPr>
          <p:cNvPr id="42" name="직사각형 41"/>
          <p:cNvSpPr/>
          <p:nvPr/>
        </p:nvSpPr>
        <p:spPr bwMode="gray">
          <a:xfrm>
            <a:off x="4269711" y="4465312"/>
            <a:ext cx="1475377" cy="3825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벤치마크 설정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_</a:t>
            </a:r>
            <a:r>
              <a:rPr lang="ko-KR" altLang="en-US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실적형계정</a:t>
            </a:r>
            <a:endParaRPr lang="ko-KR" altLang="en-US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3" name="직사각형 42"/>
          <p:cNvSpPr/>
          <p:nvPr/>
        </p:nvSpPr>
        <p:spPr bwMode="gray">
          <a:xfrm>
            <a:off x="4269711" y="4903479"/>
            <a:ext cx="1475377" cy="3825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전략적자산배분</a:t>
            </a:r>
            <a:r>
              <a:rPr lang="en-US" altLang="ko-KR" sz="1100" i="1" dirty="0" smtClean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_   </a:t>
            </a:r>
            <a:r>
              <a:rPr lang="ko-KR" altLang="en-US" sz="1100" i="1" dirty="0" err="1" smtClean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실적형</a:t>
            </a:r>
            <a:endParaRPr lang="ko-KR" altLang="en-US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4" name="직사각형 43"/>
          <p:cNvSpPr/>
          <p:nvPr/>
        </p:nvSpPr>
        <p:spPr bwMode="gray">
          <a:xfrm>
            <a:off x="4269710" y="5341645"/>
            <a:ext cx="1475377" cy="3825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Passive/Active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위험예산 배분</a:t>
            </a:r>
          </a:p>
        </p:txBody>
      </p:sp>
      <p:sp>
        <p:nvSpPr>
          <p:cNvPr id="45" name="직사각형 44"/>
          <p:cNvSpPr/>
          <p:nvPr/>
        </p:nvSpPr>
        <p:spPr bwMode="gray">
          <a:xfrm>
            <a:off x="4304928" y="6193306"/>
            <a:ext cx="1475377" cy="40404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전략적자산군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투자전략 검토</a:t>
            </a:r>
          </a:p>
        </p:txBody>
      </p:sp>
      <p:sp>
        <p:nvSpPr>
          <p:cNvPr id="46" name="직사각형 45"/>
          <p:cNvSpPr/>
          <p:nvPr/>
        </p:nvSpPr>
        <p:spPr bwMode="gray">
          <a:xfrm>
            <a:off x="5889104" y="3163808"/>
            <a:ext cx="1475377" cy="4092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전술적자산배분</a:t>
            </a:r>
            <a:r>
              <a:rPr lang="en-US" altLang="ko-KR" sz="1100" i="1" dirty="0" smtClean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_ </a:t>
            </a:r>
            <a:r>
              <a:rPr lang="ko-KR" altLang="en-US" sz="1100" i="1" dirty="0" err="1" smtClean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실적형</a:t>
            </a:r>
            <a:endParaRPr lang="ko-KR" altLang="en-US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7" name="직사각형 46"/>
          <p:cNvSpPr/>
          <p:nvPr/>
        </p:nvSpPr>
        <p:spPr bwMode="gray">
          <a:xfrm>
            <a:off x="5889104" y="3645024"/>
            <a:ext cx="1475377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전술적 </a:t>
            </a:r>
            <a:r>
              <a:rPr lang="ko-KR" altLang="en-US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자산군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투자 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Unit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별 위험예산 배분</a:t>
            </a:r>
          </a:p>
        </p:txBody>
      </p:sp>
      <p:sp>
        <p:nvSpPr>
          <p:cNvPr id="48" name="직사각형 47"/>
          <p:cNvSpPr/>
          <p:nvPr/>
        </p:nvSpPr>
        <p:spPr bwMode="gray">
          <a:xfrm>
            <a:off x="5901049" y="4238627"/>
            <a:ext cx="1475377" cy="3425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투자기준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(Mandate)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수립</a:t>
            </a:r>
          </a:p>
        </p:txBody>
      </p:sp>
      <p:sp>
        <p:nvSpPr>
          <p:cNvPr id="49" name="직사각형 48"/>
          <p:cNvSpPr/>
          <p:nvPr/>
        </p:nvSpPr>
        <p:spPr bwMode="gray">
          <a:xfrm>
            <a:off x="7438063" y="3199693"/>
            <a:ext cx="1475377" cy="414509"/>
          </a:xfrm>
          <a:prstGeom prst="rect">
            <a:avLst/>
          </a:prstGeom>
          <a:solidFill>
            <a:srgbClr val="FF6600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자산유형별 자금배분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_</a:t>
            </a:r>
            <a:r>
              <a:rPr lang="ko-KR" altLang="en-US" sz="11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실적형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 bwMode="gray">
          <a:xfrm>
            <a:off x="7689304" y="5949280"/>
            <a:ext cx="1668409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우정사업본부 미수행 프로세스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467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/>
              <a:t>[Back-up] As-Is </a:t>
            </a:r>
            <a:r>
              <a:rPr lang="ko-KR" altLang="en-US" sz="1400" dirty="0"/>
              <a:t>업무 프로세스 체계도 </a:t>
            </a:r>
            <a:r>
              <a:rPr lang="en-US" altLang="ko-KR" sz="1400" dirty="0" smtClean="0"/>
              <a:t>(2/4)</a:t>
            </a:r>
            <a:endParaRPr lang="ko-KR" altLang="en-US" sz="14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오각형 9"/>
          <p:cNvSpPr>
            <a:spLocks noChangeArrowheads="1"/>
          </p:cNvSpPr>
          <p:nvPr/>
        </p:nvSpPr>
        <p:spPr bwMode="gray">
          <a:xfrm>
            <a:off x="1466590" y="2281459"/>
            <a:ext cx="1451385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주식운용</a:t>
            </a:r>
            <a:endParaRPr lang="en-US" altLang="ko-KR" sz="1200" b="1" kern="0" dirty="0">
              <a:solidFill>
                <a:sysClr val="windowText" lastClr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9" name="오각형 9"/>
          <p:cNvSpPr>
            <a:spLocks noChangeArrowheads="1"/>
          </p:cNvSpPr>
          <p:nvPr/>
        </p:nvSpPr>
        <p:spPr bwMode="gray">
          <a:xfrm>
            <a:off x="4592960" y="2276450"/>
            <a:ext cx="1451385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03.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대체투자 </a:t>
            </a:r>
            <a:r>
              <a:rPr lang="ko-KR" altLang="en-US" sz="1200" b="1" kern="0" dirty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</a:t>
            </a:r>
          </a:p>
        </p:txBody>
      </p:sp>
      <p:sp>
        <p:nvSpPr>
          <p:cNvPr id="10" name="오각형 9"/>
          <p:cNvSpPr>
            <a:spLocks noChangeArrowheads="1"/>
          </p:cNvSpPr>
          <p:nvPr/>
        </p:nvSpPr>
        <p:spPr bwMode="gray">
          <a:xfrm>
            <a:off x="3008784" y="2281459"/>
            <a:ext cx="1451385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채권운용</a:t>
            </a:r>
            <a:endParaRPr lang="ko-KR" altLang="en-US" sz="1200" b="1" kern="0" dirty="0">
              <a:solidFill>
                <a:sysClr val="windowText" lastClr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오각형 12"/>
          <p:cNvSpPr>
            <a:spLocks noChangeArrowheads="1"/>
          </p:cNvSpPr>
          <p:nvPr/>
        </p:nvSpPr>
        <p:spPr bwMode="gray">
          <a:xfrm>
            <a:off x="1464496" y="1705394"/>
            <a:ext cx="7736976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03.</a:t>
            </a:r>
            <a:r>
              <a:rPr lang="ko-KR" altLang="en-US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자산운용 </a:t>
            </a:r>
            <a:r>
              <a:rPr lang="ko-KR" altLang="en-US" sz="1400" b="1" kern="0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실행</a:t>
            </a:r>
          </a:p>
        </p:txBody>
      </p:sp>
      <p:sp>
        <p:nvSpPr>
          <p:cNvPr id="15" name="직사각형 14"/>
          <p:cNvSpPr/>
          <p:nvPr/>
        </p:nvSpPr>
        <p:spPr bwMode="gray">
          <a:xfrm>
            <a:off x="4592960" y="2789835"/>
            <a:ext cx="1399323" cy="435559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대체투자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_SOC</a:t>
            </a:r>
          </a:p>
        </p:txBody>
      </p:sp>
      <p:sp>
        <p:nvSpPr>
          <p:cNvPr id="16" name="직사각형 15"/>
          <p:cNvSpPr/>
          <p:nvPr/>
        </p:nvSpPr>
        <p:spPr bwMode="gray">
          <a:xfrm>
            <a:off x="4592960" y="3294836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대체투자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_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부동산</a:t>
            </a:r>
          </a:p>
        </p:txBody>
      </p:sp>
      <p:sp>
        <p:nvSpPr>
          <p:cNvPr id="17" name="직사각형 16"/>
          <p:cNvSpPr/>
          <p:nvPr/>
        </p:nvSpPr>
        <p:spPr bwMode="gray">
          <a:xfrm>
            <a:off x="4592960" y="3780344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대체투자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_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해외 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SOC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8" name="직사각형 17"/>
          <p:cNvSpPr/>
          <p:nvPr/>
        </p:nvSpPr>
        <p:spPr bwMode="gray">
          <a:xfrm>
            <a:off x="4592960" y="4259908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대체투자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_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해외 부동산</a:t>
            </a:r>
          </a:p>
        </p:txBody>
      </p:sp>
      <p:sp>
        <p:nvSpPr>
          <p:cNvPr id="19" name="직사각형 18"/>
          <p:cNvSpPr/>
          <p:nvPr/>
        </p:nvSpPr>
        <p:spPr bwMode="gray">
          <a:xfrm>
            <a:off x="4592960" y="4729108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대체투자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_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발전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/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마케팅</a:t>
            </a:r>
          </a:p>
        </p:txBody>
      </p:sp>
      <p:sp>
        <p:nvSpPr>
          <p:cNvPr id="21" name="직사각형 20"/>
          <p:cNvSpPr/>
          <p:nvPr/>
        </p:nvSpPr>
        <p:spPr bwMode="gray">
          <a:xfrm>
            <a:off x="3008784" y="2794844"/>
            <a:ext cx="1399323" cy="435559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 err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우가증권</a:t>
            </a: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</a:t>
            </a: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채권</a:t>
            </a: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gray">
          <a:xfrm>
            <a:off x="3008784" y="3309496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아웃소싱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5" name="직사각형 24"/>
          <p:cNvSpPr/>
          <p:nvPr/>
        </p:nvSpPr>
        <p:spPr bwMode="gray">
          <a:xfrm>
            <a:off x="1464496" y="2837170"/>
            <a:ext cx="1399323" cy="407114"/>
          </a:xfrm>
          <a:prstGeom prst="rect">
            <a:avLst/>
          </a:prstGeom>
          <a:solidFill>
            <a:srgbClr val="FF6600">
              <a:alpha val="61000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ko-KR" altLang="en-US" sz="1100" dirty="0" err="1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아웃소싱</a:t>
            </a:r>
            <a:endParaRPr lang="ko-KR" altLang="en-US" sz="1100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gray">
          <a:xfrm>
            <a:off x="776536" y="1196330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ko-KR" altLang="en-US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구</a:t>
            </a:r>
            <a:r>
              <a:rPr lang="ko-KR" altLang="en-US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분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gray">
          <a:xfrm>
            <a:off x="776536" y="1700384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</a:t>
            </a: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8" name="TextBox 24"/>
          <p:cNvSpPr txBox="1">
            <a:spLocks noChangeArrowheads="1"/>
          </p:cNvSpPr>
          <p:nvPr/>
        </p:nvSpPr>
        <p:spPr bwMode="gray">
          <a:xfrm>
            <a:off x="776536" y="2276449"/>
            <a:ext cx="556258" cy="41116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3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gray">
          <a:xfrm>
            <a:off x="776536" y="2789834"/>
            <a:ext cx="556258" cy="323145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4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30" name="오각형 9"/>
          <p:cNvSpPr>
            <a:spLocks noChangeArrowheads="1"/>
          </p:cNvSpPr>
          <p:nvPr/>
        </p:nvSpPr>
        <p:spPr bwMode="gray">
          <a:xfrm>
            <a:off x="1464496" y="1196330"/>
            <a:ext cx="7808984" cy="411163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ko-KR" altLang="en-US" sz="14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실행</a:t>
            </a:r>
            <a:r>
              <a:rPr lang="en-US" altLang="ko-KR" sz="14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(Front Office)</a:t>
            </a:r>
          </a:p>
        </p:txBody>
      </p:sp>
      <p:sp>
        <p:nvSpPr>
          <p:cNvPr id="33" name="오각형 9"/>
          <p:cNvSpPr>
            <a:spLocks noChangeArrowheads="1"/>
          </p:cNvSpPr>
          <p:nvPr/>
        </p:nvSpPr>
        <p:spPr bwMode="gray">
          <a:xfrm>
            <a:off x="6177136" y="2276450"/>
            <a:ext cx="1451385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04.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해외운용</a:t>
            </a:r>
            <a:endParaRPr lang="ko-KR" altLang="en-US" sz="1200" b="1" kern="0" dirty="0">
              <a:solidFill>
                <a:sysClr val="windowText" lastClr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" name="오각형 33"/>
          <p:cNvSpPr>
            <a:spLocks noChangeArrowheads="1"/>
          </p:cNvSpPr>
          <p:nvPr/>
        </p:nvSpPr>
        <p:spPr bwMode="gray">
          <a:xfrm>
            <a:off x="7761312" y="2276450"/>
            <a:ext cx="1451385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7D0900"/>
              </a:buClr>
            </a:pPr>
            <a:r>
              <a:rPr lang="en-US" altLang="ko-KR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05.</a:t>
            </a:r>
            <a:r>
              <a:rPr lang="ko-KR" altLang="en-US" sz="1200" b="1" kern="0" dirty="0" smtClean="0">
                <a:solidFill>
                  <a:sysClr val="windowText" lastClr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단기금융</a:t>
            </a:r>
            <a:endParaRPr lang="ko-KR" altLang="en-US" sz="1200" b="1" kern="0" dirty="0">
              <a:solidFill>
                <a:sysClr val="windowText" lastClr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0" name="직사각형 39"/>
          <p:cNvSpPr/>
          <p:nvPr/>
        </p:nvSpPr>
        <p:spPr bwMode="gray">
          <a:xfrm>
            <a:off x="6177136" y="3283822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_</a:t>
            </a:r>
            <a:r>
              <a:rPr lang="ko-KR" altLang="en-US" sz="11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해외헤지펀드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2" name="직사각형 41"/>
          <p:cNvSpPr/>
          <p:nvPr/>
        </p:nvSpPr>
        <p:spPr bwMode="gray">
          <a:xfrm>
            <a:off x="7761312" y="2780506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기업 금융운용 관리</a:t>
            </a:r>
          </a:p>
        </p:txBody>
      </p:sp>
      <p:sp>
        <p:nvSpPr>
          <p:cNvPr id="43" name="직사각형 42"/>
          <p:cNvSpPr/>
          <p:nvPr/>
        </p:nvSpPr>
        <p:spPr bwMode="gray">
          <a:xfrm>
            <a:off x="6177136" y="2780506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유가증권</a:t>
            </a: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해외</a:t>
            </a: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4" name="직사각형 43"/>
          <p:cNvSpPr/>
          <p:nvPr/>
        </p:nvSpPr>
        <p:spPr bwMode="gray">
          <a:xfrm>
            <a:off x="6177136" y="3768070"/>
            <a:ext cx="1399323" cy="40711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_F/X , SWAP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5" name="직사각형 44"/>
          <p:cNvSpPr/>
          <p:nvPr/>
        </p:nvSpPr>
        <p:spPr bwMode="gray">
          <a:xfrm>
            <a:off x="8049344" y="6093296"/>
            <a:ext cx="1668409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우정사업본부 미수행 프로세스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44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9313" y="609600"/>
            <a:ext cx="9211887" cy="947192"/>
          </a:xfrm>
        </p:spPr>
        <p:txBody>
          <a:bodyPr/>
          <a:lstStyle/>
          <a:p>
            <a:r>
              <a:rPr lang="ko-KR" altLang="en-US" sz="1200" b="1" dirty="0" smtClean="0"/>
              <a:t>우정사업본부에 </a:t>
            </a:r>
            <a:r>
              <a:rPr lang="ko-KR" altLang="en-US" sz="1200" b="1" dirty="0"/>
              <a:t>적합한 </a:t>
            </a:r>
            <a:r>
              <a:rPr lang="ko-KR" altLang="en-US" sz="1200" b="1" dirty="0" smtClean="0"/>
              <a:t>시스템 개선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안</a:t>
            </a:r>
            <a:r>
              <a:rPr lang="en-US" altLang="ko-KR" sz="1200" b="1" dirty="0" smtClean="0"/>
              <a:t>)</a:t>
            </a:r>
            <a:r>
              <a:rPr lang="ko-KR" altLang="en-US" sz="1200" b="1" dirty="0" smtClean="0"/>
              <a:t> 수립을 위해 아래와 같은 방법으로 프로젝트를 진행함</a:t>
            </a:r>
            <a:r>
              <a:rPr lang="en-US" altLang="ko-KR" sz="1200" b="1" dirty="0" smtClean="0"/>
              <a:t>.</a:t>
            </a:r>
            <a:endParaRPr lang="en-US" altLang="ko-KR" sz="1200" b="1" dirty="0"/>
          </a:p>
        </p:txBody>
      </p:sp>
      <p:sp>
        <p:nvSpPr>
          <p:cNvPr id="23" name="오각형 22"/>
          <p:cNvSpPr/>
          <p:nvPr/>
        </p:nvSpPr>
        <p:spPr>
          <a:xfrm>
            <a:off x="3810875" y="2479850"/>
            <a:ext cx="2078229" cy="907854"/>
          </a:xfrm>
          <a:prstGeom prst="homePlate">
            <a:avLst>
              <a:gd name="adj" fmla="val 21493"/>
            </a:avLst>
          </a:prstGeom>
          <a:solidFill>
            <a:schemeClr val="bg2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이슈 및 개선과제 도출</a:t>
            </a:r>
          </a:p>
        </p:txBody>
      </p:sp>
      <p:sp>
        <p:nvSpPr>
          <p:cNvPr id="24" name="오각형 23"/>
          <p:cNvSpPr/>
          <p:nvPr/>
        </p:nvSpPr>
        <p:spPr>
          <a:xfrm>
            <a:off x="7041232" y="3488107"/>
            <a:ext cx="2376264" cy="907854"/>
          </a:xfrm>
          <a:prstGeom prst="homePlate">
            <a:avLst>
              <a:gd name="adj" fmla="val 21493"/>
            </a:avLst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우정사업본부 실질여건을  고려한 </a:t>
            </a:r>
            <a:r>
              <a:rPr lang="en-US" altLang="ko-KR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</a:t>
            </a:r>
            <a:r>
              <a:rPr lang="ko-KR" altLang="en-US" sz="14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방향 제시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26" name="꺾인 연결선 25"/>
          <p:cNvCxnSpPr>
            <a:stCxn id="29" idx="3"/>
            <a:endCxn id="23" idx="1"/>
          </p:cNvCxnSpPr>
          <p:nvPr/>
        </p:nvCxnSpPr>
        <p:spPr>
          <a:xfrm>
            <a:off x="2623149" y="2015177"/>
            <a:ext cx="1187726" cy="918600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꺾인 연결선 26"/>
          <p:cNvCxnSpPr>
            <a:stCxn id="30" idx="3"/>
            <a:endCxn id="23" idx="1"/>
          </p:cNvCxnSpPr>
          <p:nvPr/>
        </p:nvCxnSpPr>
        <p:spPr>
          <a:xfrm flipV="1">
            <a:off x="2623149" y="2933777"/>
            <a:ext cx="1187726" cy="809592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오각형 28"/>
          <p:cNvSpPr/>
          <p:nvPr/>
        </p:nvSpPr>
        <p:spPr>
          <a:xfrm>
            <a:off x="658278" y="1609465"/>
            <a:ext cx="1964871" cy="811423"/>
          </a:xfrm>
          <a:prstGeom prst="homePlate">
            <a:avLst>
              <a:gd name="adj" fmla="val 21493"/>
            </a:avLst>
          </a:prstGeom>
          <a:solidFill>
            <a:schemeClr val="bg2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현업 인터뷰</a:t>
            </a:r>
          </a:p>
        </p:txBody>
      </p:sp>
      <p:sp>
        <p:nvSpPr>
          <p:cNvPr id="30" name="오각형 29"/>
          <p:cNvSpPr/>
          <p:nvPr/>
        </p:nvSpPr>
        <p:spPr>
          <a:xfrm>
            <a:off x="658278" y="3337657"/>
            <a:ext cx="1964871" cy="811423"/>
          </a:xfrm>
          <a:prstGeom prst="homePlate">
            <a:avLst>
              <a:gd name="adj" fmla="val 21493"/>
            </a:avLst>
          </a:prstGeom>
          <a:solidFill>
            <a:schemeClr val="bg2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IT </a:t>
            </a: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인터뷰</a:t>
            </a:r>
          </a:p>
        </p:txBody>
      </p:sp>
      <p:sp>
        <p:nvSpPr>
          <p:cNvPr id="31" name="오각형 30"/>
          <p:cNvSpPr/>
          <p:nvPr/>
        </p:nvSpPr>
        <p:spPr>
          <a:xfrm>
            <a:off x="658278" y="4970072"/>
            <a:ext cx="1964871" cy="907200"/>
          </a:xfrm>
          <a:prstGeom prst="homePlate">
            <a:avLst>
              <a:gd name="adj" fmla="val 21493"/>
            </a:avLst>
          </a:prstGeom>
          <a:solidFill>
            <a:srgbClr val="C00000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선도시스템 벤치마킹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32" name="오각형 31"/>
          <p:cNvSpPr/>
          <p:nvPr/>
        </p:nvSpPr>
        <p:spPr>
          <a:xfrm>
            <a:off x="3656855" y="4969418"/>
            <a:ext cx="2232249" cy="907854"/>
          </a:xfrm>
          <a:prstGeom prst="homePlate">
            <a:avLst>
              <a:gd name="adj" fmla="val 21493"/>
            </a:avLst>
          </a:prstGeom>
          <a:solidFill>
            <a:srgbClr val="C00000"/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시스템 구축방안 제시          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기 시스템 연계방안 검토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endParaRPr lang="ko-KR" altLang="en-US" sz="1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cxnSp>
        <p:nvCxnSpPr>
          <p:cNvPr id="33" name="꺾인 연결선 32"/>
          <p:cNvCxnSpPr>
            <a:stCxn id="31" idx="3"/>
            <a:endCxn id="32" idx="1"/>
          </p:cNvCxnSpPr>
          <p:nvPr/>
        </p:nvCxnSpPr>
        <p:spPr>
          <a:xfrm flipV="1">
            <a:off x="2623149" y="5423345"/>
            <a:ext cx="1033706" cy="327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꺾인 연결선 33"/>
          <p:cNvCxnSpPr>
            <a:stCxn id="32" idx="3"/>
            <a:endCxn id="24" idx="1"/>
          </p:cNvCxnSpPr>
          <p:nvPr/>
        </p:nvCxnSpPr>
        <p:spPr>
          <a:xfrm flipV="1">
            <a:off x="5889104" y="3942034"/>
            <a:ext cx="1152128" cy="148131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34"/>
          <p:cNvCxnSpPr>
            <a:stCxn id="23" idx="3"/>
            <a:endCxn id="24" idx="1"/>
          </p:cNvCxnSpPr>
          <p:nvPr/>
        </p:nvCxnSpPr>
        <p:spPr>
          <a:xfrm>
            <a:off x="5889104" y="2933777"/>
            <a:ext cx="1152128" cy="1008257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8"/>
          <p:cNvSpPr txBox="1">
            <a:spLocks noChangeArrowheads="1"/>
          </p:cNvSpPr>
          <p:nvPr/>
        </p:nvSpPr>
        <p:spPr bwMode="gray">
          <a:xfrm>
            <a:off x="665559" y="2492896"/>
            <a:ext cx="227121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내규관련 요건 </a:t>
            </a:r>
          </a:p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운영상 제약요인 청취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gray">
          <a:xfrm>
            <a:off x="665559" y="4248090"/>
            <a:ext cx="227121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err="1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기보유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시스템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DB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체계 점검  </a:t>
            </a:r>
          </a:p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내부 </a:t>
            </a:r>
            <a:r>
              <a:rPr lang="ko-KR" altLang="en-US" sz="1000" kern="0" dirty="0" err="1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운영망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간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DB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보안정책 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gray">
          <a:xfrm>
            <a:off x="3728864" y="3429000"/>
            <a:ext cx="25922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영역군별 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Needs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반영한 개선과제 도출</a:t>
            </a:r>
            <a:endParaRPr lang="ko-KR" altLang="en-US" sz="1000" kern="0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gray">
          <a:xfrm>
            <a:off x="632520" y="5949280"/>
            <a:ext cx="244827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err="1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연기금</a:t>
            </a:r>
            <a:r>
              <a:rPr lang="en-US" altLang="ko-KR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민영보험사 시스템 벤치마킹  </a:t>
            </a:r>
          </a:p>
          <a:p>
            <a:pPr marL="171450" lvl="0" indent="-171450" defTabSz="9144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000" kern="0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해외 솔루션 소개 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44488" y="1340768"/>
            <a:ext cx="9217024" cy="5024436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ea typeface="가는각진제목체" pitchFamily="18" charset="-127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 bwMode="gray">
          <a:xfrm>
            <a:off x="633512" y="5877272"/>
            <a:ext cx="8928000" cy="648072"/>
          </a:xfrm>
          <a:prstGeom prst="rect">
            <a:avLst/>
          </a:prstGeom>
          <a:solidFill>
            <a:srgbClr val="00B0F0"/>
          </a:solidFill>
          <a:ln>
            <a:solidFill>
              <a:srgbClr val="FFFFFF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b="1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인적 역량을 기반으로 성장해왔지만 자산운용부문의 경쟁력 강화를 위해선 시스템 개선이 필요한 시점임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91820" y="1124744"/>
            <a:ext cx="3305196" cy="830997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600" b="1" i="1" u="sng">
                <a:solidFill>
                  <a:srgbClr val="C00000"/>
                </a:solidFill>
                <a:effectLst/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프로세스 개선 </a:t>
            </a:r>
            <a:r>
              <a:rPr lang="ko-KR" altLang="en-US" dirty="0"/>
              <a:t>및 </a:t>
            </a:r>
            <a:endParaRPr lang="en-US" altLang="ko-KR" dirty="0"/>
          </a:p>
          <a:p>
            <a:r>
              <a:rPr lang="ko-KR" altLang="en-US" dirty="0"/>
              <a:t>자산운용 시스템 개선 필요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84648" y="2060848"/>
            <a:ext cx="3312368" cy="3693319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algn="l"/>
            <a:r>
              <a:rPr lang="en-US" altLang="ko-KR" sz="1200" i="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System</a:t>
            </a:r>
            <a:r>
              <a:rPr lang="ko-KR" altLang="en-US" sz="1200" i="0" dirty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이슈 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ko-KR" altLang="en-US" sz="1200" i="0" u="none" dirty="0" err="1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정보계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시스템 부재로 수작업 업무 과다</a:t>
            </a:r>
            <a:endParaRPr lang="en-US" altLang="ko-KR" sz="1200" i="0" u="none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회계중심 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자산관리시스템으로 </a:t>
            </a:r>
            <a:r>
              <a:rPr lang="ko-KR" altLang="en-US" sz="1200" i="0" u="none" dirty="0" err="1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확장성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제약 </a:t>
            </a:r>
            <a:endParaRPr lang="en-US" altLang="ko-KR" sz="1200" i="0" u="none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대체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복합구조화 상품 속성 정보관리 미흡</a:t>
            </a:r>
            <a:endParaRPr lang="en-US" altLang="ko-KR" sz="1200" i="0" u="none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O/S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자산 현황관리 시스템 지원 미흡</a:t>
            </a:r>
            <a:endParaRPr lang="en-US" altLang="ko-KR" sz="1200" i="0" u="none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일별 정보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Up-date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미 실현</a:t>
            </a:r>
            <a:endParaRPr lang="en-US" altLang="ko-KR" sz="1200" i="0" u="none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자산배분 </a:t>
            </a: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성과평가 시스템 노후화</a:t>
            </a:r>
            <a:endParaRPr lang="en-US" altLang="ko-KR" sz="1200" i="0" u="none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Simulation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기능 부재</a:t>
            </a:r>
            <a:endParaRPr lang="en-US" altLang="ko-KR" sz="1200" i="0" u="none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F/O 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운용자 </a:t>
            </a: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Needs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에  맞는 화면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지원 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미흡</a:t>
            </a:r>
            <a:endParaRPr lang="en-US" altLang="ko-KR" sz="1200" i="0" u="none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/>
            <a:r>
              <a:rPr lang="en-US" altLang="ko-KR" sz="1200" i="0" dirty="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Infra</a:t>
            </a:r>
            <a:r>
              <a:rPr lang="ko-KR" altLang="en-US" sz="1200" i="0" dirty="0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이슈 </a:t>
            </a:r>
            <a:endParaRPr lang="en-US" altLang="ko-KR" sz="1200" i="0" dirty="0" smtClean="0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F/O, M/O ,B/O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간 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Gray Zone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형성</a:t>
            </a:r>
            <a:endParaRPr lang="en-US" altLang="ko-KR" sz="1200" i="0" u="none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거래검증 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Issue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및 일마감 지연</a:t>
            </a:r>
            <a:endParaRPr lang="en-US" altLang="ko-KR" sz="1200" i="0" u="none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업무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금융 망 분리로 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F/O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업무가중</a:t>
            </a:r>
            <a:endParaRPr lang="en-US" altLang="ko-KR" sz="1200" i="0" u="none" dirty="0" smtClean="0">
              <a:solidFill>
                <a:srgbClr val="00B0F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41032" y="2060848"/>
            <a:ext cx="3786724" cy="1200329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marL="228600" indent="-228600" algn="l">
              <a:buFontTx/>
              <a:buAutoNum type="arabicPeriod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의사결정 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지원</a:t>
            </a: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Front Office </a:t>
            </a: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Program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도입</a:t>
            </a:r>
            <a:endParaRPr lang="en-US" altLang="ko-KR" sz="1200" i="0" u="none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 algn="l">
              <a:buFontTx/>
              <a:buAutoNum type="arabicPeriod"/>
            </a:pP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분석 </a:t>
            </a: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모니터링 지원</a:t>
            </a: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Middle Office 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도입</a:t>
            </a:r>
            <a:endParaRPr lang="en-US" altLang="ko-KR" sz="1200" i="0" u="none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 algn="l">
              <a:buFontTx/>
              <a:buAutoNum type="arabicPeriod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자산운용 정보 적시 제공 및 수작업 최소화를 위한   자산관리 대안모색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회계마감 별도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28" name="직사각형 27"/>
          <p:cNvSpPr/>
          <p:nvPr/>
        </p:nvSpPr>
        <p:spPr bwMode="gray">
          <a:xfrm>
            <a:off x="5241032" y="1628800"/>
            <a:ext cx="3816424" cy="360040"/>
          </a:xfrm>
          <a:prstGeom prst="rect">
            <a:avLst/>
          </a:prstGeom>
          <a:solidFill>
            <a:srgbClr val="FF0000"/>
          </a:solidFill>
          <a:ln w="317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단기 해결과제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( 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본프로젝트</a:t>
            </a: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 수행과제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)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6" name="직사각형 35"/>
          <p:cNvSpPr/>
          <p:nvPr/>
        </p:nvSpPr>
        <p:spPr bwMode="gray">
          <a:xfrm>
            <a:off x="5241032" y="3435965"/>
            <a:ext cx="3816424" cy="360040"/>
          </a:xfrm>
          <a:prstGeom prst="rect">
            <a:avLst/>
          </a:prstGeom>
          <a:solidFill>
            <a:srgbClr val="FF0000"/>
          </a:solidFill>
          <a:ln w="317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400" b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  <a:cs typeface="Arial"/>
              </a:rPr>
              <a:t>중장기 해결과제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41032" y="3868013"/>
            <a:ext cx="3786724" cy="2031325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가는각진제목체" pitchFamily="18" charset="-127"/>
                <a:cs typeface="Arial" pitchFamily="34" charset="0"/>
              </a:defRPr>
            </a:lvl1pPr>
          </a:lstStyle>
          <a:p>
            <a:pPr marL="228600" indent="-228600" algn="l">
              <a:buAutoNum type="arabicPeriod"/>
            </a:pP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자산배분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성과평가 프로세스 고도화 및 시스템 연계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현재 용역 연구 진행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i="0" u="none" dirty="0" err="1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예정중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28600" indent="-228600" algn="l">
              <a:buFontTx/>
              <a:buAutoNum type="arabicPeriod"/>
            </a:pP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자산관리 시스템 </a:t>
            </a:r>
            <a:r>
              <a:rPr lang="en-US" altLang="ko-KR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(Back-Office) </a:t>
            </a:r>
            <a:r>
              <a:rPr lang="ko-KR" altLang="en-US" sz="1200" i="0" u="none" dirty="0" err="1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확장성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제고           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( Data </a:t>
            </a:r>
            <a:r>
              <a:rPr lang="ko-KR" altLang="en-US" sz="1200" i="0" u="none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통합관리 및  회계적 일마감결산체계 </a:t>
            </a:r>
            <a:r>
              <a:rPr lang="ko-KR" altLang="en-US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구축</a:t>
            </a:r>
            <a:r>
              <a:rPr lang="en-US" altLang="ko-KR" sz="1200" i="0" u="none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200" i="0" u="none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 algn="l">
              <a:buAutoNum type="arabicPeriod"/>
            </a:pPr>
            <a:r>
              <a:rPr lang="en-US" altLang="ko-KR" sz="12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Front 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Office /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Middle Office / Back 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Office /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모니터링 기능에 대한 </a:t>
            </a:r>
            <a:r>
              <a:rPr lang="en-US" altLang="ko-KR" sz="12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Fire Wall </a:t>
            </a:r>
            <a:r>
              <a:rPr lang="ko-KR" altLang="en-US" sz="12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기능에</a:t>
            </a:r>
            <a:r>
              <a:rPr lang="en-US" altLang="ko-KR" sz="12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대한 인력편재 </a:t>
            </a:r>
            <a:r>
              <a:rPr lang="ko-KR" altLang="en-US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r>
              <a:rPr lang="en-US" altLang="ko-KR" sz="1200" i="0" dirty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R&amp;R </a:t>
            </a:r>
            <a:r>
              <a:rPr lang="ko-KR" altLang="en-US" sz="1200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재검토</a:t>
            </a:r>
            <a:endParaRPr lang="ko-KR" altLang="en-US" sz="1200" i="0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72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/>
              <a:t>[Back-up] As-Is </a:t>
            </a:r>
            <a:r>
              <a:rPr lang="ko-KR" altLang="en-US" sz="1400" dirty="0"/>
              <a:t>업무 프로세스 체계도 </a:t>
            </a:r>
            <a:r>
              <a:rPr lang="en-US" altLang="ko-KR" sz="1400" dirty="0" smtClean="0"/>
              <a:t>(3/4)</a:t>
            </a:r>
            <a:endParaRPr lang="ko-KR" altLang="en-US" sz="14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502096" y="620688"/>
            <a:ext cx="8915400" cy="534988"/>
          </a:xfrm>
        </p:spPr>
        <p:txBody>
          <a:bodyPr/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오각형 9"/>
          <p:cNvSpPr>
            <a:spLocks noChangeArrowheads="1"/>
          </p:cNvSpPr>
          <p:nvPr/>
        </p:nvSpPr>
        <p:spPr bwMode="gray">
          <a:xfrm>
            <a:off x="1176464" y="1404191"/>
            <a:ext cx="5575695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04. Control </a:t>
            </a:r>
            <a:r>
              <a:rPr lang="en-US" altLang="ko-KR" sz="1400" b="1" kern="0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Management</a:t>
            </a:r>
          </a:p>
        </p:txBody>
      </p:sp>
      <p:sp>
        <p:nvSpPr>
          <p:cNvPr id="9" name="오각형 9"/>
          <p:cNvSpPr>
            <a:spLocks noChangeArrowheads="1"/>
          </p:cNvSpPr>
          <p:nvPr/>
        </p:nvSpPr>
        <p:spPr bwMode="gray">
          <a:xfrm>
            <a:off x="6837565" y="1404191"/>
            <a:ext cx="2718500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05.Legal </a:t>
            </a:r>
            <a:r>
              <a:rPr lang="en-US" altLang="ko-KR" sz="1400" b="1" kern="0" dirty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&amp; Compliance</a:t>
            </a:r>
          </a:p>
        </p:txBody>
      </p:sp>
      <p:sp>
        <p:nvSpPr>
          <p:cNvPr id="10" name="오각형 9"/>
          <p:cNvSpPr>
            <a:spLocks noChangeArrowheads="1"/>
          </p:cNvSpPr>
          <p:nvPr/>
        </p:nvSpPr>
        <p:spPr bwMode="gray">
          <a:xfrm>
            <a:off x="1176464" y="1980256"/>
            <a:ext cx="1329450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모니터링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1" name="오각형 9"/>
          <p:cNvSpPr>
            <a:spLocks noChangeArrowheads="1"/>
          </p:cNvSpPr>
          <p:nvPr/>
        </p:nvSpPr>
        <p:spPr bwMode="gray">
          <a:xfrm>
            <a:off x="2593001" y="1980256"/>
            <a:ext cx="1329450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성과평가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2" name="오각형 11"/>
          <p:cNvSpPr>
            <a:spLocks noChangeArrowheads="1"/>
          </p:cNvSpPr>
          <p:nvPr/>
        </p:nvSpPr>
        <p:spPr bwMode="gray">
          <a:xfrm>
            <a:off x="4007857" y="1980256"/>
            <a:ext cx="1329450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03.Compliance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오각형 12"/>
          <p:cNvSpPr>
            <a:spLocks noChangeArrowheads="1"/>
          </p:cNvSpPr>
          <p:nvPr/>
        </p:nvSpPr>
        <p:spPr bwMode="gray">
          <a:xfrm>
            <a:off x="5422711" y="1980256"/>
            <a:ext cx="1329450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04.Reporting 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" name="오각형 13"/>
          <p:cNvSpPr>
            <a:spLocks noChangeArrowheads="1"/>
          </p:cNvSpPr>
          <p:nvPr/>
        </p:nvSpPr>
        <p:spPr bwMode="gray">
          <a:xfrm>
            <a:off x="6825208" y="1988840"/>
            <a:ext cx="1329450" cy="411162"/>
          </a:xfrm>
          <a:prstGeom prst="homePlate">
            <a:avLst>
              <a:gd name="adj" fmla="val 20252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계약심사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 bwMode="gray">
          <a:xfrm>
            <a:off x="2589961" y="3024899"/>
            <a:ext cx="1281763" cy="451169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성과평가 기준 상세화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16" name="직사각형 15"/>
          <p:cNvSpPr/>
          <p:nvPr/>
        </p:nvSpPr>
        <p:spPr bwMode="gray">
          <a:xfrm>
            <a:off x="2589959" y="4087416"/>
            <a:ext cx="1281763" cy="421704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성과평가 측정</a:t>
            </a:r>
          </a:p>
        </p:txBody>
      </p:sp>
      <p:sp>
        <p:nvSpPr>
          <p:cNvPr id="17" name="직사각형 16"/>
          <p:cNvSpPr/>
          <p:nvPr/>
        </p:nvSpPr>
        <p:spPr bwMode="gray">
          <a:xfrm>
            <a:off x="4007857" y="2493641"/>
            <a:ext cx="1281763" cy="44474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준법감시</a:t>
            </a:r>
          </a:p>
        </p:txBody>
      </p:sp>
      <p:sp>
        <p:nvSpPr>
          <p:cNvPr id="18" name="직사각형 17"/>
          <p:cNvSpPr/>
          <p:nvPr/>
        </p:nvSpPr>
        <p:spPr bwMode="gray">
          <a:xfrm>
            <a:off x="4007857" y="3035498"/>
            <a:ext cx="1281763" cy="415698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한도 설정</a:t>
            </a:r>
          </a:p>
        </p:txBody>
      </p:sp>
      <p:sp>
        <p:nvSpPr>
          <p:cNvPr id="19" name="직사각형 18"/>
          <p:cNvSpPr/>
          <p:nvPr/>
        </p:nvSpPr>
        <p:spPr bwMode="gray">
          <a:xfrm>
            <a:off x="4007857" y="3556158"/>
            <a:ext cx="1281763" cy="415698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한도 점검</a:t>
            </a:r>
          </a:p>
        </p:txBody>
      </p:sp>
      <p:sp>
        <p:nvSpPr>
          <p:cNvPr id="20" name="직사각형 19"/>
          <p:cNvSpPr/>
          <p:nvPr/>
        </p:nvSpPr>
        <p:spPr bwMode="gray">
          <a:xfrm>
            <a:off x="4007857" y="4076818"/>
            <a:ext cx="1281763" cy="415698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한도 점검 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Follow-Up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1" name="직사각형 20"/>
          <p:cNvSpPr/>
          <p:nvPr/>
        </p:nvSpPr>
        <p:spPr bwMode="gray">
          <a:xfrm>
            <a:off x="4007857" y="4597478"/>
            <a:ext cx="1281763" cy="4156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거래녹취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기록</a:t>
            </a:r>
          </a:p>
        </p:txBody>
      </p:sp>
      <p:sp>
        <p:nvSpPr>
          <p:cNvPr id="22" name="직사각형 21"/>
          <p:cNvSpPr/>
          <p:nvPr/>
        </p:nvSpPr>
        <p:spPr bwMode="gray">
          <a:xfrm>
            <a:off x="5422711" y="2493641"/>
            <a:ext cx="1281763" cy="43130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정형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/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비정형 보고서 관리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3" name="직사각형 22"/>
          <p:cNvSpPr/>
          <p:nvPr/>
        </p:nvSpPr>
        <p:spPr bwMode="gray">
          <a:xfrm>
            <a:off x="6837562" y="2493641"/>
            <a:ext cx="1281763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심사 기본 방침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전략 수립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4" name="직사각형 23"/>
          <p:cNvSpPr/>
          <p:nvPr/>
        </p:nvSpPr>
        <p:spPr bwMode="gray">
          <a:xfrm>
            <a:off x="6837562" y="2891482"/>
            <a:ext cx="1281763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심사 </a:t>
            </a:r>
            <a:r>
              <a:rPr lang="ko-KR" altLang="en-US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제규정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수립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 bwMode="gray">
          <a:xfrm>
            <a:off x="6837562" y="3268126"/>
            <a:ext cx="1281763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거래심사</a:t>
            </a:r>
          </a:p>
        </p:txBody>
      </p:sp>
      <p:sp>
        <p:nvSpPr>
          <p:cNvPr id="26" name="오각형 25"/>
          <p:cNvSpPr>
            <a:spLocks noChangeArrowheads="1"/>
          </p:cNvSpPr>
          <p:nvPr/>
        </p:nvSpPr>
        <p:spPr bwMode="gray">
          <a:xfrm>
            <a:off x="8226615" y="1980257"/>
            <a:ext cx="1329450" cy="411162"/>
          </a:xfrm>
          <a:prstGeom prst="homePlate">
            <a:avLst>
              <a:gd name="adj" fmla="val 20252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담보관리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7" name="직사각형 26"/>
          <p:cNvSpPr/>
          <p:nvPr/>
        </p:nvSpPr>
        <p:spPr bwMode="gray">
          <a:xfrm>
            <a:off x="8226615" y="2891482"/>
            <a:ext cx="1281763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일반 담보 관리</a:t>
            </a:r>
          </a:p>
        </p:txBody>
      </p:sp>
      <p:sp>
        <p:nvSpPr>
          <p:cNvPr id="28" name="직사각형 27"/>
          <p:cNvSpPr/>
          <p:nvPr/>
        </p:nvSpPr>
        <p:spPr bwMode="gray">
          <a:xfrm>
            <a:off x="5421909" y="3035498"/>
            <a:ext cx="1281763" cy="393502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감독당국 및 대외 유관기관 대응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9" name="직사각형 28"/>
          <p:cNvSpPr/>
          <p:nvPr/>
        </p:nvSpPr>
        <p:spPr bwMode="gray">
          <a:xfrm>
            <a:off x="5421909" y="3556158"/>
            <a:ext cx="1281763" cy="376898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IR 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실적 공시</a:t>
            </a:r>
          </a:p>
        </p:txBody>
      </p:sp>
      <p:sp>
        <p:nvSpPr>
          <p:cNvPr id="30" name="직사각형 29"/>
          <p:cNvSpPr/>
          <p:nvPr/>
        </p:nvSpPr>
        <p:spPr bwMode="gray">
          <a:xfrm>
            <a:off x="6837562" y="3644770"/>
            <a:ext cx="1281763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정기심사</a:t>
            </a:r>
          </a:p>
        </p:txBody>
      </p:sp>
      <p:sp>
        <p:nvSpPr>
          <p:cNvPr id="31" name="직사각형 30"/>
          <p:cNvSpPr/>
          <p:nvPr/>
        </p:nvSpPr>
        <p:spPr bwMode="gray">
          <a:xfrm>
            <a:off x="6837562" y="4021414"/>
            <a:ext cx="1281763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정밀심사</a:t>
            </a:r>
          </a:p>
        </p:txBody>
      </p:sp>
      <p:sp>
        <p:nvSpPr>
          <p:cNvPr id="32" name="직사각형 31"/>
          <p:cNvSpPr/>
          <p:nvPr/>
        </p:nvSpPr>
        <p:spPr bwMode="gray">
          <a:xfrm>
            <a:off x="1176466" y="2949516"/>
            <a:ext cx="1281763" cy="3952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위험예산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(Risk Budget)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조정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33" name="직사각형 32"/>
          <p:cNvSpPr/>
          <p:nvPr/>
        </p:nvSpPr>
        <p:spPr bwMode="gray">
          <a:xfrm>
            <a:off x="1176466" y="3398088"/>
            <a:ext cx="1281763" cy="369400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자금배분 계획 수정</a:t>
            </a:r>
          </a:p>
        </p:txBody>
      </p:sp>
      <p:sp>
        <p:nvSpPr>
          <p:cNvPr id="34" name="직사각형 33"/>
          <p:cNvSpPr/>
          <p:nvPr/>
        </p:nvSpPr>
        <p:spPr bwMode="gray">
          <a:xfrm>
            <a:off x="1176466" y="3830261"/>
            <a:ext cx="1281763" cy="369400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자금 계획 대비 실적 모니터링</a:t>
            </a:r>
          </a:p>
        </p:txBody>
      </p:sp>
      <p:sp>
        <p:nvSpPr>
          <p:cNvPr id="35" name="직사각형 34"/>
          <p:cNvSpPr/>
          <p:nvPr/>
        </p:nvSpPr>
        <p:spPr bwMode="gray">
          <a:xfrm>
            <a:off x="1176466" y="4268031"/>
            <a:ext cx="1281763" cy="369400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자산운용 실적 관리</a:t>
            </a:r>
          </a:p>
        </p:txBody>
      </p:sp>
      <p:sp>
        <p:nvSpPr>
          <p:cNvPr id="36" name="직사각형 35"/>
          <p:cNvSpPr/>
          <p:nvPr/>
        </p:nvSpPr>
        <p:spPr bwMode="gray">
          <a:xfrm>
            <a:off x="1176466" y="4713540"/>
            <a:ext cx="1281763" cy="369400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자산운용 </a:t>
            </a:r>
            <a:r>
              <a:rPr lang="ko-KR" altLang="en-US" sz="11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리스크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모니터링 및 관리</a:t>
            </a:r>
          </a:p>
        </p:txBody>
      </p:sp>
      <p:sp>
        <p:nvSpPr>
          <p:cNvPr id="37" name="직사각형 36"/>
          <p:cNvSpPr/>
          <p:nvPr/>
        </p:nvSpPr>
        <p:spPr bwMode="gray">
          <a:xfrm>
            <a:off x="1176466" y="5150043"/>
            <a:ext cx="1281763" cy="369400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위탁 </a:t>
            </a:r>
            <a:r>
              <a:rPr lang="ko-KR" altLang="en-US" sz="11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운용사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관리</a:t>
            </a:r>
          </a:p>
        </p:txBody>
      </p:sp>
      <p:sp>
        <p:nvSpPr>
          <p:cNvPr id="38" name="직사각형 37"/>
          <p:cNvSpPr/>
          <p:nvPr/>
        </p:nvSpPr>
        <p:spPr bwMode="gray">
          <a:xfrm>
            <a:off x="1176465" y="5976652"/>
            <a:ext cx="1281763" cy="369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Exception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수집 및 해결방안 수립</a:t>
            </a:r>
          </a:p>
        </p:txBody>
      </p:sp>
      <p:sp>
        <p:nvSpPr>
          <p:cNvPr id="39" name="직사각형 38"/>
          <p:cNvSpPr/>
          <p:nvPr/>
        </p:nvSpPr>
        <p:spPr bwMode="gray">
          <a:xfrm>
            <a:off x="1176465" y="6423428"/>
            <a:ext cx="1281763" cy="369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Exception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처리</a:t>
            </a:r>
          </a:p>
        </p:txBody>
      </p:sp>
      <p:sp>
        <p:nvSpPr>
          <p:cNvPr id="40" name="직사각형 39"/>
          <p:cNvSpPr/>
          <p:nvPr/>
        </p:nvSpPr>
        <p:spPr bwMode="gray">
          <a:xfrm>
            <a:off x="1176466" y="2493644"/>
            <a:ext cx="1281763" cy="3952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경기국면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(Market Regime)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진단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1" name="직사각형 40"/>
          <p:cNvSpPr/>
          <p:nvPr/>
        </p:nvSpPr>
        <p:spPr bwMode="gray">
          <a:xfrm>
            <a:off x="1176464" y="5569120"/>
            <a:ext cx="1281763" cy="369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특이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신상품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비정형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고액거래 모니터링</a:t>
            </a:r>
          </a:p>
        </p:txBody>
      </p:sp>
      <p:sp>
        <p:nvSpPr>
          <p:cNvPr id="42" name="직사각형 41"/>
          <p:cNvSpPr/>
          <p:nvPr/>
        </p:nvSpPr>
        <p:spPr bwMode="gray">
          <a:xfrm>
            <a:off x="2589960" y="2493643"/>
            <a:ext cx="1281763" cy="451169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평가 비중 결정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3" name="직사각형 42"/>
          <p:cNvSpPr/>
          <p:nvPr/>
        </p:nvSpPr>
        <p:spPr bwMode="gray">
          <a:xfrm>
            <a:off x="2589960" y="3556157"/>
            <a:ext cx="1281763" cy="451169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벤치마크 설정 및 관리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4" name="직사각형 43"/>
          <p:cNvSpPr/>
          <p:nvPr/>
        </p:nvSpPr>
        <p:spPr bwMode="gray">
          <a:xfrm>
            <a:off x="8226615" y="2470926"/>
            <a:ext cx="1281763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Margin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담보관리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5" name="직사각형 44"/>
          <p:cNvSpPr/>
          <p:nvPr/>
        </p:nvSpPr>
        <p:spPr bwMode="gray">
          <a:xfrm>
            <a:off x="6837562" y="4408656"/>
            <a:ext cx="1281763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그룹 및 산업분석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6" name="직사각형 45"/>
          <p:cNvSpPr/>
          <p:nvPr/>
        </p:nvSpPr>
        <p:spPr bwMode="gray">
          <a:xfrm>
            <a:off x="6837562" y="4785300"/>
            <a:ext cx="1281763" cy="3718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동향조기경보 및 </a:t>
            </a:r>
            <a:r>
              <a:rPr lang="ko-KR" altLang="en-US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제반관리조사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7" name="직사각형 46"/>
          <p:cNvSpPr/>
          <p:nvPr/>
        </p:nvSpPr>
        <p:spPr bwMode="gray">
          <a:xfrm>
            <a:off x="6837562" y="5225726"/>
            <a:ext cx="1281763" cy="5795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투융자심사 관련 전산시스템 개발 및 유지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8" name="TextBox 24"/>
          <p:cNvSpPr txBox="1">
            <a:spLocks noChangeArrowheads="1"/>
          </p:cNvSpPr>
          <p:nvPr/>
        </p:nvSpPr>
        <p:spPr bwMode="gray">
          <a:xfrm>
            <a:off x="488504" y="908720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ko-KR" altLang="en-US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구</a:t>
            </a:r>
            <a:r>
              <a:rPr lang="ko-KR" altLang="en-US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분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49" name="TextBox 24"/>
          <p:cNvSpPr txBox="1">
            <a:spLocks noChangeArrowheads="1"/>
          </p:cNvSpPr>
          <p:nvPr/>
        </p:nvSpPr>
        <p:spPr bwMode="gray">
          <a:xfrm>
            <a:off x="488504" y="1412774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</a:t>
            </a: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50" name="TextBox 24"/>
          <p:cNvSpPr txBox="1">
            <a:spLocks noChangeArrowheads="1"/>
          </p:cNvSpPr>
          <p:nvPr/>
        </p:nvSpPr>
        <p:spPr bwMode="gray">
          <a:xfrm>
            <a:off x="488504" y="1988839"/>
            <a:ext cx="556258" cy="41116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3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51" name="TextBox 24"/>
          <p:cNvSpPr txBox="1">
            <a:spLocks noChangeArrowheads="1"/>
          </p:cNvSpPr>
          <p:nvPr/>
        </p:nvSpPr>
        <p:spPr bwMode="gray">
          <a:xfrm>
            <a:off x="488504" y="2502224"/>
            <a:ext cx="556258" cy="42391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4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52" name="오각형 9"/>
          <p:cNvSpPr>
            <a:spLocks noChangeArrowheads="1"/>
          </p:cNvSpPr>
          <p:nvPr/>
        </p:nvSpPr>
        <p:spPr bwMode="gray">
          <a:xfrm>
            <a:off x="1176464" y="908720"/>
            <a:ext cx="8379762" cy="411163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ko-KR" altLang="en-US" sz="14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모니터링</a:t>
            </a:r>
            <a:r>
              <a:rPr lang="en-US" altLang="ko-KR" sz="14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(Middle Office)</a:t>
            </a:r>
          </a:p>
        </p:txBody>
      </p:sp>
      <p:sp>
        <p:nvSpPr>
          <p:cNvPr id="55" name="직사각형 54"/>
          <p:cNvSpPr/>
          <p:nvPr/>
        </p:nvSpPr>
        <p:spPr bwMode="gray">
          <a:xfrm>
            <a:off x="7977336" y="6093296"/>
            <a:ext cx="1668409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우정사업본부 미수행 프로세스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56" name="눈물 방울 55"/>
          <p:cNvSpPr/>
          <p:nvPr/>
        </p:nvSpPr>
        <p:spPr>
          <a:xfrm rot="13514609" flipH="1">
            <a:off x="8356380" y="988232"/>
            <a:ext cx="747961" cy="770820"/>
          </a:xfrm>
          <a:prstGeom prst="teardrop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73737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 rot="5414609" flipH="1">
            <a:off x="6226102" y="2455033"/>
            <a:ext cx="4026289" cy="29496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8265368" y="1196752"/>
            <a:ext cx="914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55563" algn="ctr" defTabSz="925513">
              <a:spcBef>
                <a:spcPct val="40000"/>
              </a:spcBef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프로세스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Issue</a:t>
            </a:r>
            <a:endParaRPr lang="en-US" altLang="ko-KR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3465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400" dirty="0"/>
              <a:t>[Back-up] As-Is </a:t>
            </a:r>
            <a:r>
              <a:rPr lang="ko-KR" altLang="en-US" sz="1400" dirty="0"/>
              <a:t>업무 프로세스 체계도 </a:t>
            </a:r>
            <a:r>
              <a:rPr lang="en-US" altLang="ko-KR" sz="1400" dirty="0" smtClean="0"/>
              <a:t>(4/4)</a:t>
            </a:r>
            <a:endParaRPr lang="ko-KR" altLang="en-US" sz="14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44488" y="692696"/>
            <a:ext cx="8915400" cy="534988"/>
          </a:xfrm>
        </p:spPr>
        <p:txBody>
          <a:bodyPr/>
          <a:lstStyle/>
          <a:p>
            <a:r>
              <a:rPr lang="en-US" altLang="ko-KR" sz="1200" dirty="0"/>
              <a:t>(</a:t>
            </a:r>
            <a:r>
              <a:rPr lang="ko-KR" altLang="en-US" sz="1200" dirty="0"/>
              <a:t>계속</a:t>
            </a:r>
            <a:r>
              <a:rPr lang="en-US" altLang="ko-KR" sz="1200" dirty="0"/>
              <a:t>)</a:t>
            </a:r>
            <a:endParaRPr lang="ko-KR" altLang="en-US" sz="1200" dirty="0"/>
          </a:p>
          <a:p>
            <a:endParaRPr lang="ko-KR" altLang="en-US" sz="1200" dirty="0"/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gray">
          <a:xfrm>
            <a:off x="484274" y="4011412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</a:t>
            </a: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gray">
          <a:xfrm>
            <a:off x="484274" y="4515466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</a:t>
            </a: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3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gray">
          <a:xfrm>
            <a:off x="484274" y="5091531"/>
            <a:ext cx="556258" cy="41116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4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gray">
          <a:xfrm>
            <a:off x="484274" y="5604917"/>
            <a:ext cx="556258" cy="57380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5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12" name="오각형 9"/>
          <p:cNvSpPr>
            <a:spLocks noChangeArrowheads="1"/>
          </p:cNvSpPr>
          <p:nvPr/>
        </p:nvSpPr>
        <p:spPr bwMode="gray">
          <a:xfrm>
            <a:off x="1176464" y="1616099"/>
            <a:ext cx="182969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06.Booking/Confirm</a:t>
            </a:r>
            <a:endParaRPr lang="en-US" altLang="ko-KR" sz="14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3" name="오각형 9"/>
          <p:cNvSpPr>
            <a:spLocks noChangeArrowheads="1"/>
          </p:cNvSpPr>
          <p:nvPr/>
        </p:nvSpPr>
        <p:spPr bwMode="gray">
          <a:xfrm>
            <a:off x="3063047" y="1616099"/>
            <a:ext cx="1828011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07.Settlement</a:t>
            </a:r>
            <a:endParaRPr lang="en-US" altLang="ko-KR" sz="14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4" name="오각형 9"/>
          <p:cNvSpPr>
            <a:spLocks noChangeArrowheads="1"/>
          </p:cNvSpPr>
          <p:nvPr/>
        </p:nvSpPr>
        <p:spPr bwMode="gray">
          <a:xfrm>
            <a:off x="1178141" y="2192164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94284" tIns="94284" rIns="94284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01.Trade Booking</a:t>
            </a:r>
            <a:endParaRPr lang="en-US" altLang="ko-KR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5" name="오각형 9"/>
          <p:cNvSpPr>
            <a:spLocks noChangeArrowheads="1"/>
          </p:cNvSpPr>
          <p:nvPr/>
        </p:nvSpPr>
        <p:spPr bwMode="gray">
          <a:xfrm>
            <a:off x="2120594" y="2192164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36000" tIns="94284" rIns="36000" bIns="94284" anchor="ctr"/>
          <a:lstStyle/>
          <a:p>
            <a:pPr algn="ctr" defTabSz="939800"/>
            <a:r>
              <a:rPr lang="en-US" altLang="ko-KR" sz="11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02.Confirm &amp;Matching</a:t>
            </a:r>
            <a:endParaRPr lang="en-US" altLang="ko-KR" sz="11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6" name="오각형 15"/>
          <p:cNvSpPr>
            <a:spLocks noChangeArrowheads="1"/>
          </p:cNvSpPr>
          <p:nvPr/>
        </p:nvSpPr>
        <p:spPr bwMode="gray">
          <a:xfrm>
            <a:off x="3063046" y="2192164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72000" tIns="94284" rIns="72000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자금결제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7" name="오각형 16"/>
          <p:cNvSpPr>
            <a:spLocks noChangeArrowheads="1"/>
          </p:cNvSpPr>
          <p:nvPr/>
        </p:nvSpPr>
        <p:spPr bwMode="gray">
          <a:xfrm>
            <a:off x="4005496" y="2192164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실물인수도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18" name="오각형 17"/>
          <p:cNvSpPr>
            <a:spLocks noChangeArrowheads="1"/>
          </p:cNvSpPr>
          <p:nvPr/>
        </p:nvSpPr>
        <p:spPr bwMode="gray">
          <a:xfrm>
            <a:off x="4947948" y="2192163"/>
            <a:ext cx="885562" cy="411162"/>
          </a:xfrm>
          <a:prstGeom prst="homePlate">
            <a:avLst>
              <a:gd name="adj" fmla="val 20252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회계처리</a:t>
            </a:r>
          </a:p>
        </p:txBody>
      </p:sp>
      <p:sp>
        <p:nvSpPr>
          <p:cNvPr id="19" name="직사각형 18"/>
          <p:cNvSpPr/>
          <p:nvPr/>
        </p:nvSpPr>
        <p:spPr bwMode="gray">
          <a:xfrm>
            <a:off x="2120594" y="2705549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Short Confirm</a:t>
            </a:r>
          </a:p>
        </p:txBody>
      </p:sp>
      <p:sp>
        <p:nvSpPr>
          <p:cNvPr id="20" name="직사각형 19"/>
          <p:cNvSpPr/>
          <p:nvPr/>
        </p:nvSpPr>
        <p:spPr bwMode="gray">
          <a:xfrm>
            <a:off x="2120594" y="3082842"/>
            <a:ext cx="853797" cy="397618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Confirm_         </a:t>
            </a:r>
            <a:r>
              <a:rPr lang="en-US" altLang="ko-KR" sz="1100" dirty="0" err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ation</a:t>
            </a: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확인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1" name="직사각형 20"/>
          <p:cNvSpPr/>
          <p:nvPr/>
        </p:nvSpPr>
        <p:spPr bwMode="gray">
          <a:xfrm>
            <a:off x="3063046" y="2705549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결제정보 확정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2" name="직사각형 21"/>
          <p:cNvSpPr/>
          <p:nvPr/>
        </p:nvSpPr>
        <p:spPr bwMode="gray">
          <a:xfrm>
            <a:off x="3063046" y="3103390"/>
            <a:ext cx="853797" cy="303376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결제내역 확인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3" name="직사각형 22"/>
          <p:cNvSpPr/>
          <p:nvPr/>
        </p:nvSpPr>
        <p:spPr bwMode="gray">
          <a:xfrm>
            <a:off x="3063046" y="3480034"/>
            <a:ext cx="853797" cy="303376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자금결제 실행</a:t>
            </a:r>
          </a:p>
        </p:txBody>
      </p:sp>
      <p:sp>
        <p:nvSpPr>
          <p:cNvPr id="24" name="직사각형 23"/>
          <p:cNvSpPr/>
          <p:nvPr/>
        </p:nvSpPr>
        <p:spPr bwMode="gray">
          <a:xfrm>
            <a:off x="4005496" y="2705549"/>
            <a:ext cx="853797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실물인수도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 bwMode="gray">
          <a:xfrm>
            <a:off x="4947948" y="2705549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수기분개 처리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26" name="직사각형 25"/>
          <p:cNvSpPr/>
          <p:nvPr/>
        </p:nvSpPr>
        <p:spPr bwMode="gray">
          <a:xfrm>
            <a:off x="4947948" y="3103390"/>
            <a:ext cx="853797" cy="303376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분개내역 확인</a:t>
            </a:r>
          </a:p>
        </p:txBody>
      </p:sp>
      <p:sp>
        <p:nvSpPr>
          <p:cNvPr id="27" name="오각형 26"/>
          <p:cNvSpPr>
            <a:spLocks noChangeArrowheads="1"/>
          </p:cNvSpPr>
          <p:nvPr/>
        </p:nvSpPr>
        <p:spPr bwMode="gray">
          <a:xfrm>
            <a:off x="5873211" y="2192165"/>
            <a:ext cx="885562" cy="411162"/>
          </a:xfrm>
          <a:prstGeom prst="homePlate">
            <a:avLst>
              <a:gd name="adj" fmla="val 20252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세금관리</a:t>
            </a:r>
            <a:endParaRPr lang="en-US" altLang="ko-KR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28" name="직사각형 27"/>
          <p:cNvSpPr/>
          <p:nvPr/>
        </p:nvSpPr>
        <p:spPr bwMode="gray">
          <a:xfrm>
            <a:off x="5873211" y="2705551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세금관리</a:t>
            </a:r>
          </a:p>
        </p:txBody>
      </p:sp>
      <p:sp>
        <p:nvSpPr>
          <p:cNvPr id="29" name="직사각형 28"/>
          <p:cNvSpPr/>
          <p:nvPr/>
        </p:nvSpPr>
        <p:spPr bwMode="gray">
          <a:xfrm>
            <a:off x="1178141" y="2705551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Deal Entry</a:t>
            </a:r>
          </a:p>
        </p:txBody>
      </p:sp>
      <p:sp>
        <p:nvSpPr>
          <p:cNvPr id="30" name="직사각형 29"/>
          <p:cNvSpPr/>
          <p:nvPr/>
        </p:nvSpPr>
        <p:spPr bwMode="gray">
          <a:xfrm>
            <a:off x="1178141" y="3072570"/>
            <a:ext cx="853797" cy="381012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Front Office Validation</a:t>
            </a:r>
          </a:p>
        </p:txBody>
      </p:sp>
      <p:sp>
        <p:nvSpPr>
          <p:cNvPr id="31" name="직사각형 30"/>
          <p:cNvSpPr/>
          <p:nvPr/>
        </p:nvSpPr>
        <p:spPr bwMode="gray">
          <a:xfrm>
            <a:off x="1178141" y="3480036"/>
            <a:ext cx="853797" cy="381012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Back Office Validation</a:t>
            </a:r>
            <a:endParaRPr lang="ko-KR" altLang="en-US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32" name="오각형 9"/>
          <p:cNvSpPr>
            <a:spLocks noChangeArrowheads="1"/>
          </p:cNvSpPr>
          <p:nvPr/>
        </p:nvSpPr>
        <p:spPr bwMode="gray">
          <a:xfrm>
            <a:off x="6802262" y="2192165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03.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평가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3" name="오각형 32"/>
          <p:cNvSpPr>
            <a:spLocks noChangeArrowheads="1"/>
          </p:cNvSpPr>
          <p:nvPr/>
        </p:nvSpPr>
        <p:spPr bwMode="gray">
          <a:xfrm>
            <a:off x="7744713" y="2192164"/>
            <a:ext cx="885562" cy="411162"/>
          </a:xfrm>
          <a:prstGeom prst="homePlate">
            <a:avLst>
              <a:gd name="adj" fmla="val 20252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일반대사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 bwMode="gray">
          <a:xfrm>
            <a:off x="6802262" y="2705550"/>
            <a:ext cx="853797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결산처리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/>
            </a:r>
            <a:b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</a:b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일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35" name="직사각형 34"/>
          <p:cNvSpPr/>
          <p:nvPr/>
        </p:nvSpPr>
        <p:spPr bwMode="gray">
          <a:xfrm>
            <a:off x="7744713" y="2705550"/>
            <a:ext cx="853797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대사방법설정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 bwMode="gray">
          <a:xfrm>
            <a:off x="7744713" y="3103391"/>
            <a:ext cx="853797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대사수행</a:t>
            </a:r>
          </a:p>
        </p:txBody>
      </p:sp>
      <p:sp>
        <p:nvSpPr>
          <p:cNvPr id="37" name="직사각형 36"/>
          <p:cNvSpPr/>
          <p:nvPr/>
        </p:nvSpPr>
        <p:spPr bwMode="gray">
          <a:xfrm>
            <a:off x="7744713" y="3480035"/>
            <a:ext cx="853797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대사결과 오류처리</a:t>
            </a:r>
          </a:p>
        </p:txBody>
      </p:sp>
      <p:sp>
        <p:nvSpPr>
          <p:cNvPr id="38" name="오각형 37"/>
          <p:cNvSpPr>
            <a:spLocks noChangeArrowheads="1"/>
          </p:cNvSpPr>
          <p:nvPr/>
        </p:nvSpPr>
        <p:spPr bwMode="gray">
          <a:xfrm>
            <a:off x="8669975" y="2192166"/>
            <a:ext cx="885562" cy="411162"/>
          </a:xfrm>
          <a:prstGeom prst="homePlate">
            <a:avLst>
              <a:gd name="adj" fmla="val 20252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</a:t>
            </a:r>
            <a:r>
              <a:rPr lang="ko-KR" altLang="en-US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실물대사</a:t>
            </a:r>
            <a:endParaRPr lang="ko-KR" altLang="en-US" sz="1200" b="1" dirty="0">
              <a:solidFill>
                <a:srgbClr val="000000"/>
              </a:solidFill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39" name="직사각형 38"/>
          <p:cNvSpPr/>
          <p:nvPr/>
        </p:nvSpPr>
        <p:spPr bwMode="gray">
          <a:xfrm>
            <a:off x="8669975" y="2705552"/>
            <a:ext cx="853797" cy="324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실물대사</a:t>
            </a:r>
          </a:p>
        </p:txBody>
      </p:sp>
      <p:sp>
        <p:nvSpPr>
          <p:cNvPr id="40" name="직사각형 39"/>
          <p:cNvSpPr/>
          <p:nvPr/>
        </p:nvSpPr>
        <p:spPr bwMode="gray">
          <a:xfrm>
            <a:off x="6825208" y="3501008"/>
            <a:ext cx="853797" cy="303376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결산보고</a:t>
            </a:r>
            <a:endParaRPr lang="en-US" altLang="ko-KR" sz="11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41" name="오각형 9"/>
          <p:cNvSpPr>
            <a:spLocks noChangeArrowheads="1"/>
          </p:cNvSpPr>
          <p:nvPr/>
        </p:nvSpPr>
        <p:spPr bwMode="gray">
          <a:xfrm>
            <a:off x="4947948" y="1616099"/>
            <a:ext cx="2739876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08.Accounting</a:t>
            </a:r>
            <a:endParaRPr lang="en-US" altLang="ko-KR" sz="14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2" name="오각형 9"/>
          <p:cNvSpPr>
            <a:spLocks noChangeArrowheads="1"/>
          </p:cNvSpPr>
          <p:nvPr/>
        </p:nvSpPr>
        <p:spPr bwMode="gray">
          <a:xfrm>
            <a:off x="7744713" y="1623408"/>
            <a:ext cx="1828011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09.Reconciliation</a:t>
            </a:r>
            <a:endParaRPr lang="en-US" altLang="ko-KR" sz="14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3" name="직사각형 42"/>
          <p:cNvSpPr/>
          <p:nvPr/>
        </p:nvSpPr>
        <p:spPr bwMode="gray">
          <a:xfrm>
            <a:off x="8669975" y="3103390"/>
            <a:ext cx="853797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실물대사 오류처리</a:t>
            </a:r>
          </a:p>
        </p:txBody>
      </p:sp>
      <p:sp>
        <p:nvSpPr>
          <p:cNvPr id="44" name="오각형 9"/>
          <p:cNvSpPr>
            <a:spLocks noChangeArrowheads="1"/>
          </p:cNvSpPr>
          <p:nvPr/>
        </p:nvSpPr>
        <p:spPr bwMode="gray">
          <a:xfrm>
            <a:off x="1176464" y="4011413"/>
            <a:ext cx="3714594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75000"/>
            </a:schemeClr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en-US" altLang="ko-KR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10.</a:t>
            </a:r>
            <a:r>
              <a:rPr lang="ko-KR" altLang="en-US" sz="1400" b="1" kern="0" dirty="0" smtClean="0">
                <a:latin typeface="Arial" pitchFamily="34" charset="0"/>
                <a:ea typeface="가는각진제목체" pitchFamily="18" charset="-127"/>
                <a:cs typeface="Arial" pitchFamily="34" charset="0"/>
              </a:rPr>
              <a:t>사후관리</a:t>
            </a:r>
            <a:endParaRPr lang="en-US" altLang="ko-KR" sz="1400" b="1" kern="0" dirty="0">
              <a:latin typeface="Arial" pitchFamily="34" charset="0"/>
              <a:ea typeface="가는각진제목체" pitchFamily="18" charset="-127"/>
              <a:cs typeface="Arial" pitchFamily="34" charset="0"/>
            </a:endParaRPr>
          </a:p>
        </p:txBody>
      </p:sp>
      <p:sp>
        <p:nvSpPr>
          <p:cNvPr id="45" name="오각형 9"/>
          <p:cNvSpPr>
            <a:spLocks noChangeArrowheads="1"/>
          </p:cNvSpPr>
          <p:nvPr/>
        </p:nvSpPr>
        <p:spPr bwMode="gray">
          <a:xfrm>
            <a:off x="1178141" y="4587478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36000" tIns="94284" rIns="36000" bIns="94284" anchor="ctr"/>
          <a:lstStyle/>
          <a:p>
            <a:pPr algn="ctr" defTabSz="93980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01.Corporate </a:t>
            </a:r>
            <a:r>
              <a:rPr lang="en-US" altLang="ko-KR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Action</a:t>
            </a:r>
          </a:p>
        </p:txBody>
      </p:sp>
      <p:sp>
        <p:nvSpPr>
          <p:cNvPr id="46" name="오각형 9"/>
          <p:cNvSpPr>
            <a:spLocks noChangeArrowheads="1"/>
          </p:cNvSpPr>
          <p:nvPr/>
        </p:nvSpPr>
        <p:spPr bwMode="gray">
          <a:xfrm>
            <a:off x="2120594" y="4587478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05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02.Life Cycle Event </a:t>
            </a:r>
            <a:r>
              <a:rPr lang="ko-KR" altLang="en-US" sz="105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처리</a:t>
            </a:r>
          </a:p>
        </p:txBody>
      </p:sp>
      <p:sp>
        <p:nvSpPr>
          <p:cNvPr id="47" name="오각형 9"/>
          <p:cNvSpPr>
            <a:spLocks noChangeArrowheads="1"/>
          </p:cNvSpPr>
          <p:nvPr/>
        </p:nvSpPr>
        <p:spPr bwMode="gray">
          <a:xfrm>
            <a:off x="3063046" y="4587478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03.</a:t>
            </a:r>
            <a:r>
              <a:rPr lang="ko-KR" altLang="en-US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보고서 제공</a:t>
            </a:r>
          </a:p>
        </p:txBody>
      </p:sp>
      <p:sp>
        <p:nvSpPr>
          <p:cNvPr id="48" name="오각형 9"/>
          <p:cNvSpPr>
            <a:spLocks noChangeArrowheads="1"/>
          </p:cNvSpPr>
          <p:nvPr/>
        </p:nvSpPr>
        <p:spPr bwMode="gray">
          <a:xfrm>
            <a:off x="4005496" y="4587478"/>
            <a:ext cx="885562" cy="411163"/>
          </a:xfrm>
          <a:prstGeom prst="homePlate">
            <a:avLst>
              <a:gd name="adj" fmla="val 20251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rgbClr val="000000"/>
            </a:solidFill>
            <a:round/>
            <a:headEnd/>
            <a:tailEnd/>
          </a:ln>
        </p:spPr>
        <p:txBody>
          <a:bodyPr lIns="0" tIns="94284" rIns="0" bIns="94284" anchor="ctr"/>
          <a:lstStyle/>
          <a:p>
            <a:pPr algn="ctr" defTabSz="939800"/>
            <a:r>
              <a:rPr lang="en-US" altLang="ko-KR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04.</a:t>
            </a:r>
            <a:r>
              <a:rPr lang="ko-KR" altLang="en-US" sz="1200" b="1" dirty="0">
                <a:solidFill>
                  <a:srgbClr val="000000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업무마감</a:t>
            </a:r>
          </a:p>
        </p:txBody>
      </p:sp>
      <p:sp>
        <p:nvSpPr>
          <p:cNvPr id="49" name="직사각형 48"/>
          <p:cNvSpPr/>
          <p:nvPr/>
        </p:nvSpPr>
        <p:spPr bwMode="gray">
          <a:xfrm>
            <a:off x="2120594" y="5100863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Schedule 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관리</a:t>
            </a:r>
          </a:p>
        </p:txBody>
      </p:sp>
      <p:sp>
        <p:nvSpPr>
          <p:cNvPr id="50" name="직사각형 49"/>
          <p:cNvSpPr/>
          <p:nvPr/>
        </p:nvSpPr>
        <p:spPr bwMode="gray">
          <a:xfrm>
            <a:off x="2120594" y="5498704"/>
            <a:ext cx="853797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Rate Fixing</a:t>
            </a:r>
            <a:endParaRPr lang="ko-KR" altLang="en-US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51" name="직사각형 50"/>
          <p:cNvSpPr/>
          <p:nvPr/>
        </p:nvSpPr>
        <p:spPr bwMode="gray">
          <a:xfrm>
            <a:off x="3063046" y="5100863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보고서 제공</a:t>
            </a:r>
          </a:p>
        </p:txBody>
      </p:sp>
      <p:sp>
        <p:nvSpPr>
          <p:cNvPr id="52" name="직사각형 51"/>
          <p:cNvSpPr/>
          <p:nvPr/>
        </p:nvSpPr>
        <p:spPr bwMode="gray">
          <a:xfrm>
            <a:off x="4005496" y="5100863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업무마감</a:t>
            </a:r>
          </a:p>
        </p:txBody>
      </p:sp>
      <p:sp>
        <p:nvSpPr>
          <p:cNvPr id="53" name="직사각형 52"/>
          <p:cNvSpPr/>
          <p:nvPr/>
        </p:nvSpPr>
        <p:spPr bwMode="gray">
          <a:xfrm>
            <a:off x="1178141" y="5100865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Corporate Action 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인지</a:t>
            </a:r>
          </a:p>
        </p:txBody>
      </p:sp>
      <p:sp>
        <p:nvSpPr>
          <p:cNvPr id="54" name="직사각형 53"/>
          <p:cNvSpPr/>
          <p:nvPr/>
        </p:nvSpPr>
        <p:spPr bwMode="gray">
          <a:xfrm>
            <a:off x="1178141" y="5498706"/>
            <a:ext cx="853797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Corporate Action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분석</a:t>
            </a:r>
          </a:p>
        </p:txBody>
      </p:sp>
      <p:sp>
        <p:nvSpPr>
          <p:cNvPr id="55" name="직사각형 54"/>
          <p:cNvSpPr/>
          <p:nvPr/>
        </p:nvSpPr>
        <p:spPr bwMode="gray">
          <a:xfrm>
            <a:off x="1178141" y="5875350"/>
            <a:ext cx="853797" cy="303376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Corporate Action </a:t>
            </a: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처리</a:t>
            </a:r>
          </a:p>
        </p:txBody>
      </p:sp>
      <p:sp>
        <p:nvSpPr>
          <p:cNvPr id="56" name="직사각형 55"/>
          <p:cNvSpPr/>
          <p:nvPr/>
        </p:nvSpPr>
        <p:spPr bwMode="gray">
          <a:xfrm>
            <a:off x="2120594" y="5875350"/>
            <a:ext cx="853797" cy="3033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en-US" altLang="ko-KR" sz="1100" i="1" dirty="0" err="1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Cashflow</a:t>
            </a:r>
            <a:r>
              <a:rPr lang="en-US" altLang="ko-KR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금액 확정</a:t>
            </a:r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gray">
          <a:xfrm>
            <a:off x="488504" y="1124744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ko-KR" altLang="en-US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구</a:t>
            </a:r>
            <a:r>
              <a:rPr lang="ko-KR" altLang="en-US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분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58" name="TextBox 24"/>
          <p:cNvSpPr txBox="1">
            <a:spLocks noChangeArrowheads="1"/>
          </p:cNvSpPr>
          <p:nvPr/>
        </p:nvSpPr>
        <p:spPr bwMode="gray">
          <a:xfrm>
            <a:off x="488504" y="1628798"/>
            <a:ext cx="556258" cy="411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</a:t>
            </a: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2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59" name="TextBox 24"/>
          <p:cNvSpPr txBox="1">
            <a:spLocks noChangeArrowheads="1"/>
          </p:cNvSpPr>
          <p:nvPr/>
        </p:nvSpPr>
        <p:spPr bwMode="gray">
          <a:xfrm>
            <a:off x="488504" y="2204863"/>
            <a:ext cx="556258" cy="41116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3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60" name="TextBox 24"/>
          <p:cNvSpPr txBox="1">
            <a:spLocks noChangeArrowheads="1"/>
          </p:cNvSpPr>
          <p:nvPr/>
        </p:nvSpPr>
        <p:spPr bwMode="gray">
          <a:xfrm>
            <a:off x="488504" y="2718248"/>
            <a:ext cx="556258" cy="114279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lIns="0" rIns="0" anchor="ctr">
            <a:no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100" b="1" i="1" dirty="0" smtClean="0">
                <a:solidFill>
                  <a:schemeClr val="bg1"/>
                </a:solidFill>
                <a:latin typeface="Arial" pitchFamily="34" charset="0"/>
                <a:ea typeface="가는각진제목체" pitchFamily="18" charset="-127"/>
              </a:rPr>
              <a:t>Level 4</a:t>
            </a:r>
            <a:endParaRPr lang="en-US" altLang="ko-KR" sz="1100" b="1" i="1" dirty="0">
              <a:solidFill>
                <a:schemeClr val="bg1"/>
              </a:solidFill>
              <a:latin typeface="Arial" pitchFamily="34" charset="0"/>
              <a:ea typeface="가는각진제목체" pitchFamily="18" charset="-127"/>
            </a:endParaRPr>
          </a:p>
        </p:txBody>
      </p:sp>
      <p:sp>
        <p:nvSpPr>
          <p:cNvPr id="61" name="오각형 9"/>
          <p:cNvSpPr>
            <a:spLocks noChangeArrowheads="1"/>
          </p:cNvSpPr>
          <p:nvPr/>
        </p:nvSpPr>
        <p:spPr bwMode="gray">
          <a:xfrm>
            <a:off x="1176464" y="1124744"/>
            <a:ext cx="8379762" cy="411163"/>
          </a:xfrm>
          <a:prstGeom prst="homePlate">
            <a:avLst>
              <a:gd name="adj" fmla="val 0"/>
            </a:avLst>
          </a:prstGeom>
          <a:solidFill>
            <a:srgbClr val="10253F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39668" tIns="34379" rIns="39668" bIns="33586" anchor="ctr"/>
          <a:lstStyle/>
          <a:p>
            <a:pPr algn="ctr" defTabSz="939800"/>
            <a:r>
              <a:rPr lang="ko-KR" altLang="en-US" sz="14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운용 지원</a:t>
            </a:r>
            <a:r>
              <a:rPr lang="en-US" altLang="ko-KR" sz="1400" b="1" kern="0" dirty="0">
                <a:solidFill>
                  <a:srgbClr val="FFFFFF"/>
                </a:solidFill>
                <a:latin typeface="Arial" pitchFamily="34" charset="0"/>
                <a:ea typeface="가는각진제목체" pitchFamily="18" charset="-127"/>
                <a:cs typeface="Arial" pitchFamily="34" charset="0"/>
              </a:rPr>
              <a:t>(Back Office)</a:t>
            </a:r>
          </a:p>
        </p:txBody>
      </p:sp>
      <p:sp>
        <p:nvSpPr>
          <p:cNvPr id="64" name="직사각형 63"/>
          <p:cNvSpPr/>
          <p:nvPr/>
        </p:nvSpPr>
        <p:spPr bwMode="gray">
          <a:xfrm>
            <a:off x="7761312" y="6021288"/>
            <a:ext cx="1668409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36000" rIns="36000" anchor="ctr">
            <a:noAutofit/>
          </a:bodyPr>
          <a:lstStyle/>
          <a:p>
            <a:pPr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i="1" dirty="0">
                <a:solidFill>
                  <a:srgbClr val="1403E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우정사업본부 미수행 프로세스</a:t>
            </a:r>
            <a:endParaRPr lang="en-US" altLang="ko-KR" sz="1100" i="1" dirty="0">
              <a:solidFill>
                <a:srgbClr val="1403E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65" name="눈물 방울 64"/>
          <p:cNvSpPr/>
          <p:nvPr/>
        </p:nvSpPr>
        <p:spPr>
          <a:xfrm rot="8170426">
            <a:off x="2007640" y="3560624"/>
            <a:ext cx="662829" cy="702705"/>
          </a:xfrm>
          <a:prstGeom prst="teardrop">
            <a:avLst>
              <a:gd name="adj" fmla="val 97619"/>
            </a:avLst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73737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 rot="5414609">
            <a:off x="1078804" y="4367807"/>
            <a:ext cx="1862178" cy="19978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</a:endParaRPr>
          </a:p>
        </p:txBody>
      </p:sp>
      <p:sp>
        <p:nvSpPr>
          <p:cNvPr id="62" name="직사각형 61"/>
          <p:cNvSpPr/>
          <p:nvPr/>
        </p:nvSpPr>
        <p:spPr bwMode="gray">
          <a:xfrm>
            <a:off x="6814934" y="3104427"/>
            <a:ext cx="853797" cy="324573"/>
          </a:xfrm>
          <a:prstGeom prst="rect">
            <a:avLst/>
          </a:prstGeom>
          <a:solidFill>
            <a:srgbClr val="FF6A05">
              <a:alpha val="61000"/>
            </a:srgbClr>
          </a:solidFill>
          <a:ln>
            <a:solidFill>
              <a:schemeClr val="tx1"/>
            </a:solidFill>
          </a:ln>
        </p:spPr>
        <p:txBody>
          <a:bodyPr wrap="square" lIns="36000" rIns="36000" anchor="ctr">
            <a:noAutofit/>
          </a:bodyPr>
          <a:lstStyle/>
          <a:p>
            <a:pPr algn="ctr" eaLnBrk="0" hangingPunct="0">
              <a:lnSpc>
                <a:spcPts val="1100"/>
              </a:lnSpc>
              <a:buClr>
                <a:srgbClr val="7D0900"/>
              </a:buClr>
            </a:pPr>
            <a:r>
              <a: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결산처리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/>
            </a:r>
            <a:b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</a:br>
            <a:r>
              <a:rPr lang="en-US" altLang="ko-KR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10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월</a:t>
            </a:r>
            <a:r>
              <a:rPr lang="en-US" altLang="ko-KR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1856656" y="3717032"/>
            <a:ext cx="914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55563" algn="ctr" defTabSz="925513">
              <a:spcBef>
                <a:spcPct val="40000"/>
              </a:spcBef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시스템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Issue</a:t>
            </a:r>
            <a:endParaRPr lang="en-US" altLang="ko-KR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눈물 방울 67"/>
          <p:cNvSpPr/>
          <p:nvPr/>
        </p:nvSpPr>
        <p:spPr>
          <a:xfrm rot="8170426">
            <a:off x="7912297" y="1191637"/>
            <a:ext cx="662829" cy="702705"/>
          </a:xfrm>
          <a:prstGeom prst="teardrop">
            <a:avLst>
              <a:gd name="adj" fmla="val 97619"/>
            </a:avLst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73737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" name="직사각형 68"/>
          <p:cNvSpPr/>
          <p:nvPr/>
        </p:nvSpPr>
        <p:spPr>
          <a:xfrm rot="5414609">
            <a:off x="7233958" y="2534163"/>
            <a:ext cx="1862178" cy="9225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7761313" y="1348045"/>
            <a:ext cx="914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55563" algn="ctr" defTabSz="925513">
              <a:spcBef>
                <a:spcPct val="40000"/>
              </a:spcBef>
            </a:pPr>
            <a:r>
              <a:rPr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시스템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Issue</a:t>
            </a:r>
            <a:endParaRPr lang="en-US" altLang="ko-KR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3132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To-Be </a:t>
            </a:r>
            <a:r>
              <a:rPr lang="ko-KR" altLang="en-US" dirty="0" smtClean="0"/>
              <a:t>방향성</a:t>
            </a:r>
            <a:r>
              <a:rPr lang="en-US" altLang="ko-KR" dirty="0" smtClean="0"/>
              <a:t>_</a:t>
            </a:r>
            <a:r>
              <a:rPr lang="ko-KR" altLang="en-US" dirty="0" smtClean="0"/>
              <a:t>시스템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비즈니스 </a:t>
            </a:r>
            <a:r>
              <a:rPr lang="ko-KR" altLang="en-US" dirty="0"/>
              <a:t>효율성 및 </a:t>
            </a:r>
            <a:r>
              <a:rPr lang="ko-KR" altLang="en-US" dirty="0" smtClean="0"/>
              <a:t>경쟁력 강화를 </a:t>
            </a:r>
            <a:r>
              <a:rPr lang="ko-KR" altLang="en-US" dirty="0"/>
              <a:t>위해서는 </a:t>
            </a:r>
            <a:r>
              <a:rPr lang="ko-KR" altLang="en-US" dirty="0" smtClean="0"/>
              <a:t>신뢰한 수 있는 데이터를 유연하게 관리</a:t>
            </a:r>
            <a:r>
              <a:rPr lang="en-US" altLang="ko-KR" dirty="0" smtClean="0"/>
              <a:t>/</a:t>
            </a:r>
            <a:r>
              <a:rPr lang="ko-KR" altLang="en-US" dirty="0" smtClean="0"/>
              <a:t>추출하여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의사결정을 위한 분석정보를 신속하게 제공할 수 있는 자산운용 시스템을 구성하여야 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>
            <a:off x="1359249" y="1640389"/>
            <a:ext cx="3054685" cy="4092110"/>
            <a:chOff x="2042414" y="1667004"/>
            <a:chExt cx="3054685" cy="4092110"/>
          </a:xfrm>
        </p:grpSpPr>
        <p:sp>
          <p:nvSpPr>
            <p:cNvPr id="34" name="타원 33"/>
            <p:cNvSpPr/>
            <p:nvPr/>
          </p:nvSpPr>
          <p:spPr>
            <a:xfrm>
              <a:off x="2042414" y="2710053"/>
              <a:ext cx="2006012" cy="2006012"/>
            </a:xfrm>
            <a:prstGeom prst="ellipse">
              <a:avLst/>
            </a:prstGeom>
            <a:solidFill>
              <a:srgbClr val="C00000"/>
            </a:solidFill>
            <a:ln w="285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400" latinLnBrk="0">
                <a:defRPr/>
              </a:pPr>
              <a:r>
                <a:rPr lang="ko-KR" altLang="en-US" sz="1600" b="1" kern="0" dirty="0" smtClean="0">
                  <a:solidFill>
                    <a:schemeClr val="bg1"/>
                  </a:solidFill>
                  <a:latin typeface="나눔고딕" charset="-127"/>
                  <a:ea typeface="나눔고딕" charset="-127"/>
                </a:rPr>
                <a:t>비즈니스 효율성 및 경쟁력강화</a:t>
              </a:r>
              <a:endParaRPr lang="en-US" altLang="ko-KR" sz="160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2960372" y="1667004"/>
              <a:ext cx="2136727" cy="4092110"/>
              <a:chOff x="2960372" y="1667004"/>
              <a:chExt cx="2136727" cy="4092110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2960372" y="1667004"/>
                <a:ext cx="1447800" cy="1447800"/>
              </a:xfrm>
              <a:prstGeom prst="ellipse">
                <a:avLst/>
              </a:prstGeom>
              <a:solidFill>
                <a:srgbClr val="CE0B33">
                  <a:alpha val="9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latin typeface="나눔고딕" pitchFamily="50" charset="-127"/>
                    <a:ea typeface="나눔고딕" pitchFamily="50" charset="-127"/>
                  </a:rPr>
                  <a:t>정합성</a:t>
                </a:r>
              </a:p>
            </p:txBody>
          </p:sp>
          <p:sp>
            <p:nvSpPr>
              <p:cNvPr id="32" name="타원 31"/>
              <p:cNvSpPr/>
              <p:nvPr/>
            </p:nvSpPr>
            <p:spPr>
              <a:xfrm>
                <a:off x="3649299" y="2989159"/>
                <a:ext cx="1447800" cy="1447800"/>
              </a:xfrm>
              <a:prstGeom prst="ellipse">
                <a:avLst/>
              </a:prstGeom>
              <a:solidFill>
                <a:srgbClr val="FF6600">
                  <a:alpha val="90000"/>
                </a:srgbClr>
              </a:solidFill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sz="1400" b="1" kern="0" dirty="0">
                    <a:solidFill>
                      <a:srgbClr val="FFFFFF"/>
                    </a:solidFill>
                    <a:latin typeface="나눔고딕" pitchFamily="50" charset="-127"/>
                    <a:ea typeface="나눔고딕" pitchFamily="50" charset="-127"/>
                  </a:rPr>
                  <a:t>유연성</a:t>
                </a:r>
              </a:p>
            </p:txBody>
          </p:sp>
          <p:sp>
            <p:nvSpPr>
              <p:cNvPr id="33" name="타원 32"/>
              <p:cNvSpPr/>
              <p:nvPr/>
            </p:nvSpPr>
            <p:spPr>
              <a:xfrm>
                <a:off x="2960372" y="4311314"/>
                <a:ext cx="1447800" cy="1447800"/>
              </a:xfrm>
              <a:prstGeom prst="ellipse">
                <a:avLst/>
              </a:prstGeom>
              <a:solidFill>
                <a:srgbClr val="7A0321">
                  <a:alpha val="9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latin typeface="나눔고딕" pitchFamily="50" charset="-127"/>
                    <a:ea typeface="나눔고딕" pitchFamily="50" charset="-127"/>
                  </a:rPr>
                  <a:t>고도화</a:t>
                </a:r>
              </a:p>
            </p:txBody>
          </p:sp>
        </p:grpSp>
      </p:grpSp>
      <p:grpSp>
        <p:nvGrpSpPr>
          <p:cNvPr id="21" name="그룹 20"/>
          <p:cNvGrpSpPr/>
          <p:nvPr/>
        </p:nvGrpSpPr>
        <p:grpSpPr>
          <a:xfrm>
            <a:off x="4642965" y="1249750"/>
            <a:ext cx="3903787" cy="4873389"/>
            <a:chOff x="4642965" y="1249750"/>
            <a:chExt cx="3903787" cy="4873389"/>
          </a:xfrm>
        </p:grpSpPr>
        <p:grpSp>
          <p:nvGrpSpPr>
            <p:cNvPr id="7" name="그룹 6"/>
            <p:cNvGrpSpPr/>
            <p:nvPr/>
          </p:nvGrpSpPr>
          <p:grpSpPr>
            <a:xfrm>
              <a:off x="4642965" y="1249750"/>
              <a:ext cx="2996503" cy="1516906"/>
              <a:chOff x="1312936" y="1033424"/>
              <a:chExt cx="2996503" cy="1516906"/>
            </a:xfrm>
          </p:grpSpPr>
          <p:sp>
            <p:nvSpPr>
              <p:cNvPr id="39" name="직사각형 38"/>
              <p:cNvSpPr/>
              <p:nvPr/>
            </p:nvSpPr>
            <p:spPr bwMode="auto">
              <a:xfrm>
                <a:off x="1482015" y="1554631"/>
                <a:ext cx="2827424" cy="995699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CE0B33"/>
                </a:solidFill>
                <a:miter lim="800000"/>
                <a:headEnd/>
                <a:tailEnd/>
              </a:ln>
              <a:effectLst/>
            </p:spPr>
            <p:txBody>
              <a:bodyPr lIns="72000" tIns="108000" rIns="72000" bIns="45714" anchor="t" anchorCtr="0"/>
              <a:lstStyle/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ko-KR" sz="1050" kern="0" dirty="0">
                    <a:latin typeface="나눔고딕" pitchFamily="50" charset="-127"/>
                    <a:ea typeface="나눔고딕" pitchFamily="50" charset="-127"/>
                  </a:rPr>
                  <a:t>BO/MO DATA </a:t>
                </a: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간의 정합성 및 안전성</a:t>
                </a:r>
              </a:p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ko-KR" sz="1050" kern="0" dirty="0">
                    <a:latin typeface="나눔고딕" pitchFamily="50" charset="-127"/>
                    <a:ea typeface="나눔고딕" pitchFamily="50" charset="-127"/>
                  </a:rPr>
                  <a:t>DATA </a:t>
                </a: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관리 효율을 극대화 시키는 통합성</a:t>
                </a:r>
              </a:p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ko-KR" sz="1050" kern="0" dirty="0">
                    <a:latin typeface="나눔고딕" pitchFamily="50" charset="-127"/>
                    <a:ea typeface="나눔고딕" pitchFamily="50" charset="-127"/>
                  </a:rPr>
                  <a:t>Process </a:t>
                </a: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효율화 및 사용자 편의성</a:t>
                </a:r>
              </a:p>
            </p:txBody>
          </p:sp>
          <p:sp>
            <p:nvSpPr>
              <p:cNvPr id="40" name="직사각형 39"/>
              <p:cNvSpPr/>
              <p:nvPr/>
            </p:nvSpPr>
            <p:spPr bwMode="auto">
              <a:xfrm>
                <a:off x="1482015" y="1206417"/>
                <a:ext cx="2827424" cy="348214"/>
              </a:xfrm>
              <a:prstGeom prst="rect">
                <a:avLst/>
              </a:prstGeom>
              <a:solidFill>
                <a:srgbClr val="CE0B33"/>
              </a:solidFill>
              <a:ln w="3175" algn="ctr">
                <a:solidFill>
                  <a:srgbClr val="CE0B33"/>
                </a:solidFill>
                <a:miter lim="800000"/>
                <a:headEnd/>
                <a:tailEnd/>
              </a:ln>
              <a:effectLst/>
            </p:spPr>
            <p:txBody>
              <a:bodyPr vert="horz"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ko-KR" sz="1100" b="1" kern="0" dirty="0">
                    <a:solidFill>
                      <a:srgbClr val="FFFFFF"/>
                    </a:solidFill>
                    <a:latin typeface="나눔고딕" pitchFamily="50" charset="-127"/>
                    <a:ea typeface="나눔고딕" pitchFamily="50" charset="-127"/>
                  </a:rPr>
                  <a:t>DATA </a:t>
                </a:r>
                <a:r>
                  <a:rPr lang="ko-KR" altLang="en-US" sz="1100" b="1" kern="0" dirty="0">
                    <a:solidFill>
                      <a:srgbClr val="FFFFFF"/>
                    </a:solidFill>
                    <a:latin typeface="나눔고딕" pitchFamily="50" charset="-127"/>
                    <a:ea typeface="나눔고딕" pitchFamily="50" charset="-127"/>
                  </a:rPr>
                  <a:t>및 </a:t>
                </a:r>
                <a:r>
                  <a:rPr lang="en-US" altLang="ko-KR" sz="1100" b="1" kern="0" dirty="0">
                    <a:solidFill>
                      <a:srgbClr val="FFFFFF"/>
                    </a:solidFill>
                    <a:latin typeface="나눔고딕" pitchFamily="50" charset="-127"/>
                    <a:ea typeface="나눔고딕" pitchFamily="50" charset="-127"/>
                  </a:rPr>
                  <a:t>Process </a:t>
                </a:r>
                <a:r>
                  <a:rPr lang="ko-KR" altLang="en-US" sz="1100" b="1" kern="0" dirty="0">
                    <a:solidFill>
                      <a:srgbClr val="FFFFFF"/>
                    </a:solidFill>
                    <a:latin typeface="나눔고딕" pitchFamily="50" charset="-127"/>
                    <a:ea typeface="나눔고딕" pitchFamily="50" charset="-127"/>
                  </a:rPr>
                  <a:t>측면</a:t>
                </a: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1312936" y="1038935"/>
                <a:ext cx="338158" cy="3381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C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</a:t>
                </a:r>
                <a:endParaRPr lang="ko-KR" altLang="en-US" sz="12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59" name="타원 58"/>
              <p:cNvSpPr/>
              <p:nvPr/>
            </p:nvSpPr>
            <p:spPr>
              <a:xfrm>
                <a:off x="1719048" y="1033424"/>
                <a:ext cx="338158" cy="3381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C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ko-KR" altLang="en-US" sz="12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4645199" y="4580509"/>
              <a:ext cx="2994269" cy="1542630"/>
              <a:chOff x="389313" y="4307964"/>
              <a:chExt cx="2994269" cy="1542630"/>
            </a:xfrm>
          </p:grpSpPr>
          <p:sp>
            <p:nvSpPr>
              <p:cNvPr id="36" name="직사각형 35"/>
              <p:cNvSpPr/>
              <p:nvPr/>
            </p:nvSpPr>
            <p:spPr bwMode="auto">
              <a:xfrm>
                <a:off x="558393" y="4828058"/>
                <a:ext cx="2825189" cy="1022536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970529"/>
                </a:solidFill>
                <a:miter lim="800000"/>
                <a:headEnd/>
                <a:tailEnd/>
              </a:ln>
              <a:effectLst/>
            </p:spPr>
            <p:txBody>
              <a:bodyPr lIns="72000" tIns="108000" rIns="72000" bIns="45714" anchor="t"/>
              <a:lstStyle/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ko-KR" altLang="en-US" sz="1050" kern="0" dirty="0" smtClean="0">
                    <a:latin typeface="나눔고딕" pitchFamily="50" charset="-127"/>
                    <a:ea typeface="나눔고딕" pitchFamily="50" charset="-127"/>
                  </a:rPr>
                  <a:t>적절한 </a:t>
                </a: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분석 정보를 제공하여 적기 의사 결정을 지원</a:t>
                </a:r>
              </a:p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altLang="ko-KR" sz="1050" kern="0" dirty="0" smtClean="0">
                    <a:latin typeface="나눔고딕" pitchFamily="50" charset="-127"/>
                    <a:ea typeface="나눔고딕" pitchFamily="50" charset="-127"/>
                  </a:rPr>
                  <a:t>Compliance </a:t>
                </a:r>
                <a:r>
                  <a:rPr lang="en-US" altLang="ko-KR" sz="1050" kern="0" dirty="0">
                    <a:latin typeface="나눔고딕" pitchFamily="50" charset="-127"/>
                    <a:ea typeface="나눔고딕" pitchFamily="50" charset="-127"/>
                  </a:rPr>
                  <a:t>&amp; Operation Risk  </a:t>
                </a: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분석 정보 제공</a:t>
                </a:r>
              </a:p>
            </p:txBody>
          </p:sp>
          <p:sp>
            <p:nvSpPr>
              <p:cNvPr id="37" name="직사각형 36"/>
              <p:cNvSpPr/>
              <p:nvPr/>
            </p:nvSpPr>
            <p:spPr bwMode="auto">
              <a:xfrm>
                <a:off x="558393" y="4480957"/>
                <a:ext cx="2825189" cy="348214"/>
              </a:xfrm>
              <a:prstGeom prst="rect">
                <a:avLst/>
              </a:prstGeom>
              <a:solidFill>
                <a:srgbClr val="970529"/>
              </a:solidFill>
              <a:ln w="3175" algn="ctr">
                <a:solidFill>
                  <a:srgbClr val="970529"/>
                </a:solidFill>
                <a:miter lim="800000"/>
                <a:headEnd/>
                <a:tailEnd/>
              </a:ln>
              <a:effectLst/>
            </p:spPr>
            <p:txBody>
              <a:bodyPr vert="horz"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sz="1100" b="1" kern="0" dirty="0">
                    <a:solidFill>
                      <a:srgbClr val="FFFFFF"/>
                    </a:solidFill>
                    <a:latin typeface="나눔고딕" pitchFamily="50" charset="-127"/>
                    <a:ea typeface="나눔고딕" pitchFamily="50" charset="-127"/>
                  </a:rPr>
                  <a:t>분석정보 및 활용 측면</a:t>
                </a:r>
              </a:p>
            </p:txBody>
          </p:sp>
          <p:sp>
            <p:nvSpPr>
              <p:cNvPr id="60" name="타원 59"/>
              <p:cNvSpPr/>
              <p:nvPr/>
            </p:nvSpPr>
            <p:spPr>
              <a:xfrm>
                <a:off x="389313" y="4307964"/>
                <a:ext cx="338158" cy="3381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C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  <a:endParaRPr lang="ko-KR" altLang="en-US" sz="12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1" name="타원 60"/>
              <p:cNvSpPr/>
              <p:nvPr/>
            </p:nvSpPr>
            <p:spPr>
              <a:xfrm>
                <a:off x="796944" y="4316906"/>
                <a:ext cx="338158" cy="3381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C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ko-KR" altLang="en-US" sz="12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5574614" y="2933869"/>
              <a:ext cx="2972138" cy="1479426"/>
              <a:chOff x="6595418" y="2360468"/>
              <a:chExt cx="2972138" cy="1479426"/>
            </a:xfrm>
          </p:grpSpPr>
          <p:sp>
            <p:nvSpPr>
              <p:cNvPr id="42" name="직사각형 41"/>
              <p:cNvSpPr/>
              <p:nvPr/>
            </p:nvSpPr>
            <p:spPr bwMode="auto">
              <a:xfrm>
                <a:off x="6728165" y="2844195"/>
                <a:ext cx="2839391" cy="995699"/>
              </a:xfrm>
              <a:prstGeom prst="rect">
                <a:avLst/>
              </a:prstGeom>
              <a:solidFill>
                <a:srgbClr val="FFFFFF"/>
              </a:solidFill>
              <a:ln w="6350" algn="ctr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lIns="72000" tIns="108000" rIns="72000" bIns="45714" anchor="t" anchorCtr="0"/>
              <a:lstStyle/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시스템 관리 용이</a:t>
                </a:r>
              </a:p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사용자가 편리하게 사용 할 수 있어야 함</a:t>
                </a:r>
              </a:p>
              <a:p>
                <a:pPr marL="171450" indent="-17145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ko-KR" altLang="en-US" sz="1050" kern="0" dirty="0">
                    <a:latin typeface="나눔고딕" pitchFamily="50" charset="-127"/>
                    <a:ea typeface="나눔고딕" pitchFamily="50" charset="-127"/>
                  </a:rPr>
                  <a:t>장기간 사용이 가능하고 필요 할 경우 직접 확장이 가능해야 함</a:t>
                </a:r>
              </a:p>
            </p:txBody>
          </p:sp>
          <p:sp>
            <p:nvSpPr>
              <p:cNvPr id="43" name="직사각형 42"/>
              <p:cNvSpPr/>
              <p:nvPr/>
            </p:nvSpPr>
            <p:spPr bwMode="auto">
              <a:xfrm>
                <a:off x="6728164" y="2495981"/>
                <a:ext cx="2839392" cy="348214"/>
              </a:xfrm>
              <a:prstGeom prst="rect">
                <a:avLst/>
              </a:prstGeom>
              <a:solidFill>
                <a:srgbClr val="E64C2A"/>
              </a:solidFill>
              <a:ln w="3175" algn="ctr">
                <a:solidFill>
                  <a:srgbClr val="E64C2A"/>
                </a:solidFill>
                <a:miter lim="800000"/>
                <a:headEnd/>
                <a:tailEnd/>
              </a:ln>
              <a:effectLst/>
            </p:spPr>
            <p:txBody>
              <a:bodyPr vert="horz" wrap="none" anchor="ctr"/>
              <a:lstStyle/>
              <a:p>
                <a:pPr algn="ctr" defTabSz="807913">
                  <a:buSzPct val="90000"/>
                  <a:defRPr/>
                </a:pPr>
                <a:r>
                  <a:rPr kumimoji="1" lang="ko-KR" altLang="en-US" sz="1100" b="1" dirty="0">
                    <a:solidFill>
                      <a:srgbClr val="FFFFFF"/>
                    </a:solidFill>
                    <a:latin typeface="나눔고딕" charset="-127"/>
                    <a:ea typeface="나눔고딕" charset="-127"/>
                  </a:rPr>
                  <a:t>시스템 및 </a:t>
                </a:r>
                <a:r>
                  <a:rPr kumimoji="1" lang="en-US" altLang="ko-KR" sz="1100" b="1" dirty="0">
                    <a:solidFill>
                      <a:srgbClr val="FFFFFF"/>
                    </a:solidFill>
                    <a:latin typeface="나눔고딕" charset="-127"/>
                    <a:ea typeface="나눔고딕" charset="-127"/>
                  </a:rPr>
                  <a:t>Infra </a:t>
                </a:r>
                <a:r>
                  <a:rPr kumimoji="1" lang="ko-KR" altLang="en-US" sz="1100" b="1" dirty="0">
                    <a:solidFill>
                      <a:srgbClr val="FFFFFF"/>
                    </a:solidFill>
                    <a:latin typeface="나눔고딕" charset="-127"/>
                    <a:ea typeface="나눔고딕" charset="-127"/>
                  </a:rPr>
                  <a:t>측면</a:t>
                </a:r>
              </a:p>
            </p:txBody>
          </p:sp>
          <p:sp>
            <p:nvSpPr>
              <p:cNvPr id="62" name="타원 61"/>
              <p:cNvSpPr/>
              <p:nvPr/>
            </p:nvSpPr>
            <p:spPr>
              <a:xfrm>
                <a:off x="6595418" y="2361235"/>
                <a:ext cx="338158" cy="3381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C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ko-KR" altLang="en-US" sz="12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3" name="타원 62"/>
              <p:cNvSpPr/>
              <p:nvPr/>
            </p:nvSpPr>
            <p:spPr>
              <a:xfrm>
                <a:off x="7007179" y="2360468"/>
                <a:ext cx="338158" cy="3381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C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ko-KR" altLang="en-US" sz="12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4572000" y="3657603"/>
            <a:ext cx="1002614" cy="121984"/>
            <a:chOff x="4572000" y="3657603"/>
            <a:chExt cx="1002614" cy="121984"/>
          </a:xfrm>
        </p:grpSpPr>
        <p:cxnSp>
          <p:nvCxnSpPr>
            <p:cNvPr id="28" name="직선 연결선 27"/>
            <p:cNvCxnSpPr/>
            <p:nvPr/>
          </p:nvCxnSpPr>
          <p:spPr>
            <a:xfrm>
              <a:off x="4572000" y="3718594"/>
              <a:ext cx="1002614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이등변 삼각형 28"/>
            <p:cNvSpPr/>
            <p:nvPr/>
          </p:nvSpPr>
          <p:spPr>
            <a:xfrm rot="5400000">
              <a:off x="4999656" y="3666015"/>
              <a:ext cx="121984" cy="10516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3725007" y="2179483"/>
            <a:ext cx="1002614" cy="121984"/>
            <a:chOff x="4572000" y="3657603"/>
            <a:chExt cx="1002614" cy="121984"/>
          </a:xfrm>
        </p:grpSpPr>
        <p:cxnSp>
          <p:nvCxnSpPr>
            <p:cNvPr id="38" name="직선 연결선 37"/>
            <p:cNvCxnSpPr/>
            <p:nvPr/>
          </p:nvCxnSpPr>
          <p:spPr>
            <a:xfrm>
              <a:off x="4572000" y="3718594"/>
              <a:ext cx="1002614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이등변 삼각형 40"/>
            <p:cNvSpPr/>
            <p:nvPr/>
          </p:nvSpPr>
          <p:spPr>
            <a:xfrm rot="5400000">
              <a:off x="4999656" y="3666015"/>
              <a:ext cx="121984" cy="10516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3725007" y="5288557"/>
            <a:ext cx="1002614" cy="121984"/>
            <a:chOff x="4572000" y="3657603"/>
            <a:chExt cx="1002614" cy="121984"/>
          </a:xfrm>
        </p:grpSpPr>
        <p:cxnSp>
          <p:nvCxnSpPr>
            <p:cNvPr id="45" name="직선 연결선 44"/>
            <p:cNvCxnSpPr/>
            <p:nvPr/>
          </p:nvCxnSpPr>
          <p:spPr>
            <a:xfrm>
              <a:off x="4572000" y="3718594"/>
              <a:ext cx="1002614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이등변 삼각형 45"/>
            <p:cNvSpPr/>
            <p:nvPr/>
          </p:nvSpPr>
          <p:spPr>
            <a:xfrm rot="5400000">
              <a:off x="4999656" y="3666015"/>
              <a:ext cx="121984" cy="10516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89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 bwMode="auto">
          <a:xfrm>
            <a:off x="384114" y="4763256"/>
            <a:ext cx="2460106" cy="147405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 latinLnBrk="1">
              <a:lnSpc>
                <a:spcPct val="125000"/>
              </a:lnSpc>
              <a:spcBef>
                <a:spcPct val="40000"/>
              </a:spcBef>
            </a:pPr>
            <a:r>
              <a:rPr lang="ko-KR" altLang="en-US" sz="1100" dirty="0"/>
              <a:t>자산운용 </a:t>
            </a:r>
            <a:r>
              <a:rPr lang="ko-KR" altLang="en-US" sz="1100" dirty="0" err="1"/>
              <a:t>정보계시스템</a:t>
            </a:r>
            <a:r>
              <a:rPr lang="ko-KR" altLang="en-US" sz="1100" dirty="0"/>
              <a:t> 부재로 </a:t>
            </a:r>
            <a:r>
              <a:rPr lang="ko-KR" altLang="en-US" sz="1100" dirty="0" smtClean="0"/>
              <a:t>           인한 </a:t>
            </a:r>
            <a:r>
              <a:rPr lang="ko-KR" altLang="en-US" sz="1100" dirty="0"/>
              <a:t>수작업 업무 과다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389313" y="282952"/>
            <a:ext cx="6291879" cy="321061"/>
          </a:xfrm>
        </p:spPr>
        <p:txBody>
          <a:bodyPr/>
          <a:lstStyle/>
          <a:p>
            <a:r>
              <a:rPr lang="en-US" altLang="ko-KR" dirty="0"/>
              <a:t>To-Be </a:t>
            </a:r>
            <a:r>
              <a:rPr lang="ko-KR" altLang="en-US" dirty="0"/>
              <a:t>방향성</a:t>
            </a:r>
            <a:r>
              <a:rPr lang="en-US" altLang="ko-KR" dirty="0"/>
              <a:t>_</a:t>
            </a:r>
            <a:r>
              <a:rPr lang="ko-KR" altLang="en-US" dirty="0"/>
              <a:t>시스템 </a:t>
            </a:r>
            <a:r>
              <a:rPr lang="en-US" altLang="ko-KR" dirty="0" smtClean="0"/>
              <a:t>_</a:t>
            </a:r>
            <a:r>
              <a:rPr lang="ko-KR" altLang="en-US" dirty="0" smtClean="0"/>
              <a:t>진단이슈 및 세부과제</a:t>
            </a:r>
            <a:r>
              <a:rPr lang="en-US" altLang="ko-KR" dirty="0" smtClean="0"/>
              <a:t>_</a:t>
            </a:r>
            <a:r>
              <a:rPr lang="ko-KR" altLang="en-US" dirty="0" smtClean="0"/>
              <a:t>단기과제 </a:t>
            </a:r>
            <a:r>
              <a:rPr lang="en-US" altLang="ko-KR" dirty="0" smtClean="0"/>
              <a:t>( </a:t>
            </a:r>
            <a:r>
              <a:rPr lang="ko-KR" altLang="en-US" dirty="0" err="1" smtClean="0"/>
              <a:t>본프로젝트</a:t>
            </a:r>
            <a:r>
              <a:rPr lang="ko-KR" altLang="en-US" dirty="0" smtClean="0"/>
              <a:t> 방향 제시</a:t>
            </a:r>
            <a:r>
              <a:rPr lang="en-US" altLang="ko-KR" dirty="0" smtClean="0"/>
              <a:t>)</a:t>
            </a:r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우정사업본부의  단기과제 선정은 현재의 시스템 기반 및 업무 프로세스를 고려하여 </a:t>
            </a:r>
            <a:r>
              <a:rPr lang="en-US" altLang="ko-KR" dirty="0" smtClean="0"/>
              <a:t>Front Office </a:t>
            </a:r>
            <a:r>
              <a:rPr lang="ko-KR" altLang="en-US" dirty="0" err="1" smtClean="0"/>
              <a:t>운용역의</a:t>
            </a:r>
            <a:r>
              <a:rPr lang="ko-KR" altLang="en-US" dirty="0" smtClean="0"/>
              <a:t> 투자 의사결정 지원을 위해 즉시 해결이 가능한 과제를 중심으로 선정하였으며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중장기 과제로 부서별 </a:t>
            </a:r>
            <a:r>
              <a:rPr lang="en-US" altLang="ko-KR" dirty="0" smtClean="0"/>
              <a:t>R&amp;R</a:t>
            </a:r>
            <a:r>
              <a:rPr lang="ko-KR" altLang="en-US" dirty="0"/>
              <a:t> </a:t>
            </a:r>
            <a:r>
              <a:rPr lang="ko-KR" altLang="en-US" dirty="0" smtClean="0"/>
              <a:t>재정립 및 기존 시스템 </a:t>
            </a:r>
            <a:r>
              <a:rPr lang="en-US" altLang="ko-KR" dirty="0" smtClean="0"/>
              <a:t>Up-grade </a:t>
            </a:r>
            <a:r>
              <a:rPr lang="ko-KR" altLang="en-US" dirty="0" smtClean="0"/>
              <a:t>방향성 설정을 통해 해소해야 할 사항을 선정함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848600" y="228601"/>
            <a:ext cx="1752600" cy="375412"/>
          </a:xfrm>
          <a:prstGeom prst="rect">
            <a:avLst/>
          </a:prstGeom>
        </p:spPr>
        <p:txBody>
          <a:bodyPr wrap="square" rIns="0" anchor="t" anchorCtr="0">
            <a:noAutofit/>
          </a:bodyPr>
          <a:lstStyle/>
          <a:p>
            <a:pPr marL="0" lvl="1" algn="r">
              <a:lnSpc>
                <a:spcPct val="120000"/>
              </a:lnSpc>
            </a:pPr>
            <a:r>
              <a:rPr lang="en-US" altLang="ko-KR" sz="800" b="1" dirty="0" smtClean="0">
                <a:solidFill>
                  <a:schemeClr val="bg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</p:txBody>
      </p:sp>
      <p:sp>
        <p:nvSpPr>
          <p:cNvPr id="14" name="직사각형 13"/>
          <p:cNvSpPr/>
          <p:nvPr/>
        </p:nvSpPr>
        <p:spPr bwMode="auto">
          <a:xfrm>
            <a:off x="371657" y="1245400"/>
            <a:ext cx="2460106" cy="332183"/>
          </a:xfrm>
          <a:prstGeom prst="rect">
            <a:avLst/>
          </a:prstGeom>
          <a:solidFill>
            <a:srgbClr val="515151"/>
          </a:solidFill>
          <a:ln w="3175">
            <a:solidFill>
              <a:srgbClr val="51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진단이슈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354852" y="3223251"/>
            <a:ext cx="2460106" cy="136815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 latinLnBrk="1">
              <a:spcBef>
                <a:spcPct val="40000"/>
              </a:spcBef>
            </a:pPr>
            <a:r>
              <a:rPr lang="ko-KR" altLang="en-US" sz="1100" dirty="0">
                <a:latin typeface="+mn-lt"/>
              </a:rPr>
              <a:t>분석 모니터링 지원 </a:t>
            </a:r>
            <a:r>
              <a:rPr lang="en-US" altLang="ko-KR" sz="1100" dirty="0">
                <a:latin typeface="+mn-lt"/>
              </a:rPr>
              <a:t>Middle </a:t>
            </a:r>
            <a:r>
              <a:rPr lang="en-US" altLang="ko-KR" sz="1100" dirty="0" smtClean="0">
                <a:latin typeface="+mn-lt"/>
              </a:rPr>
              <a:t>Office          </a:t>
            </a:r>
            <a:r>
              <a:rPr lang="ko-KR" altLang="en-US" sz="1100" dirty="0">
                <a:latin typeface="+mn-lt"/>
              </a:rPr>
              <a:t>시스템 부재</a:t>
            </a:r>
          </a:p>
        </p:txBody>
      </p:sp>
      <p:sp>
        <p:nvSpPr>
          <p:cNvPr id="18" name="직사각형 17"/>
          <p:cNvSpPr/>
          <p:nvPr/>
        </p:nvSpPr>
        <p:spPr bwMode="auto">
          <a:xfrm>
            <a:off x="371657" y="4752983"/>
            <a:ext cx="320848" cy="2844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9pPr>
          </a:lstStyle>
          <a:p>
            <a:pPr marL="0" marR="0" indent="0" algn="ctr" defTabSz="925513" rtl="0" eaLnBrk="1" fontAlgn="base" latinLnBrk="1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3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371657" y="1637914"/>
            <a:ext cx="2460106" cy="143104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 latinLnBrk="1">
              <a:lnSpc>
                <a:spcPct val="125000"/>
              </a:lnSpc>
              <a:spcBef>
                <a:spcPct val="40000"/>
              </a:spcBef>
            </a:pPr>
            <a:r>
              <a:rPr kumimoji="1" lang="ko-KR" altLang="en-US" sz="1100" dirty="0">
                <a:solidFill>
                  <a:srgbClr val="000000"/>
                </a:solidFill>
                <a:sym typeface="Wingdings" pitchFamily="2" charset="2"/>
              </a:rPr>
              <a:t>의사결정 지원 </a:t>
            </a:r>
            <a:r>
              <a:rPr kumimoji="1" lang="en-US" altLang="ko-KR" sz="1100" dirty="0">
                <a:solidFill>
                  <a:srgbClr val="000000"/>
                </a:solidFill>
                <a:sym typeface="Wingdings" pitchFamily="2" charset="2"/>
              </a:rPr>
              <a:t>F/O Program </a:t>
            </a:r>
            <a:r>
              <a:rPr kumimoji="1" lang="ko-KR" altLang="en-US" sz="1100" dirty="0">
                <a:solidFill>
                  <a:srgbClr val="000000"/>
                </a:solidFill>
                <a:sym typeface="Wingdings" pitchFamily="2" charset="2"/>
              </a:rPr>
              <a:t>부재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371657" y="1637917"/>
            <a:ext cx="320848" cy="2791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9pPr>
          </a:lstStyle>
          <a:p>
            <a:pPr marL="0" marR="0" indent="0" algn="ctr" defTabSz="925513" rtl="0" eaLnBrk="1" fontAlgn="base" latinLnBrk="1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1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344488" y="3225666"/>
            <a:ext cx="320848" cy="2538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9pPr>
          </a:lstStyle>
          <a:p>
            <a:pPr marL="0" marR="0" indent="0" algn="ctr" defTabSz="925513" rtl="0" eaLnBrk="1" fontAlgn="base" latinLnBrk="1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2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31" name="직사각형 30"/>
          <p:cNvSpPr/>
          <p:nvPr/>
        </p:nvSpPr>
        <p:spPr bwMode="auto">
          <a:xfrm>
            <a:off x="3103824" y="1245400"/>
            <a:ext cx="3848870" cy="332183"/>
          </a:xfrm>
          <a:prstGeom prst="rect">
            <a:avLst/>
          </a:prstGeom>
          <a:solidFill>
            <a:srgbClr val="FF6600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개선과제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Rectangle 113"/>
          <p:cNvSpPr>
            <a:spLocks noChangeArrowheads="1"/>
          </p:cNvSpPr>
          <p:nvPr/>
        </p:nvSpPr>
        <p:spPr bwMode="gray">
          <a:xfrm>
            <a:off x="3118770" y="1637915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1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.1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34" name="Text Box 12"/>
          <p:cNvSpPr txBox="1">
            <a:spLocks noChangeAspect="1" noChangeArrowheads="1"/>
          </p:cNvSpPr>
          <p:nvPr/>
        </p:nvSpPr>
        <p:spPr bwMode="auto">
          <a:xfrm>
            <a:off x="3541492" y="1692547"/>
            <a:ext cx="1923925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lvl="0"/>
            <a:r>
              <a:rPr lang="en-US" altLang="ko-KR" sz="1100" b="1"/>
              <a:t>Trade capture and Pricing</a:t>
            </a:r>
            <a:endParaRPr lang="ko-KR" altLang="ko-KR" sz="1100"/>
          </a:p>
        </p:txBody>
      </p:sp>
      <p:sp>
        <p:nvSpPr>
          <p:cNvPr id="36" name="Rectangle 113"/>
          <p:cNvSpPr>
            <a:spLocks noChangeArrowheads="1"/>
          </p:cNvSpPr>
          <p:nvPr/>
        </p:nvSpPr>
        <p:spPr bwMode="gray">
          <a:xfrm>
            <a:off x="3118770" y="2046729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1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.2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37" name="Text Box 14"/>
          <p:cNvSpPr txBox="1">
            <a:spLocks noChangeAspect="1" noChangeArrowheads="1"/>
          </p:cNvSpPr>
          <p:nvPr/>
        </p:nvSpPr>
        <p:spPr bwMode="auto">
          <a:xfrm>
            <a:off x="3541492" y="2101359"/>
            <a:ext cx="156966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lvl="0"/>
            <a:r>
              <a:rPr lang="en-US" altLang="ko-KR" sz="1100" b="1" dirty="0"/>
              <a:t>Portfolio </a:t>
            </a:r>
            <a:r>
              <a:rPr lang="en-US" altLang="ko-KR" sz="1100" b="1" dirty="0" smtClean="0"/>
              <a:t>Monitoring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 </a:t>
            </a:r>
            <a:endParaRPr lang="en-US" altLang="ko-KR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39" name="Rectangle 113"/>
          <p:cNvSpPr>
            <a:spLocks noChangeArrowheads="1"/>
          </p:cNvSpPr>
          <p:nvPr/>
        </p:nvSpPr>
        <p:spPr bwMode="gray">
          <a:xfrm>
            <a:off x="3121978" y="4262274"/>
            <a:ext cx="332097" cy="278539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2.4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45" name="Rectangle 113"/>
          <p:cNvSpPr>
            <a:spLocks noChangeArrowheads="1"/>
          </p:cNvSpPr>
          <p:nvPr/>
        </p:nvSpPr>
        <p:spPr bwMode="gray">
          <a:xfrm>
            <a:off x="3118770" y="3193943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2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.1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46" name="Text Box 26"/>
          <p:cNvSpPr txBox="1">
            <a:spLocks noChangeAspect="1" noChangeArrowheads="1"/>
          </p:cNvSpPr>
          <p:nvPr/>
        </p:nvSpPr>
        <p:spPr bwMode="auto">
          <a:xfrm>
            <a:off x="3512840" y="2852936"/>
            <a:ext cx="1901483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l"/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유연한 리포트 구성체계 구축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48" name="Text Box 24"/>
          <p:cNvSpPr txBox="1">
            <a:spLocks noChangeAspect="1" noChangeArrowheads="1"/>
          </p:cNvSpPr>
          <p:nvPr/>
        </p:nvSpPr>
        <p:spPr bwMode="auto">
          <a:xfrm>
            <a:off x="3523114" y="5231778"/>
            <a:ext cx="1768433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>
                <a:latin typeface="나눔고딕" pitchFamily="50" charset="-127"/>
                <a:ea typeface="나눔고딕"/>
              </a:rPr>
              <a:t>다양한 대내외 보고서 제공</a:t>
            </a:r>
          </a:p>
        </p:txBody>
      </p:sp>
      <p:sp>
        <p:nvSpPr>
          <p:cNvPr id="49" name="Rectangle 113"/>
          <p:cNvSpPr>
            <a:spLocks noChangeArrowheads="1"/>
          </p:cNvSpPr>
          <p:nvPr/>
        </p:nvSpPr>
        <p:spPr bwMode="gray">
          <a:xfrm>
            <a:off x="3118770" y="4762476"/>
            <a:ext cx="332097" cy="278539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3.1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1" name="Rectangle 113"/>
          <p:cNvSpPr>
            <a:spLocks noChangeArrowheads="1"/>
          </p:cNvSpPr>
          <p:nvPr/>
        </p:nvSpPr>
        <p:spPr bwMode="gray">
          <a:xfrm>
            <a:off x="3118770" y="5549958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3.3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2" name="Text Box 22"/>
          <p:cNvSpPr txBox="1">
            <a:spLocks noChangeAspect="1" noChangeArrowheads="1"/>
          </p:cNvSpPr>
          <p:nvPr/>
        </p:nvSpPr>
        <p:spPr bwMode="auto">
          <a:xfrm>
            <a:off x="3512840" y="5977119"/>
            <a:ext cx="2177199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>
                <a:latin typeface="나눔고딕" pitchFamily="50" charset="-127"/>
                <a:ea typeface="나눔고딕"/>
              </a:rPr>
              <a:t>전사 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Compliance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규정 </a:t>
            </a:r>
            <a:r>
              <a:rPr lang="ko-KR" altLang="en-US" sz="1100" b="1" dirty="0">
                <a:latin typeface="나눔고딕" pitchFamily="50" charset="-127"/>
                <a:ea typeface="나눔고딕"/>
              </a:rPr>
              <a:t>통합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관리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54" name="Rectangle 113"/>
          <p:cNvSpPr>
            <a:spLocks noChangeArrowheads="1"/>
          </p:cNvSpPr>
          <p:nvPr/>
        </p:nvSpPr>
        <p:spPr bwMode="gray">
          <a:xfrm>
            <a:off x="3118770" y="5958772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3.4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5" name="Text Box 22"/>
          <p:cNvSpPr txBox="1">
            <a:spLocks noChangeAspect="1" noChangeArrowheads="1"/>
          </p:cNvSpPr>
          <p:nvPr/>
        </p:nvSpPr>
        <p:spPr bwMode="auto">
          <a:xfrm>
            <a:off x="3512840" y="4871738"/>
            <a:ext cx="25138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l"/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대내외 규정 통합 모니터링 시스템 구축</a:t>
            </a:r>
            <a:endParaRPr lang="en-US" altLang="ko-KR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56" name="직사각형 55"/>
          <p:cNvSpPr/>
          <p:nvPr/>
        </p:nvSpPr>
        <p:spPr bwMode="auto">
          <a:xfrm>
            <a:off x="7142216" y="1245400"/>
            <a:ext cx="2460106" cy="332183"/>
          </a:xfrm>
          <a:prstGeom prst="rect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구현방법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7142216" y="1637914"/>
            <a:ext cx="2460106" cy="452738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60350" indent="-171450" algn="l" defTabSz="925513">
              <a:lnSpc>
                <a:spcPct val="125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ko-KR" sz="1100" dirty="0" smtClean="0">
                <a:latin typeface="나눔고딕" pitchFamily="50" charset="-127"/>
                <a:ea typeface="나눔고딕"/>
              </a:rPr>
              <a:t>TO –BE </a:t>
            </a:r>
            <a:r>
              <a:rPr lang="ko-KR" altLang="en-US" sz="1100" dirty="0" smtClean="0">
                <a:latin typeface="나눔고딕" pitchFamily="50" charset="-127"/>
                <a:ea typeface="나눔고딕"/>
              </a:rPr>
              <a:t>시스템 구성도 및                       구현 방안 제시 </a:t>
            </a:r>
            <a:endParaRPr lang="en-US" altLang="ko-KR" sz="1100" dirty="0" smtClean="0">
              <a:latin typeface="나눔고딕" pitchFamily="50" charset="-127"/>
              <a:ea typeface="나눔고딕"/>
            </a:endParaRPr>
          </a:p>
        </p:txBody>
      </p:sp>
      <p:sp>
        <p:nvSpPr>
          <p:cNvPr id="62" name="Rectangle 113"/>
          <p:cNvSpPr>
            <a:spLocks noChangeArrowheads="1"/>
          </p:cNvSpPr>
          <p:nvPr/>
        </p:nvSpPr>
        <p:spPr bwMode="gray">
          <a:xfrm>
            <a:off x="3118770" y="5185031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3.2</a:t>
            </a:r>
          </a:p>
        </p:txBody>
      </p:sp>
      <p:sp>
        <p:nvSpPr>
          <p:cNvPr id="63" name="Text Box 24"/>
          <p:cNvSpPr txBox="1">
            <a:spLocks noChangeAspect="1" noChangeArrowheads="1"/>
          </p:cNvSpPr>
          <p:nvPr/>
        </p:nvSpPr>
        <p:spPr bwMode="auto">
          <a:xfrm>
            <a:off x="3561859" y="4411851"/>
            <a:ext cx="163538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l"/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투자성과 및 </a:t>
            </a:r>
            <a:r>
              <a:rPr lang="ko-KR" altLang="en-US" sz="1100" b="1" dirty="0" err="1" smtClean="0">
                <a:latin typeface="나눔고딕" pitchFamily="50" charset="-127"/>
                <a:ea typeface="나눔고딕"/>
              </a:rPr>
              <a:t>요인별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 분류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65" name="Text Box 18"/>
          <p:cNvSpPr txBox="1">
            <a:spLocks noChangeAspect="1" noChangeArrowheads="1"/>
          </p:cNvSpPr>
          <p:nvPr/>
        </p:nvSpPr>
        <p:spPr bwMode="auto">
          <a:xfrm>
            <a:off x="3541492" y="5591818"/>
            <a:ext cx="199445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l"/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자산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/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회계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 </a:t>
            </a:r>
            <a:r>
              <a:rPr lang="en-US" altLang="ko-KR" sz="1100" b="1" dirty="0">
                <a:latin typeface="나눔고딕" pitchFamily="50" charset="-127"/>
                <a:ea typeface="나눔고딕"/>
              </a:rPr>
              <a:t>자동 대사 체계 구축</a:t>
            </a:r>
          </a:p>
        </p:txBody>
      </p:sp>
      <p:sp>
        <p:nvSpPr>
          <p:cNvPr id="66" name="Rectangle 113"/>
          <p:cNvSpPr>
            <a:spLocks noChangeArrowheads="1"/>
          </p:cNvSpPr>
          <p:nvPr/>
        </p:nvSpPr>
        <p:spPr bwMode="gray">
          <a:xfrm>
            <a:off x="3118770" y="3891179"/>
            <a:ext cx="332097" cy="278539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2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.3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68" name="Rectangle 113"/>
          <p:cNvSpPr>
            <a:spLocks noChangeArrowheads="1"/>
          </p:cNvSpPr>
          <p:nvPr/>
        </p:nvSpPr>
        <p:spPr bwMode="gray">
          <a:xfrm>
            <a:off x="3118770" y="3533736"/>
            <a:ext cx="332097" cy="278539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2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.2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0" name="Rectangle 113"/>
          <p:cNvSpPr>
            <a:spLocks noChangeArrowheads="1"/>
          </p:cNvSpPr>
          <p:nvPr/>
        </p:nvSpPr>
        <p:spPr bwMode="gray">
          <a:xfrm>
            <a:off x="3118770" y="2420888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1.3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61" name="Rectangle 113"/>
          <p:cNvSpPr>
            <a:spLocks noChangeArrowheads="1"/>
          </p:cNvSpPr>
          <p:nvPr/>
        </p:nvSpPr>
        <p:spPr bwMode="gray">
          <a:xfrm>
            <a:off x="3132162" y="2780928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1.4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64" name="Text Box 22"/>
          <p:cNvSpPr txBox="1">
            <a:spLocks noChangeAspect="1" noChangeArrowheads="1"/>
          </p:cNvSpPr>
          <p:nvPr/>
        </p:nvSpPr>
        <p:spPr bwMode="auto">
          <a:xfrm>
            <a:off x="3512840" y="2492896"/>
            <a:ext cx="102303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>
                <a:latin typeface="나눔고딕" pitchFamily="50" charset="-127"/>
                <a:ea typeface="나눔고딕"/>
              </a:rPr>
              <a:t>투자현황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분석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70" name="직사각형 69"/>
          <p:cNvSpPr/>
          <p:nvPr/>
        </p:nvSpPr>
        <p:spPr>
          <a:xfrm rot="19800000">
            <a:off x="5892991" y="5752548"/>
            <a:ext cx="1018559" cy="288476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altLang="ko-KR" sz="12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dist="12700" dir="5400000" algn="t" rotWithShape="0">
                    <a:schemeClr val="tx1">
                      <a:alpha val="38000"/>
                    </a:schemeClr>
                  </a:outerShdw>
                </a:effectLst>
                <a:latin typeface="Arial Black" panose="020B0A04020102020204" pitchFamily="34" charset="0"/>
                <a:ea typeface="나눔고딕" panose="020D0604000000000000" pitchFamily="50" charset="-127"/>
              </a:rPr>
              <a:t>Illustrative</a:t>
            </a:r>
          </a:p>
        </p:txBody>
      </p:sp>
      <p:sp>
        <p:nvSpPr>
          <p:cNvPr id="71" name="Text Box 22"/>
          <p:cNvSpPr txBox="1">
            <a:spLocks noChangeAspect="1" noChangeArrowheads="1"/>
          </p:cNvSpPr>
          <p:nvPr/>
        </p:nvSpPr>
        <p:spPr bwMode="auto">
          <a:xfrm>
            <a:off x="3561859" y="3234462"/>
            <a:ext cx="11961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현황 리포트 제공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72" name="Text Box 22"/>
          <p:cNvSpPr txBox="1">
            <a:spLocks noChangeAspect="1" noChangeArrowheads="1"/>
          </p:cNvSpPr>
          <p:nvPr/>
        </p:nvSpPr>
        <p:spPr bwMode="auto">
          <a:xfrm>
            <a:off x="3561859" y="3645962"/>
            <a:ext cx="1967205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 err="1" smtClean="0">
                <a:latin typeface="나눔고딕" pitchFamily="50" charset="-127"/>
                <a:ea typeface="나눔고딕"/>
              </a:rPr>
              <a:t>자산내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 속성 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/ Condition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관리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73" name="Text Box 22"/>
          <p:cNvSpPr txBox="1">
            <a:spLocks noChangeAspect="1" noChangeArrowheads="1"/>
          </p:cNvSpPr>
          <p:nvPr/>
        </p:nvSpPr>
        <p:spPr bwMode="auto">
          <a:xfrm>
            <a:off x="3605305" y="4026550"/>
            <a:ext cx="156645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History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관리 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Tool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개발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7726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/>
      <p:bldP spid="36" grpId="0" animBg="1"/>
      <p:bldP spid="37" grpId="0"/>
      <p:bldP spid="39" grpId="0" animBg="1"/>
      <p:bldP spid="45" grpId="0" animBg="1"/>
      <p:bldP spid="46" grpId="0"/>
      <p:bldP spid="48" grpId="0"/>
      <p:bldP spid="49" grpId="0" animBg="1"/>
      <p:bldP spid="51" grpId="0" animBg="1"/>
      <p:bldP spid="52" grpId="0"/>
      <p:bldP spid="54" grpId="0" animBg="1"/>
      <p:bldP spid="55" grpId="0"/>
      <p:bldP spid="56" grpId="0" animBg="1"/>
      <p:bldP spid="58" grpId="0" animBg="1"/>
      <p:bldP spid="62" grpId="0" animBg="1"/>
      <p:bldP spid="63" grpId="0"/>
      <p:bldP spid="65" grpId="0"/>
      <p:bldP spid="66" grpId="0" animBg="1"/>
      <p:bldP spid="68" grpId="0" animBg="1"/>
      <p:bldP spid="50" grpId="0" animBg="1"/>
      <p:bldP spid="61" grpId="0" animBg="1"/>
      <p:bldP spid="64" grpId="0"/>
      <p:bldP spid="70" grpId="0"/>
      <p:bldP spid="71" grpId="0"/>
      <p:bldP spid="72" grpId="0"/>
      <p:bldP spid="7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To-Be </a:t>
            </a:r>
            <a:r>
              <a:rPr lang="ko-KR" altLang="en-US" dirty="0"/>
              <a:t>방향성</a:t>
            </a:r>
            <a:r>
              <a:rPr lang="en-US" altLang="ko-KR" dirty="0"/>
              <a:t>_</a:t>
            </a:r>
            <a:r>
              <a:rPr lang="ko-KR" altLang="en-US" dirty="0"/>
              <a:t>시스템 </a:t>
            </a:r>
            <a:r>
              <a:rPr lang="en-US" altLang="ko-KR" dirty="0" smtClean="0"/>
              <a:t>_</a:t>
            </a:r>
            <a:r>
              <a:rPr lang="ko-KR" altLang="en-US" dirty="0" smtClean="0"/>
              <a:t>진단이슈 및 세부과제</a:t>
            </a:r>
            <a:r>
              <a:rPr lang="en-US" altLang="ko-KR" dirty="0" smtClean="0"/>
              <a:t>_ </a:t>
            </a:r>
            <a:r>
              <a:rPr lang="ko-KR" altLang="en-US" dirty="0" smtClean="0"/>
              <a:t>중장기과제 </a:t>
            </a:r>
            <a:endParaRPr lang="en-US" altLang="ko-KR" dirty="0" smtClean="0"/>
          </a:p>
        </p:txBody>
      </p:sp>
      <p:sp>
        <p:nvSpPr>
          <p:cNvPr id="7" name="직사각형 6"/>
          <p:cNvSpPr/>
          <p:nvPr/>
        </p:nvSpPr>
        <p:spPr>
          <a:xfrm>
            <a:off x="7848600" y="228601"/>
            <a:ext cx="1752600" cy="375412"/>
          </a:xfrm>
          <a:prstGeom prst="rect">
            <a:avLst/>
          </a:prstGeom>
        </p:spPr>
        <p:txBody>
          <a:bodyPr wrap="square" rIns="0" anchor="t" anchorCtr="0">
            <a:noAutofit/>
          </a:bodyPr>
          <a:lstStyle/>
          <a:p>
            <a:pPr marL="0" lvl="1" algn="r">
              <a:lnSpc>
                <a:spcPct val="120000"/>
              </a:lnSpc>
            </a:pPr>
            <a:r>
              <a:rPr lang="en-US" altLang="ko-KR" sz="800" b="1" dirty="0" smtClean="0">
                <a:solidFill>
                  <a:schemeClr val="bg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</p:txBody>
      </p:sp>
      <p:sp>
        <p:nvSpPr>
          <p:cNvPr id="14" name="직사각형 13"/>
          <p:cNvSpPr/>
          <p:nvPr/>
        </p:nvSpPr>
        <p:spPr bwMode="auto">
          <a:xfrm>
            <a:off x="371657" y="1461423"/>
            <a:ext cx="2460106" cy="332183"/>
          </a:xfrm>
          <a:prstGeom prst="rect">
            <a:avLst/>
          </a:prstGeom>
          <a:solidFill>
            <a:srgbClr val="515151"/>
          </a:solidFill>
          <a:ln w="3175">
            <a:solidFill>
              <a:srgbClr val="51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진단이슈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371657" y="3933055"/>
            <a:ext cx="2460106" cy="109616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 latinLnBrk="1">
              <a:lnSpc>
                <a:spcPct val="125000"/>
              </a:lnSpc>
              <a:spcBef>
                <a:spcPct val="40000"/>
              </a:spcBef>
            </a:pPr>
            <a:r>
              <a:rPr lang="ko-KR" altLang="en-US" sz="1100" dirty="0" smtClean="0"/>
              <a:t>자산배분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성과평가                                        성과평가 </a:t>
            </a:r>
            <a:r>
              <a:rPr lang="ko-KR" altLang="en-US" sz="1100" dirty="0"/>
              <a:t>프로세스</a:t>
            </a:r>
            <a:r>
              <a:rPr lang="en-US" altLang="ko-KR" sz="1100" dirty="0"/>
              <a:t>/</a:t>
            </a:r>
            <a:r>
              <a:rPr lang="ko-KR" altLang="en-US" sz="1100" dirty="0"/>
              <a:t>시스템 고도화</a:t>
            </a:r>
            <a:r>
              <a:rPr lang="en-US" altLang="ko-KR" sz="1100" dirty="0" smtClean="0"/>
              <a:t> 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371657" y="3933055"/>
            <a:ext cx="320848" cy="3390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9pPr>
          </a:lstStyle>
          <a:p>
            <a:pPr marL="0" marR="0" indent="0" algn="ctr" defTabSz="925513" rtl="0" eaLnBrk="1" fontAlgn="base" latinLnBrk="1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" pitchFamily="50" charset="-127"/>
                <a:ea typeface="나눔고딕"/>
              </a:rPr>
              <a:t>5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31" name="직사각형 30"/>
          <p:cNvSpPr/>
          <p:nvPr/>
        </p:nvSpPr>
        <p:spPr bwMode="auto">
          <a:xfrm>
            <a:off x="3103824" y="1461423"/>
            <a:ext cx="3848870" cy="332183"/>
          </a:xfrm>
          <a:prstGeom prst="rect">
            <a:avLst/>
          </a:prstGeom>
          <a:solidFill>
            <a:srgbClr val="FF6600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개선과제</a:t>
            </a:r>
            <a:endParaRPr lang="ko-KR" altLang="en-US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Rectangle 113"/>
          <p:cNvSpPr>
            <a:spLocks noChangeArrowheads="1"/>
          </p:cNvSpPr>
          <p:nvPr/>
        </p:nvSpPr>
        <p:spPr bwMode="gray">
          <a:xfrm>
            <a:off x="3118770" y="1853938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4.1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34" name="Text Box 12"/>
          <p:cNvSpPr txBox="1">
            <a:spLocks noChangeAspect="1" noChangeArrowheads="1"/>
          </p:cNvSpPr>
          <p:nvPr/>
        </p:nvSpPr>
        <p:spPr bwMode="auto">
          <a:xfrm>
            <a:off x="3541492" y="1908569"/>
            <a:ext cx="224773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altLang="ko-KR" sz="1100" b="1" dirty="0">
                <a:latin typeface="나눔고딕" pitchFamily="50" charset="-127"/>
                <a:ea typeface="나눔고딕"/>
              </a:rPr>
              <a:t>매매  </a:t>
            </a:r>
            <a:r>
              <a:rPr lang="en-US" altLang="ko-KR" sz="1100" b="1" dirty="0" err="1">
                <a:latin typeface="나눔고딕" pitchFamily="50" charset="-127"/>
                <a:ea typeface="나눔고딕"/>
              </a:rPr>
              <a:t>프로세스</a:t>
            </a:r>
            <a:r>
              <a:rPr lang="ko-KR" altLang="en-US" sz="1100" b="1" dirty="0">
                <a:latin typeface="나눔고딕" pitchFamily="50" charset="-127"/>
                <a:ea typeface="나눔고딕"/>
              </a:rPr>
              <a:t>의</a:t>
            </a:r>
            <a:r>
              <a:rPr lang="en-US" altLang="ko-KR" sz="1100" b="1" dirty="0">
                <a:latin typeface="나눔고딕" pitchFamily="50" charset="-127"/>
                <a:ea typeface="나눔고딕"/>
              </a:rPr>
              <a:t> </a:t>
            </a:r>
            <a:r>
              <a:rPr lang="ko-KR" altLang="en-US" sz="1100" b="1" dirty="0">
                <a:latin typeface="나눔고딕" pitchFamily="50" charset="-127"/>
                <a:ea typeface="나눔고딕"/>
              </a:rPr>
              <a:t>표준화 및 </a:t>
            </a:r>
            <a:r>
              <a:rPr lang="en-US" altLang="ko-KR" sz="1100" b="1" dirty="0">
                <a:latin typeface="나눔고딕" pitchFamily="50" charset="-127"/>
                <a:ea typeface="나눔고딕"/>
              </a:rPr>
              <a:t>자동화</a:t>
            </a:r>
          </a:p>
        </p:txBody>
      </p:sp>
      <p:sp>
        <p:nvSpPr>
          <p:cNvPr id="36" name="Rectangle 113"/>
          <p:cNvSpPr>
            <a:spLocks noChangeArrowheads="1"/>
          </p:cNvSpPr>
          <p:nvPr/>
        </p:nvSpPr>
        <p:spPr bwMode="gray">
          <a:xfrm>
            <a:off x="3118770" y="2262752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4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.2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37" name="Text Box 14"/>
          <p:cNvSpPr txBox="1">
            <a:spLocks noChangeAspect="1" noChangeArrowheads="1"/>
          </p:cNvSpPr>
          <p:nvPr/>
        </p:nvSpPr>
        <p:spPr bwMode="auto">
          <a:xfrm>
            <a:off x="3541492" y="2317382"/>
            <a:ext cx="163538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>
                <a:latin typeface="나눔고딕" pitchFamily="50" charset="-127"/>
                <a:ea typeface="나눔고딕"/>
              </a:rPr>
              <a:t>외화자산 처리 기능 강화</a:t>
            </a:r>
            <a:endParaRPr lang="en-US" altLang="ko-KR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40" name="Text Box 16"/>
          <p:cNvSpPr txBox="1">
            <a:spLocks noChangeAspect="1" noChangeArrowheads="1"/>
          </p:cNvSpPr>
          <p:nvPr/>
        </p:nvSpPr>
        <p:spPr bwMode="auto">
          <a:xfrm>
            <a:off x="3533388" y="3547754"/>
            <a:ext cx="238078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l"/>
            <a:r>
              <a:rPr lang="en-US" altLang="ko-KR" sz="1100" b="1" dirty="0">
                <a:latin typeface="나눔고딕" pitchFamily="50" charset="-127"/>
                <a:ea typeface="나눔고딕"/>
              </a:rPr>
              <a:t>원장 데이터의 일관성 및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정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합성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제고</a:t>
            </a:r>
            <a:endParaRPr lang="en-US" altLang="ko-KR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45" name="Rectangle 113"/>
          <p:cNvSpPr>
            <a:spLocks noChangeArrowheads="1"/>
          </p:cNvSpPr>
          <p:nvPr/>
        </p:nvSpPr>
        <p:spPr bwMode="gray">
          <a:xfrm>
            <a:off x="3118770" y="2671566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4.3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1" name="Rectangle 113"/>
          <p:cNvSpPr>
            <a:spLocks noChangeArrowheads="1"/>
          </p:cNvSpPr>
          <p:nvPr/>
        </p:nvSpPr>
        <p:spPr bwMode="gray">
          <a:xfrm>
            <a:off x="3118770" y="3898006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5</a:t>
            </a: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.1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4" name="Rectangle 113"/>
          <p:cNvSpPr>
            <a:spLocks noChangeArrowheads="1"/>
          </p:cNvSpPr>
          <p:nvPr/>
        </p:nvSpPr>
        <p:spPr bwMode="gray">
          <a:xfrm>
            <a:off x="3118770" y="4306820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5.2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6" name="직사각형 55"/>
          <p:cNvSpPr/>
          <p:nvPr/>
        </p:nvSpPr>
        <p:spPr bwMode="auto">
          <a:xfrm>
            <a:off x="7142216" y="1461423"/>
            <a:ext cx="2460106" cy="332183"/>
          </a:xfrm>
          <a:prstGeom prst="rect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기대효과</a:t>
            </a:r>
          </a:p>
        </p:txBody>
      </p:sp>
      <p:sp>
        <p:nvSpPr>
          <p:cNvPr id="63" name="Text Box 24"/>
          <p:cNvSpPr txBox="1">
            <a:spLocks noChangeAspect="1" noChangeArrowheads="1"/>
          </p:cNvSpPr>
          <p:nvPr/>
        </p:nvSpPr>
        <p:spPr bwMode="auto">
          <a:xfrm>
            <a:off x="3512840" y="4771890"/>
            <a:ext cx="2779928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l"/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성과배분을 위한 성과평가 기초 데이터 제공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65" name="Text Box 18"/>
          <p:cNvSpPr txBox="1">
            <a:spLocks noChangeAspect="1" noChangeArrowheads="1"/>
          </p:cNvSpPr>
          <p:nvPr/>
        </p:nvSpPr>
        <p:spPr bwMode="auto">
          <a:xfrm>
            <a:off x="3541492" y="3140967"/>
            <a:ext cx="199445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l"/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자산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/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회계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 </a:t>
            </a:r>
            <a:r>
              <a:rPr lang="en-US" altLang="ko-KR" sz="1100" b="1" dirty="0">
                <a:latin typeface="나눔고딕" pitchFamily="50" charset="-127"/>
                <a:ea typeface="나눔고딕"/>
              </a:rPr>
              <a:t>자동 대사 체계 구축</a:t>
            </a:r>
          </a:p>
        </p:txBody>
      </p:sp>
      <p:sp>
        <p:nvSpPr>
          <p:cNvPr id="66" name="Rectangle 113"/>
          <p:cNvSpPr>
            <a:spLocks noChangeArrowheads="1"/>
          </p:cNvSpPr>
          <p:nvPr/>
        </p:nvSpPr>
        <p:spPr bwMode="gray">
          <a:xfrm>
            <a:off x="3118770" y="3489193"/>
            <a:ext cx="332097" cy="278539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4.5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68" name="Rectangle 113"/>
          <p:cNvSpPr>
            <a:spLocks noChangeArrowheads="1"/>
          </p:cNvSpPr>
          <p:nvPr/>
        </p:nvSpPr>
        <p:spPr bwMode="gray">
          <a:xfrm>
            <a:off x="3118770" y="3080380"/>
            <a:ext cx="332097" cy="278539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4.4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69" name="Text Box 26"/>
          <p:cNvSpPr txBox="1">
            <a:spLocks noChangeAspect="1" noChangeArrowheads="1"/>
          </p:cNvSpPr>
          <p:nvPr/>
        </p:nvSpPr>
        <p:spPr bwMode="auto">
          <a:xfrm>
            <a:off x="3541492" y="2708919"/>
            <a:ext cx="2172282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defPPr>
              <a:defRPr lang="en-US"/>
            </a:defPPr>
            <a:lvl1pPr algn="l">
              <a:defRPr b="1"/>
            </a:lvl1pPr>
          </a:lstStyle>
          <a:p>
            <a:r>
              <a:rPr lang="ko-KR" altLang="en-US" sz="1100" dirty="0" smtClean="0">
                <a:latin typeface="나눔고딕" pitchFamily="50" charset="-127"/>
                <a:ea typeface="나눔고딕"/>
              </a:rPr>
              <a:t>수작업 및 반복작업 효율화</a:t>
            </a:r>
            <a:endParaRPr lang="ko-KR" altLang="en-US" sz="1100" dirty="0">
              <a:latin typeface="나눔고딕" pitchFamily="50" charset="-127"/>
              <a:ea typeface="나눔고딕"/>
            </a:endParaRPr>
          </a:p>
        </p:txBody>
      </p:sp>
      <p:sp>
        <p:nvSpPr>
          <p:cNvPr id="44" name="직사각형 43"/>
          <p:cNvSpPr/>
          <p:nvPr/>
        </p:nvSpPr>
        <p:spPr bwMode="auto">
          <a:xfrm>
            <a:off x="371657" y="1844823"/>
            <a:ext cx="2460106" cy="194421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 latinLnBrk="1">
              <a:lnSpc>
                <a:spcPct val="250000"/>
              </a:lnSpc>
              <a:spcBef>
                <a:spcPct val="40000"/>
              </a:spcBef>
            </a:pPr>
            <a:r>
              <a:rPr lang="en-US" altLang="ko-KR" sz="1100" dirty="0"/>
              <a:t>Back Office </a:t>
            </a:r>
            <a:r>
              <a:rPr lang="ko-KR" altLang="en-US" sz="1100" dirty="0"/>
              <a:t>시스템의 </a:t>
            </a:r>
            <a:r>
              <a:rPr lang="ko-KR" altLang="en-US" sz="1100" dirty="0" err="1"/>
              <a:t>확장성</a:t>
            </a:r>
            <a:r>
              <a:rPr lang="ko-KR" altLang="en-US" sz="1100" dirty="0"/>
              <a:t> 저하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371657" y="1844823"/>
            <a:ext cx="320848" cy="2844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600" kern="1200">
                <a:solidFill>
                  <a:schemeClr val="tx1"/>
                </a:solidFill>
                <a:latin typeface="Yoon 윤고딕 530_TT"/>
                <a:ea typeface="굴림" pitchFamily="50" charset="-127"/>
                <a:cs typeface="+mn-cs"/>
              </a:defRPr>
            </a:lvl9pPr>
          </a:lstStyle>
          <a:p>
            <a:pPr marL="0" marR="0" indent="0" algn="ctr" defTabSz="925513" rtl="0" eaLnBrk="1" fontAlgn="base" latinLnBrk="1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4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나눔고딕" pitchFamily="50" charset="-127"/>
              <a:ea typeface="나눔고딕"/>
            </a:endParaRPr>
          </a:p>
        </p:txBody>
      </p:sp>
      <p:sp>
        <p:nvSpPr>
          <p:cNvPr id="50" name="Rectangle 113"/>
          <p:cNvSpPr>
            <a:spLocks noChangeArrowheads="1"/>
          </p:cNvSpPr>
          <p:nvPr/>
        </p:nvSpPr>
        <p:spPr bwMode="gray">
          <a:xfrm>
            <a:off x="3118770" y="4715634"/>
            <a:ext cx="332097" cy="278540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25513">
              <a:lnSpc>
                <a:spcPct val="125000"/>
              </a:lnSpc>
              <a:spcBef>
                <a:spcPct val="40000"/>
              </a:spcBef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/>
              </a:rPr>
              <a:t>5.3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/>
            </a:endParaRPr>
          </a:p>
        </p:txBody>
      </p:sp>
      <p:sp>
        <p:nvSpPr>
          <p:cNvPr id="53" name="Text Box 22"/>
          <p:cNvSpPr txBox="1">
            <a:spLocks noChangeAspect="1" noChangeArrowheads="1"/>
          </p:cNvSpPr>
          <p:nvPr/>
        </p:nvSpPr>
        <p:spPr bwMode="auto">
          <a:xfrm>
            <a:off x="3512840" y="4411850"/>
            <a:ext cx="3671198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>
                <a:latin typeface="나눔고딕" pitchFamily="50" charset="-127"/>
                <a:ea typeface="나눔고딕"/>
              </a:rPr>
              <a:t>통합된 자산 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DM </a:t>
            </a:r>
            <a:r>
              <a:rPr lang="ko-KR" altLang="en-US" sz="1100" b="1" dirty="0">
                <a:latin typeface="나눔고딕" pitchFamily="50" charset="-127"/>
                <a:ea typeface="나눔고딕"/>
              </a:rPr>
              <a:t>구성을 통한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통합성과평가 관리 </a:t>
            </a:r>
            <a:r>
              <a:rPr lang="ko-KR" altLang="en-US" sz="1100" b="1" dirty="0">
                <a:latin typeface="나눔고딕" pitchFamily="50" charset="-127"/>
                <a:ea typeface="나눔고딕"/>
              </a:rPr>
              <a:t>체제 구축</a:t>
            </a:r>
          </a:p>
        </p:txBody>
      </p:sp>
      <p:sp>
        <p:nvSpPr>
          <p:cNvPr id="64" name="Text Box 22"/>
          <p:cNvSpPr txBox="1">
            <a:spLocks noChangeAspect="1" noChangeArrowheads="1"/>
          </p:cNvSpPr>
          <p:nvPr/>
        </p:nvSpPr>
        <p:spPr bwMode="auto">
          <a:xfrm>
            <a:off x="3512840" y="4005063"/>
            <a:ext cx="2073003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자산배분 </a:t>
            </a:r>
            <a:r>
              <a:rPr lang="en-US" altLang="ko-KR" sz="1100" b="1" dirty="0" smtClean="0">
                <a:latin typeface="나눔고딕" pitchFamily="50" charset="-127"/>
                <a:ea typeface="나눔고딕"/>
              </a:rPr>
              <a:t>Simulation Tool </a:t>
            </a:r>
            <a:r>
              <a:rPr lang="ko-KR" altLang="en-US" sz="1100" b="1" dirty="0" smtClean="0">
                <a:latin typeface="나눔고딕" pitchFamily="50" charset="-127"/>
                <a:ea typeface="나눔고딕"/>
              </a:rPr>
              <a:t>도입</a:t>
            </a:r>
            <a:endParaRPr lang="ko-KR" altLang="en-US" sz="1100" b="1" dirty="0">
              <a:latin typeface="나눔고딕" pitchFamily="50" charset="-127"/>
              <a:ea typeface="나눔고딕"/>
            </a:endParaRPr>
          </a:p>
        </p:txBody>
      </p:sp>
      <p:sp>
        <p:nvSpPr>
          <p:cNvPr id="70" name="직사각형 69"/>
          <p:cNvSpPr/>
          <p:nvPr/>
        </p:nvSpPr>
        <p:spPr>
          <a:xfrm rot="19800000">
            <a:off x="4619903" y="3921397"/>
            <a:ext cx="1018559" cy="288476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altLang="ko-KR" sz="12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dist="12700" dir="5400000" algn="t" rotWithShape="0">
                    <a:schemeClr val="tx1">
                      <a:alpha val="38000"/>
                    </a:schemeClr>
                  </a:outerShdw>
                </a:effectLst>
                <a:latin typeface="Arial Black" panose="020B0A04020102020204" pitchFamily="34" charset="0"/>
                <a:ea typeface="나눔고딕" panose="020D0604000000000000" pitchFamily="50" charset="-127"/>
              </a:rPr>
              <a:t>Illustrative</a:t>
            </a:r>
          </a:p>
        </p:txBody>
      </p:sp>
      <p:sp>
        <p:nvSpPr>
          <p:cNvPr id="72" name="직사각형 71"/>
          <p:cNvSpPr/>
          <p:nvPr/>
        </p:nvSpPr>
        <p:spPr bwMode="auto">
          <a:xfrm>
            <a:off x="7142216" y="1853938"/>
            <a:ext cx="2460106" cy="315923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60350" indent="-171450" algn="l" defTabSz="925513">
              <a:lnSpc>
                <a:spcPct val="125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ko-KR" altLang="en-US" sz="1100" dirty="0" err="1" smtClean="0">
                <a:latin typeface="나눔고딕" pitchFamily="50" charset="-127"/>
                <a:ea typeface="나눔고딕"/>
              </a:rPr>
              <a:t>선도사</a:t>
            </a:r>
            <a:r>
              <a:rPr lang="ko-KR" altLang="en-US" sz="1100" dirty="0" smtClean="0">
                <a:latin typeface="나눔고딕" pitchFamily="50" charset="-127"/>
                <a:ea typeface="나눔고딕"/>
              </a:rPr>
              <a:t> 주요 개선사례 예시제공</a:t>
            </a:r>
            <a:endParaRPr lang="en-US" altLang="ko-KR" sz="1100" dirty="0" smtClean="0">
              <a:latin typeface="나눔고딕" pitchFamily="50" charset="-127"/>
              <a:ea typeface="나눔고딕"/>
            </a:endParaRPr>
          </a:p>
        </p:txBody>
      </p:sp>
      <p:sp>
        <p:nvSpPr>
          <p:cNvPr id="38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우정사업본부의  단기과제 선정은 현재의 시스템 기반 및 업무 프로세스를 고려하여 </a:t>
            </a:r>
            <a:r>
              <a:rPr lang="en-US" altLang="ko-KR" dirty="0" smtClean="0"/>
              <a:t>Front Office </a:t>
            </a:r>
            <a:r>
              <a:rPr lang="ko-KR" altLang="en-US" dirty="0" err="1" smtClean="0"/>
              <a:t>운용역의</a:t>
            </a:r>
            <a:r>
              <a:rPr lang="ko-KR" altLang="en-US" dirty="0" smtClean="0"/>
              <a:t> 투자 의사결정 지원을 위해 즉시 해결이 가능한 과제를 중심으로 선정하였으며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중장기 과제로 부서별 </a:t>
            </a:r>
            <a:r>
              <a:rPr lang="en-US" altLang="ko-KR" dirty="0" smtClean="0"/>
              <a:t>R&amp;R</a:t>
            </a:r>
            <a:r>
              <a:rPr lang="ko-KR" altLang="en-US" dirty="0"/>
              <a:t> </a:t>
            </a:r>
            <a:r>
              <a:rPr lang="ko-KR" altLang="en-US" dirty="0" smtClean="0"/>
              <a:t>재정립 및 기존 시스템 </a:t>
            </a:r>
            <a:r>
              <a:rPr lang="en-US" altLang="ko-KR" dirty="0" smtClean="0"/>
              <a:t>Up-grade </a:t>
            </a:r>
            <a:r>
              <a:rPr lang="ko-KR" altLang="en-US" dirty="0" smtClean="0"/>
              <a:t>방향성 설정을 통해 해소해야 할 사항을 선정함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416496" y="5733256"/>
            <a:ext cx="9361040" cy="385519"/>
          </a:xfrm>
          <a:prstGeom prst="rect">
            <a:avLst/>
          </a:prstGeom>
          <a:solidFill>
            <a:schemeClr val="bg1"/>
          </a:solidFill>
          <a:ln w="317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주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  Issue 6. </a:t>
            </a:r>
            <a:r>
              <a:rPr kumimoji="1" lang="en-US" altLang="ko-KR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Front Office / Back Office </a:t>
            </a:r>
            <a:r>
              <a:rPr kumimoji="1" lang="ko-KR" altLang="en-US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itchFamily="2" charset="2"/>
              </a:rPr>
              <a:t>간 </a:t>
            </a:r>
            <a:r>
              <a:rPr kumimoji="1" lang="en-US" altLang="ko-KR" sz="12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Gray Zone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형성은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시스템이슈가 아닌 업무 프로세스 이슈로 본 장에서 제외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7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/>
      <p:bldP spid="36" grpId="0" animBg="1"/>
      <p:bldP spid="37" grpId="0"/>
      <p:bldP spid="40" grpId="0"/>
      <p:bldP spid="45" grpId="0" animBg="1"/>
      <p:bldP spid="51" grpId="0" animBg="1"/>
      <p:bldP spid="54" grpId="0" animBg="1"/>
      <p:bldP spid="56" grpId="0" animBg="1"/>
      <p:bldP spid="63" grpId="0"/>
      <p:bldP spid="65" grpId="0"/>
      <p:bldP spid="66" grpId="0" animBg="1"/>
      <p:bldP spid="68" grpId="0" animBg="1"/>
      <p:bldP spid="69" grpId="0"/>
      <p:bldP spid="50" grpId="0" animBg="1"/>
      <p:bldP spid="53" grpId="0"/>
      <p:bldP spid="64" grpId="0"/>
      <p:bldP spid="70" grpId="0"/>
      <p:bldP spid="7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우정사업본부 자산운용부문의 요구사항을 포괄적으로 수용하는 차세대 금융종합관리 시스템의 목 </a:t>
            </a:r>
            <a:r>
              <a:rPr lang="ko-KR" altLang="en-US" dirty="0" err="1" smtClean="0"/>
              <a:t>표시스템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아키텍쳐를</a:t>
            </a:r>
            <a:r>
              <a:rPr lang="ko-KR" altLang="en-US" dirty="0" smtClean="0"/>
              <a:t> 설계함</a:t>
            </a:r>
            <a:endParaRPr lang="ko-KR" altLang="en-US" dirty="0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TO-BE </a:t>
            </a:r>
            <a:r>
              <a:rPr lang="ko-KR" altLang="en-US" dirty="0"/>
              <a:t>시스템  및 메뉴 구조도</a:t>
            </a:r>
          </a:p>
        </p:txBody>
      </p:sp>
      <p:sp>
        <p:nvSpPr>
          <p:cNvPr id="147" name="AutoShape 14"/>
          <p:cNvSpPr>
            <a:spLocks noChangeArrowheads="1"/>
          </p:cNvSpPr>
          <p:nvPr/>
        </p:nvSpPr>
        <p:spPr bwMode="auto">
          <a:xfrm>
            <a:off x="708728" y="1290836"/>
            <a:ext cx="1080540" cy="973671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36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내부사용자</a:t>
            </a:r>
          </a:p>
        </p:txBody>
      </p:sp>
      <p:sp>
        <p:nvSpPr>
          <p:cNvPr id="149" name="Rectangle 18"/>
          <p:cNvSpPr>
            <a:spLocks noChangeArrowheads="1"/>
          </p:cNvSpPr>
          <p:nvPr/>
        </p:nvSpPr>
        <p:spPr bwMode="auto">
          <a:xfrm>
            <a:off x="818031" y="1644060"/>
            <a:ext cx="861934" cy="5151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임직원</a:t>
            </a:r>
            <a:endParaRPr kumimoji="1" lang="ko-KR" altLang="en-US" sz="1200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58" name="AutoShape 14"/>
          <p:cNvSpPr>
            <a:spLocks noChangeArrowheads="1"/>
          </p:cNvSpPr>
          <p:nvPr/>
        </p:nvSpPr>
        <p:spPr bwMode="auto">
          <a:xfrm>
            <a:off x="708728" y="3560299"/>
            <a:ext cx="1080540" cy="2793413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3175">
            <a:noFill/>
          </a:ln>
          <a:extLst/>
        </p:spPr>
        <p:txBody>
          <a:bodyPr lIns="0" tIns="36000" rIns="0" bIns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대외기관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59" name="AutoShape 16"/>
          <p:cNvSpPr>
            <a:spLocks noChangeArrowheads="1"/>
          </p:cNvSpPr>
          <p:nvPr/>
        </p:nvSpPr>
        <p:spPr bwMode="auto">
          <a:xfrm>
            <a:off x="755572" y="3838909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코스콤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7" name="AutoShape 14"/>
          <p:cNvSpPr>
            <a:spLocks noChangeArrowheads="1"/>
          </p:cNvSpPr>
          <p:nvPr/>
        </p:nvSpPr>
        <p:spPr bwMode="auto">
          <a:xfrm>
            <a:off x="708728" y="2319536"/>
            <a:ext cx="1080540" cy="973671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36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외부사용자</a:t>
            </a:r>
          </a:p>
        </p:txBody>
      </p:sp>
      <p:sp>
        <p:nvSpPr>
          <p:cNvPr id="198" name="Rectangle 18"/>
          <p:cNvSpPr>
            <a:spLocks noChangeArrowheads="1"/>
          </p:cNvSpPr>
          <p:nvPr/>
        </p:nvSpPr>
        <p:spPr bwMode="auto">
          <a:xfrm>
            <a:off x="818031" y="2672760"/>
            <a:ext cx="861934" cy="5151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타기관</a:t>
            </a:r>
            <a:endParaRPr kumimoji="1" lang="en-US" altLang="ko-KR" sz="1200" kern="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사용자</a:t>
            </a:r>
            <a:endParaRPr kumimoji="1" lang="ko-KR" altLang="en-US" sz="1200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9" name="AutoShape 16"/>
          <p:cNvSpPr>
            <a:spLocks noChangeArrowheads="1"/>
          </p:cNvSpPr>
          <p:nvPr/>
        </p:nvSpPr>
        <p:spPr bwMode="auto">
          <a:xfrm>
            <a:off x="755572" y="4253583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수탁기관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0" name="AutoShape 16"/>
          <p:cNvSpPr>
            <a:spLocks noChangeArrowheads="1"/>
          </p:cNvSpPr>
          <p:nvPr/>
        </p:nvSpPr>
        <p:spPr bwMode="auto">
          <a:xfrm>
            <a:off x="755572" y="4668257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사무관리사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1" name="AutoShape 16"/>
          <p:cNvSpPr>
            <a:spLocks noChangeArrowheads="1"/>
          </p:cNvSpPr>
          <p:nvPr/>
        </p:nvSpPr>
        <p:spPr bwMode="auto">
          <a:xfrm>
            <a:off x="755572" y="5082931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채권평가사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2" name="AutoShape 16"/>
          <p:cNvSpPr>
            <a:spLocks noChangeArrowheads="1"/>
          </p:cNvSpPr>
          <p:nvPr/>
        </p:nvSpPr>
        <p:spPr bwMode="auto">
          <a:xfrm>
            <a:off x="755572" y="5497605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해외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 </a:t>
            </a: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대체      </a:t>
            </a: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운용사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3" name="AutoShape 16"/>
          <p:cNvSpPr>
            <a:spLocks noChangeArrowheads="1"/>
          </p:cNvSpPr>
          <p:nvPr/>
        </p:nvSpPr>
        <p:spPr bwMode="auto">
          <a:xfrm>
            <a:off x="755572" y="5912279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noProof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데이터제공사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06" name="그룹 205"/>
          <p:cNvGrpSpPr/>
          <p:nvPr/>
        </p:nvGrpSpPr>
        <p:grpSpPr>
          <a:xfrm>
            <a:off x="4088904" y="4618842"/>
            <a:ext cx="2160240" cy="898390"/>
            <a:chOff x="1888122" y="1931961"/>
            <a:chExt cx="1441241" cy="826382"/>
          </a:xfrm>
        </p:grpSpPr>
        <p:sp>
          <p:nvSpPr>
            <p:cNvPr id="129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로그인 </a:t>
              </a: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04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권한관리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05" name="Rectangle 77"/>
            <p:cNvSpPr>
              <a:spLocks noChangeArrowheads="1"/>
            </p:cNvSpPr>
            <p:nvPr/>
          </p:nvSpPr>
          <p:spPr bwMode="auto">
            <a:xfrm>
              <a:off x="1888122" y="251108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코드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09" name="Rectangle 10"/>
          <p:cNvSpPr>
            <a:spLocks noChangeArrowheads="1"/>
          </p:cNvSpPr>
          <p:nvPr/>
        </p:nvSpPr>
        <p:spPr bwMode="auto">
          <a:xfrm>
            <a:off x="2144688" y="3483149"/>
            <a:ext cx="3024336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10" name="Rectangle 70" descr="강-4단"/>
          <p:cNvSpPr>
            <a:spLocks noChangeArrowheads="1"/>
          </p:cNvSpPr>
          <p:nvPr/>
        </p:nvSpPr>
        <p:spPr bwMode="auto">
          <a:xfrm>
            <a:off x="2144688" y="3284984"/>
            <a:ext cx="3024336" cy="20016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50" b="1" kern="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자산배분</a:t>
            </a:r>
            <a:endParaRPr kumimoji="0" lang="en-US" altLang="ko-KR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11" name="그룹 210"/>
          <p:cNvGrpSpPr/>
          <p:nvPr/>
        </p:nvGrpSpPr>
        <p:grpSpPr>
          <a:xfrm>
            <a:off x="2216696" y="3542104"/>
            <a:ext cx="2855241" cy="536820"/>
            <a:chOff x="1888122" y="1930436"/>
            <a:chExt cx="1441241" cy="536820"/>
          </a:xfrm>
        </p:grpSpPr>
        <p:sp>
          <p:nvSpPr>
            <p:cNvPr id="213" name="Rectangle 77"/>
            <p:cNvSpPr>
              <a:spLocks noChangeArrowheads="1"/>
            </p:cNvSpPr>
            <p:nvPr/>
          </p:nvSpPr>
          <p:spPr bwMode="auto">
            <a:xfrm>
              <a:off x="1888122" y="193043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전략적 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14" name="Rectangle 77"/>
            <p:cNvSpPr>
              <a:spLocks noChangeArrowheads="1"/>
            </p:cNvSpPr>
            <p:nvPr/>
          </p:nvSpPr>
          <p:spPr bwMode="auto">
            <a:xfrm>
              <a:off x="1888122" y="2219999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전술적자산배분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25" name="Rectangle 10"/>
          <p:cNvSpPr>
            <a:spLocks noChangeArrowheads="1"/>
          </p:cNvSpPr>
          <p:nvPr/>
        </p:nvSpPr>
        <p:spPr bwMode="auto">
          <a:xfrm>
            <a:off x="2000672" y="4539942"/>
            <a:ext cx="6624736" cy="1985402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26" name="Rectangle 70" descr="강-4단"/>
          <p:cNvSpPr>
            <a:spLocks noChangeArrowheads="1"/>
          </p:cNvSpPr>
          <p:nvPr/>
        </p:nvSpPr>
        <p:spPr bwMode="auto">
          <a:xfrm>
            <a:off x="2000672" y="4293097"/>
            <a:ext cx="6624736" cy="21602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Back Office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6365002" y="4585881"/>
            <a:ext cx="2216654" cy="1867455"/>
            <a:chOff x="6365002" y="4585881"/>
            <a:chExt cx="2216654" cy="1598891"/>
          </a:xfrm>
        </p:grpSpPr>
        <p:sp>
          <p:nvSpPr>
            <p:cNvPr id="228" name="Rectangle 77"/>
            <p:cNvSpPr>
              <a:spLocks noChangeArrowheads="1"/>
            </p:cNvSpPr>
            <p:nvPr/>
          </p:nvSpPr>
          <p:spPr bwMode="auto">
            <a:xfrm>
              <a:off x="6382796" y="5581385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업무개시</a:t>
              </a:r>
              <a:r>
                <a:rPr kumimoji="1" lang="en-US" altLang="ko-KR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 </a:t>
              </a: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마감</a:t>
              </a:r>
              <a:endParaRPr kumimoji="1" lang="en-US" altLang="ko-KR" sz="900" b="1" noProof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29" name="Rectangle 77"/>
            <p:cNvSpPr>
              <a:spLocks noChangeArrowheads="1"/>
            </p:cNvSpPr>
            <p:nvPr/>
          </p:nvSpPr>
          <p:spPr bwMode="auto">
            <a:xfrm>
              <a:off x="6365002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기본정보관리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0" name="Rectangle 77"/>
            <p:cNvSpPr>
              <a:spLocks noChangeArrowheads="1"/>
            </p:cNvSpPr>
            <p:nvPr/>
          </p:nvSpPr>
          <p:spPr bwMode="auto">
            <a:xfrm>
              <a:off x="7475846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펀드관리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2" name="Rectangle 77"/>
            <p:cNvSpPr>
              <a:spLocks noChangeArrowheads="1"/>
            </p:cNvSpPr>
            <p:nvPr/>
          </p:nvSpPr>
          <p:spPr bwMode="auto">
            <a:xfrm>
              <a:off x="6393160" y="590934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결제관리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3" name="Rectangle 77"/>
            <p:cNvSpPr>
              <a:spLocks noChangeArrowheads="1"/>
            </p:cNvSpPr>
            <p:nvPr/>
          </p:nvSpPr>
          <p:spPr bwMode="auto">
            <a:xfrm>
              <a:off x="6365002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기일관리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4" name="Rectangle 77"/>
            <p:cNvSpPr>
              <a:spLocks noChangeArrowheads="1"/>
            </p:cNvSpPr>
            <p:nvPr/>
          </p:nvSpPr>
          <p:spPr bwMode="auto">
            <a:xfrm>
              <a:off x="7475846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운용정보관리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6" name="Rectangle 77"/>
            <p:cNvSpPr>
              <a:spLocks noChangeArrowheads="1"/>
            </p:cNvSpPr>
            <p:nvPr/>
          </p:nvSpPr>
          <p:spPr bwMode="auto">
            <a:xfrm>
              <a:off x="7504102" y="5589240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평가결산관리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7" name="Rectangle 77"/>
            <p:cNvSpPr>
              <a:spLocks noChangeArrowheads="1"/>
            </p:cNvSpPr>
            <p:nvPr/>
          </p:nvSpPr>
          <p:spPr bwMode="auto">
            <a:xfrm>
              <a:off x="6365002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보고서관리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8" name="Rectangle 77"/>
            <p:cNvSpPr>
              <a:spLocks noChangeArrowheads="1"/>
            </p:cNvSpPr>
            <p:nvPr/>
          </p:nvSpPr>
          <p:spPr bwMode="auto">
            <a:xfrm>
              <a:off x="7475846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시스템관리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4088904" y="5589240"/>
            <a:ext cx="2160241" cy="792088"/>
            <a:chOff x="3800871" y="5589240"/>
            <a:chExt cx="2520281" cy="792088"/>
          </a:xfrm>
        </p:grpSpPr>
        <p:sp>
          <p:nvSpPr>
            <p:cNvPr id="266" name="Rectangle 10"/>
            <p:cNvSpPr>
              <a:spLocks noChangeArrowheads="1"/>
            </p:cNvSpPr>
            <p:nvPr/>
          </p:nvSpPr>
          <p:spPr bwMode="auto">
            <a:xfrm>
              <a:off x="3800872" y="5877272"/>
              <a:ext cx="2520280" cy="504056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67" name="Rectangle 70" descr="강-4단"/>
            <p:cNvSpPr>
              <a:spLocks noChangeArrowheads="1"/>
            </p:cNvSpPr>
            <p:nvPr/>
          </p:nvSpPr>
          <p:spPr bwMode="auto">
            <a:xfrm>
              <a:off x="3800871" y="5589240"/>
              <a:ext cx="2520280" cy="216024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DW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69" name="Rectangle 77"/>
            <p:cNvSpPr>
              <a:spLocks noChangeArrowheads="1"/>
            </p:cNvSpPr>
            <p:nvPr/>
          </p:nvSpPr>
          <p:spPr bwMode="auto">
            <a:xfrm>
              <a:off x="5138112" y="5949281"/>
              <a:ext cx="1152128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ETL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70" name="Rectangle 77"/>
            <p:cNvSpPr>
              <a:spLocks noChangeArrowheads="1"/>
            </p:cNvSpPr>
            <p:nvPr/>
          </p:nvSpPr>
          <p:spPr bwMode="auto">
            <a:xfrm>
              <a:off x="3841968" y="5949280"/>
              <a:ext cx="1224136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데이터  </a:t>
              </a: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마트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74" name="Rectangle 10"/>
          <p:cNvSpPr>
            <a:spLocks noChangeArrowheads="1"/>
          </p:cNvSpPr>
          <p:nvPr/>
        </p:nvSpPr>
        <p:spPr bwMode="auto">
          <a:xfrm>
            <a:off x="5385048" y="3483149"/>
            <a:ext cx="3168352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75" name="Rectangle 70" descr="강-4단"/>
          <p:cNvSpPr>
            <a:spLocks noChangeArrowheads="1"/>
          </p:cNvSpPr>
          <p:nvPr/>
        </p:nvSpPr>
        <p:spPr bwMode="auto">
          <a:xfrm>
            <a:off x="5385048" y="3284984"/>
            <a:ext cx="3168352" cy="20016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b="1" kern="0" noProof="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Risk Management</a:t>
            </a:r>
            <a:endParaRPr kumimoji="0" lang="en-US" altLang="ko-KR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76" name="그룹 275"/>
          <p:cNvGrpSpPr/>
          <p:nvPr/>
        </p:nvGrpSpPr>
        <p:grpSpPr>
          <a:xfrm>
            <a:off x="5473621" y="3553993"/>
            <a:ext cx="2991205" cy="536819"/>
            <a:chOff x="1888122" y="1931961"/>
            <a:chExt cx="1441241" cy="536819"/>
          </a:xfrm>
        </p:grpSpPr>
        <p:sp>
          <p:nvSpPr>
            <p:cNvPr id="277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시장리스크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78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신용리스크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291" name="그룹 290"/>
          <p:cNvGrpSpPr/>
          <p:nvPr/>
        </p:nvGrpSpPr>
        <p:grpSpPr>
          <a:xfrm>
            <a:off x="2072680" y="4601024"/>
            <a:ext cx="1944215" cy="895660"/>
            <a:chOff x="1842229" y="1686699"/>
            <a:chExt cx="1526595" cy="895660"/>
          </a:xfrm>
        </p:grpSpPr>
        <p:sp>
          <p:nvSpPr>
            <p:cNvPr id="292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93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대외연계통합시스템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294" name="그룹 293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295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수탁기관연계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96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FTP </a:t>
                </a: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송수신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298" name="그룹 297"/>
          <p:cNvGrpSpPr/>
          <p:nvPr/>
        </p:nvGrpSpPr>
        <p:grpSpPr>
          <a:xfrm>
            <a:off x="2072680" y="5550518"/>
            <a:ext cx="1944216" cy="895660"/>
            <a:chOff x="1842229" y="1686699"/>
            <a:chExt cx="1526595" cy="895660"/>
          </a:xfrm>
        </p:grpSpPr>
        <p:sp>
          <p:nvSpPr>
            <p:cNvPr id="299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300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정보교류시스템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301" name="그룹 300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302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국내정보교류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303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해외정보교류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sp>
        <p:nvSpPr>
          <p:cNvPr id="332" name="왼쪽/오른쪽 화살표 331"/>
          <p:cNvSpPr/>
          <p:nvPr/>
        </p:nvSpPr>
        <p:spPr>
          <a:xfrm>
            <a:off x="1719202" y="1791796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33" name="왼쪽/오른쪽 화살표 332"/>
          <p:cNvSpPr/>
          <p:nvPr/>
        </p:nvSpPr>
        <p:spPr>
          <a:xfrm>
            <a:off x="1719202" y="2858332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34" name="왼쪽/오른쪽 화살표 333"/>
          <p:cNvSpPr/>
          <p:nvPr/>
        </p:nvSpPr>
        <p:spPr>
          <a:xfrm>
            <a:off x="1719202" y="4725740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35" name="왼쪽/오른쪽 화살표 334"/>
          <p:cNvSpPr/>
          <p:nvPr/>
        </p:nvSpPr>
        <p:spPr>
          <a:xfrm>
            <a:off x="1719202" y="5879741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144688" y="1340768"/>
            <a:ext cx="6336704" cy="1851660"/>
            <a:chOff x="2144688" y="1700808"/>
            <a:chExt cx="5040560" cy="1728192"/>
          </a:xfrm>
        </p:grpSpPr>
        <p:grpSp>
          <p:nvGrpSpPr>
            <p:cNvPr id="7" name="그룹 6"/>
            <p:cNvGrpSpPr/>
            <p:nvPr/>
          </p:nvGrpSpPr>
          <p:grpSpPr>
            <a:xfrm>
              <a:off x="4736976" y="1700808"/>
              <a:ext cx="2448272" cy="1728192"/>
              <a:chOff x="4376936" y="1700808"/>
              <a:chExt cx="2448272" cy="1728192"/>
            </a:xfrm>
          </p:grpSpPr>
          <p:sp>
            <p:nvSpPr>
              <p:cNvPr id="259" name="Rectangle 10"/>
              <p:cNvSpPr>
                <a:spLocks noChangeArrowheads="1"/>
              </p:cNvSpPr>
              <p:nvPr/>
            </p:nvSpPr>
            <p:spPr bwMode="auto">
              <a:xfrm>
                <a:off x="4376936" y="1935482"/>
                <a:ext cx="2437286" cy="1493518"/>
              </a:xfrm>
              <a:prstGeom prst="rect">
                <a:avLst/>
              </a:prstGeom>
              <a:noFill/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</p:txBody>
          </p:sp>
          <p:sp>
            <p:nvSpPr>
              <p:cNvPr id="260" name="Rectangle 70" descr="강-4단"/>
              <p:cNvSpPr>
                <a:spLocks noChangeArrowheads="1"/>
              </p:cNvSpPr>
              <p:nvPr/>
            </p:nvSpPr>
            <p:spPr bwMode="auto">
              <a:xfrm>
                <a:off x="4387922" y="1700808"/>
                <a:ext cx="2437286" cy="219471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Middle Office</a:t>
                </a:r>
              </a:p>
            </p:txBody>
          </p:sp>
          <p:grpSp>
            <p:nvGrpSpPr>
              <p:cNvPr id="261" name="그룹 260"/>
              <p:cNvGrpSpPr/>
              <p:nvPr/>
            </p:nvGrpSpPr>
            <p:grpSpPr>
              <a:xfrm>
                <a:off x="4456058" y="1995771"/>
                <a:ext cx="2301014" cy="906111"/>
                <a:chOff x="1888122" y="1931961"/>
                <a:chExt cx="1441241" cy="826382"/>
              </a:xfrm>
            </p:grpSpPr>
            <p:sp>
              <p:nvSpPr>
                <p:cNvPr id="262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1931961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성과분석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263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2221523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컴플라이언스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264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2511086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모니터링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271" name="Rectangle 77"/>
              <p:cNvSpPr>
                <a:spLocks noChangeArrowheads="1"/>
              </p:cNvSpPr>
              <p:nvPr/>
            </p:nvSpPr>
            <p:spPr bwMode="auto">
              <a:xfrm>
                <a:off x="4448944" y="2976404"/>
                <a:ext cx="1152128" cy="360040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정형 보고서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72" name="Rectangle 77"/>
              <p:cNvSpPr>
                <a:spLocks noChangeArrowheads="1"/>
              </p:cNvSpPr>
              <p:nvPr/>
            </p:nvSpPr>
            <p:spPr bwMode="auto">
              <a:xfrm>
                <a:off x="5673080" y="2976404"/>
                <a:ext cx="1086288" cy="360040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비정형  보고서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2144688" y="1700808"/>
              <a:ext cx="2448272" cy="1709542"/>
              <a:chOff x="2072680" y="1844824"/>
              <a:chExt cx="2448272" cy="1709542"/>
            </a:xfrm>
          </p:grpSpPr>
          <p:sp>
            <p:nvSpPr>
              <p:cNvPr id="217" name="Rectangle 70" descr="강-4단"/>
              <p:cNvSpPr>
                <a:spLocks noChangeArrowheads="1"/>
              </p:cNvSpPr>
              <p:nvPr/>
            </p:nvSpPr>
            <p:spPr bwMode="auto">
              <a:xfrm>
                <a:off x="2072680" y="1844824"/>
                <a:ext cx="2448272" cy="216024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050" b="1" kern="0" dirty="0" smtClean="0"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Front Office</a:t>
                </a:r>
                <a:endParaRPr kumimoji="0" lang="en-US" altLang="ko-K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6" name="그룹 5"/>
              <p:cNvGrpSpPr/>
              <p:nvPr/>
            </p:nvGrpSpPr>
            <p:grpSpPr>
              <a:xfrm>
                <a:off x="2072680" y="2060848"/>
                <a:ext cx="2437286" cy="1493518"/>
                <a:chOff x="4520952" y="2060848"/>
                <a:chExt cx="2437286" cy="1493518"/>
              </a:xfrm>
            </p:grpSpPr>
            <p:sp>
              <p:nvSpPr>
                <p:cNvPr id="120" name="Rectangle 10"/>
                <p:cNvSpPr>
                  <a:spLocks noChangeArrowheads="1"/>
                </p:cNvSpPr>
                <p:nvPr/>
              </p:nvSpPr>
              <p:spPr bwMode="auto">
                <a:xfrm>
                  <a:off x="4520952" y="2060848"/>
                  <a:ext cx="2437286" cy="1493518"/>
                </a:xfrm>
                <a:prstGeom prst="rect">
                  <a:avLst/>
                </a:prstGeom>
                <a:noFill/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</p:txBody>
            </p:sp>
            <p:grpSp>
              <p:nvGrpSpPr>
                <p:cNvPr id="121" name="그룹 120"/>
                <p:cNvGrpSpPr/>
                <p:nvPr/>
              </p:nvGrpSpPr>
              <p:grpSpPr>
                <a:xfrm>
                  <a:off x="4608458" y="2148171"/>
                  <a:ext cx="2301014" cy="906111"/>
                  <a:chOff x="1888122" y="1931961"/>
                  <a:chExt cx="1441241" cy="826382"/>
                </a:xfrm>
              </p:grpSpPr>
              <p:sp>
                <p:nvSpPr>
                  <p:cNvPr id="122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1931961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ko-KR" sz="9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Deal Save</a:t>
                    </a:r>
                  </a:p>
                </p:txBody>
              </p:sp>
              <p:sp>
                <p:nvSpPr>
                  <p:cNvPr id="12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2221523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/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9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Pre Deal Simulation</a:t>
                    </a:r>
                    <a:endParaRPr lang="ko-KR" altLang="en-US" sz="900" dirty="0"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  <p:sp>
                <p:nvSpPr>
                  <p:cNvPr id="124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2511086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9pPr>
                  </a:lstStyle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9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Benchmarking and Active measures</a:t>
                    </a:r>
                    <a:endParaRPr lang="ko-KR" altLang="en-US" sz="900" dirty="0"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</p:grpSp>
            <p:sp>
              <p:nvSpPr>
                <p:cNvPr id="125" name="Rectangle 77"/>
                <p:cNvSpPr>
                  <a:spLocks noChangeArrowheads="1"/>
                </p:cNvSpPr>
                <p:nvPr/>
              </p:nvSpPr>
              <p:spPr bwMode="auto">
                <a:xfrm>
                  <a:off x="4601344" y="3128804"/>
                  <a:ext cx="1152128" cy="360040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/>
                <a:p>
                  <a:pPr algn="ctr" latinLnBrk="1">
                    <a:lnSpc>
                      <a:spcPct val="110000"/>
                    </a:lnSpc>
                  </a:pPr>
                  <a:r>
                    <a:rPr lang="en-US" altLang="ko-KR" sz="9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Stress tests </a:t>
                  </a:r>
                  <a:r>
                    <a:rPr lang="en-US" altLang="ko-KR" sz="9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</a:t>
                  </a:r>
                  <a:r>
                    <a:rPr kumimoji="1" lang="en-US" altLang="ko-KR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What-If</a:t>
                  </a:r>
                  <a:endParaRPr kumimoji="1" lang="ko-KR" altLang="en-US" sz="9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6" name="Rectangle 77"/>
                <p:cNvSpPr>
                  <a:spLocks noChangeArrowheads="1"/>
                </p:cNvSpPr>
                <p:nvPr/>
              </p:nvSpPr>
              <p:spPr bwMode="auto">
                <a:xfrm>
                  <a:off x="5825480" y="3128804"/>
                  <a:ext cx="1086288" cy="360040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9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Performance Measurement</a:t>
                  </a:r>
                  <a:endParaRPr lang="ko-KR" altLang="en-US" sz="9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432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우정사업본부 자산운용부문의 요구사항을 포괄적으로 수용하는 차세대 금융종합관리 시스템의 목 </a:t>
            </a:r>
            <a:r>
              <a:rPr lang="ko-KR" altLang="en-US" dirty="0" err="1" smtClean="0"/>
              <a:t>표시스템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아키텍쳐를</a:t>
            </a:r>
            <a:r>
              <a:rPr lang="ko-KR" altLang="en-US" dirty="0" smtClean="0"/>
              <a:t> 설계함</a:t>
            </a:r>
            <a:endParaRPr lang="ko-KR" altLang="en-US" dirty="0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TO-BE </a:t>
            </a:r>
            <a:r>
              <a:rPr lang="ko-KR" altLang="en-US" dirty="0"/>
              <a:t>시스템  및 메뉴 구조도</a:t>
            </a:r>
          </a:p>
        </p:txBody>
      </p:sp>
      <p:sp>
        <p:nvSpPr>
          <p:cNvPr id="147" name="AutoShape 14"/>
          <p:cNvSpPr>
            <a:spLocks noChangeArrowheads="1"/>
          </p:cNvSpPr>
          <p:nvPr/>
        </p:nvSpPr>
        <p:spPr bwMode="auto">
          <a:xfrm>
            <a:off x="708728" y="1270288"/>
            <a:ext cx="1080540" cy="973671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36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내부사용자</a:t>
            </a:r>
          </a:p>
        </p:txBody>
      </p:sp>
      <p:sp>
        <p:nvSpPr>
          <p:cNvPr id="149" name="Rectangle 18"/>
          <p:cNvSpPr>
            <a:spLocks noChangeArrowheads="1"/>
          </p:cNvSpPr>
          <p:nvPr/>
        </p:nvSpPr>
        <p:spPr bwMode="auto">
          <a:xfrm>
            <a:off x="818031" y="1623512"/>
            <a:ext cx="861934" cy="5151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임직원</a:t>
            </a:r>
            <a:endParaRPr kumimoji="1" lang="ko-KR" altLang="en-US" sz="1200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58" name="AutoShape 14"/>
          <p:cNvSpPr>
            <a:spLocks noChangeArrowheads="1"/>
          </p:cNvSpPr>
          <p:nvPr/>
        </p:nvSpPr>
        <p:spPr bwMode="auto">
          <a:xfrm>
            <a:off x="708728" y="3560299"/>
            <a:ext cx="1080540" cy="2793413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3175">
            <a:noFill/>
          </a:ln>
          <a:extLst/>
        </p:spPr>
        <p:txBody>
          <a:bodyPr lIns="0" tIns="36000" rIns="0" bIns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대외기관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59" name="AutoShape 16"/>
          <p:cNvSpPr>
            <a:spLocks noChangeArrowheads="1"/>
          </p:cNvSpPr>
          <p:nvPr/>
        </p:nvSpPr>
        <p:spPr bwMode="auto">
          <a:xfrm>
            <a:off x="755572" y="3838909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코스콤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60" name="Rectangle 11" descr="강-4단"/>
          <p:cNvSpPr>
            <a:spLocks noChangeArrowheads="1"/>
          </p:cNvSpPr>
          <p:nvPr/>
        </p:nvSpPr>
        <p:spPr bwMode="auto">
          <a:xfrm>
            <a:off x="1967277" y="980728"/>
            <a:ext cx="6658131" cy="266389"/>
          </a:xfrm>
          <a:prstGeom prst="rect">
            <a:avLst/>
          </a:prstGeom>
          <a:solidFill>
            <a:srgbClr val="C00000"/>
          </a:solidFill>
          <a:ln w="285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18000" rIns="1800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kern="0" dirty="0" smtClean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본 프로젝트 제안시스템</a:t>
            </a:r>
            <a:endParaRPr kumimoji="1" lang="ko-KR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2" name="Rectangle 10"/>
          <p:cNvSpPr>
            <a:spLocks noChangeArrowheads="1"/>
          </p:cNvSpPr>
          <p:nvPr/>
        </p:nvSpPr>
        <p:spPr bwMode="auto">
          <a:xfrm>
            <a:off x="1959486" y="1299673"/>
            <a:ext cx="6658131" cy="1913303"/>
          </a:xfrm>
          <a:prstGeom prst="rect">
            <a:avLst/>
          </a:prstGeom>
          <a:noFill/>
          <a:ln w="28575" algn="ctr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97" name="AutoShape 14"/>
          <p:cNvSpPr>
            <a:spLocks noChangeArrowheads="1"/>
          </p:cNvSpPr>
          <p:nvPr/>
        </p:nvSpPr>
        <p:spPr bwMode="auto">
          <a:xfrm>
            <a:off x="708728" y="2298988"/>
            <a:ext cx="1080540" cy="973671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36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외부사용자</a:t>
            </a:r>
          </a:p>
        </p:txBody>
      </p:sp>
      <p:sp>
        <p:nvSpPr>
          <p:cNvPr id="198" name="Rectangle 18"/>
          <p:cNvSpPr>
            <a:spLocks noChangeArrowheads="1"/>
          </p:cNvSpPr>
          <p:nvPr/>
        </p:nvSpPr>
        <p:spPr bwMode="auto">
          <a:xfrm>
            <a:off x="818031" y="2652212"/>
            <a:ext cx="861934" cy="5151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타기관</a:t>
            </a:r>
            <a:endParaRPr kumimoji="1" lang="en-US" altLang="ko-KR" sz="1200" kern="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사용자</a:t>
            </a:r>
            <a:endParaRPr kumimoji="1" lang="ko-KR" altLang="en-US" sz="1200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9" name="AutoShape 16"/>
          <p:cNvSpPr>
            <a:spLocks noChangeArrowheads="1"/>
          </p:cNvSpPr>
          <p:nvPr/>
        </p:nvSpPr>
        <p:spPr bwMode="auto">
          <a:xfrm>
            <a:off x="755572" y="4253583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수탁기관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0" name="AutoShape 16"/>
          <p:cNvSpPr>
            <a:spLocks noChangeArrowheads="1"/>
          </p:cNvSpPr>
          <p:nvPr/>
        </p:nvSpPr>
        <p:spPr bwMode="auto">
          <a:xfrm>
            <a:off x="755572" y="4668257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사무관리사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1" name="AutoShape 16"/>
          <p:cNvSpPr>
            <a:spLocks noChangeArrowheads="1"/>
          </p:cNvSpPr>
          <p:nvPr/>
        </p:nvSpPr>
        <p:spPr bwMode="auto">
          <a:xfrm>
            <a:off x="755572" y="5082931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채권평가사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2" name="AutoShape 16"/>
          <p:cNvSpPr>
            <a:spLocks noChangeArrowheads="1"/>
          </p:cNvSpPr>
          <p:nvPr/>
        </p:nvSpPr>
        <p:spPr bwMode="auto">
          <a:xfrm>
            <a:off x="755572" y="5497605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해외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 </a:t>
            </a:r>
            <a:r>
              <a:rPr kumimoji="1" lang="ko-KR" altLang="en-US" sz="1200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대체      </a:t>
            </a:r>
            <a:r>
              <a:rPr kumimoji="1" lang="ko-KR" altLang="en-US" sz="1200" kern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운용사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03" name="AutoShape 16"/>
          <p:cNvSpPr>
            <a:spLocks noChangeArrowheads="1"/>
          </p:cNvSpPr>
          <p:nvPr/>
        </p:nvSpPr>
        <p:spPr bwMode="auto">
          <a:xfrm>
            <a:off x="755572" y="5912279"/>
            <a:ext cx="986852" cy="348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kern="0" noProof="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데이터제공사</a:t>
            </a:r>
            <a:endParaRPr kumimoji="1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06" name="그룹 205"/>
          <p:cNvGrpSpPr/>
          <p:nvPr/>
        </p:nvGrpSpPr>
        <p:grpSpPr>
          <a:xfrm>
            <a:off x="4088904" y="4618842"/>
            <a:ext cx="2160240" cy="898390"/>
            <a:chOff x="1888122" y="1931961"/>
            <a:chExt cx="1441241" cy="826382"/>
          </a:xfrm>
        </p:grpSpPr>
        <p:sp>
          <p:nvSpPr>
            <p:cNvPr id="129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로그인 </a:t>
              </a: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04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권한관리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05" name="Rectangle 77"/>
            <p:cNvSpPr>
              <a:spLocks noChangeArrowheads="1"/>
            </p:cNvSpPr>
            <p:nvPr/>
          </p:nvSpPr>
          <p:spPr bwMode="auto">
            <a:xfrm>
              <a:off x="1888122" y="251108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코드</a:t>
              </a: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09" name="Rectangle 10"/>
          <p:cNvSpPr>
            <a:spLocks noChangeArrowheads="1"/>
          </p:cNvSpPr>
          <p:nvPr/>
        </p:nvSpPr>
        <p:spPr bwMode="auto">
          <a:xfrm>
            <a:off x="2144688" y="3483149"/>
            <a:ext cx="3024336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10" name="Rectangle 70" descr="강-4단"/>
          <p:cNvSpPr>
            <a:spLocks noChangeArrowheads="1"/>
          </p:cNvSpPr>
          <p:nvPr/>
        </p:nvSpPr>
        <p:spPr bwMode="auto">
          <a:xfrm>
            <a:off x="2144688" y="3284984"/>
            <a:ext cx="3024336" cy="20016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50" b="1" kern="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자산배분</a:t>
            </a:r>
            <a:endParaRPr kumimoji="0" lang="en-US" altLang="ko-KR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11" name="그룹 210"/>
          <p:cNvGrpSpPr/>
          <p:nvPr/>
        </p:nvGrpSpPr>
        <p:grpSpPr>
          <a:xfrm>
            <a:off x="2216696" y="3542104"/>
            <a:ext cx="2855241" cy="536820"/>
            <a:chOff x="1888122" y="1930436"/>
            <a:chExt cx="1441241" cy="536820"/>
          </a:xfrm>
        </p:grpSpPr>
        <p:sp>
          <p:nvSpPr>
            <p:cNvPr id="213" name="Rectangle 77"/>
            <p:cNvSpPr>
              <a:spLocks noChangeArrowheads="1"/>
            </p:cNvSpPr>
            <p:nvPr/>
          </p:nvSpPr>
          <p:spPr bwMode="auto">
            <a:xfrm>
              <a:off x="1888122" y="1930436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전략적 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14" name="Rectangle 77"/>
            <p:cNvSpPr>
              <a:spLocks noChangeArrowheads="1"/>
            </p:cNvSpPr>
            <p:nvPr/>
          </p:nvSpPr>
          <p:spPr bwMode="auto">
            <a:xfrm>
              <a:off x="1888122" y="2219999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전술적자산배분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25" name="Rectangle 10"/>
          <p:cNvSpPr>
            <a:spLocks noChangeArrowheads="1"/>
          </p:cNvSpPr>
          <p:nvPr/>
        </p:nvSpPr>
        <p:spPr bwMode="auto">
          <a:xfrm>
            <a:off x="2000672" y="4539942"/>
            <a:ext cx="6624736" cy="1985402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26" name="Rectangle 70" descr="강-4단"/>
          <p:cNvSpPr>
            <a:spLocks noChangeArrowheads="1"/>
          </p:cNvSpPr>
          <p:nvPr/>
        </p:nvSpPr>
        <p:spPr bwMode="auto">
          <a:xfrm>
            <a:off x="2000672" y="4293097"/>
            <a:ext cx="6624736" cy="21602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Back Office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6365002" y="4585881"/>
            <a:ext cx="2216654" cy="1867455"/>
            <a:chOff x="6365002" y="4585881"/>
            <a:chExt cx="2216654" cy="1598891"/>
          </a:xfrm>
        </p:grpSpPr>
        <p:sp>
          <p:nvSpPr>
            <p:cNvPr id="228" name="Rectangle 77"/>
            <p:cNvSpPr>
              <a:spLocks noChangeArrowheads="1"/>
            </p:cNvSpPr>
            <p:nvPr/>
          </p:nvSpPr>
          <p:spPr bwMode="auto">
            <a:xfrm>
              <a:off x="6382796" y="5581385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업무개시</a:t>
              </a:r>
              <a:r>
                <a:rPr kumimoji="1" lang="en-US" altLang="ko-KR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 </a:t>
              </a: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마감</a:t>
              </a:r>
              <a:endParaRPr kumimoji="1" lang="en-US" altLang="ko-KR" sz="900" b="1" noProof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29" name="Rectangle 77"/>
            <p:cNvSpPr>
              <a:spLocks noChangeArrowheads="1"/>
            </p:cNvSpPr>
            <p:nvPr/>
          </p:nvSpPr>
          <p:spPr bwMode="auto">
            <a:xfrm>
              <a:off x="6365002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기본정보관리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0" name="Rectangle 77"/>
            <p:cNvSpPr>
              <a:spLocks noChangeArrowheads="1"/>
            </p:cNvSpPr>
            <p:nvPr/>
          </p:nvSpPr>
          <p:spPr bwMode="auto">
            <a:xfrm>
              <a:off x="7475846" y="4585881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펀드관리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2" name="Rectangle 77"/>
            <p:cNvSpPr>
              <a:spLocks noChangeArrowheads="1"/>
            </p:cNvSpPr>
            <p:nvPr/>
          </p:nvSpPr>
          <p:spPr bwMode="auto">
            <a:xfrm>
              <a:off x="6393160" y="590934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결제관리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3" name="Rectangle 77"/>
            <p:cNvSpPr>
              <a:spLocks noChangeArrowheads="1"/>
            </p:cNvSpPr>
            <p:nvPr/>
          </p:nvSpPr>
          <p:spPr bwMode="auto">
            <a:xfrm>
              <a:off x="6365002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기일관리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4" name="Rectangle 77"/>
            <p:cNvSpPr>
              <a:spLocks noChangeArrowheads="1"/>
            </p:cNvSpPr>
            <p:nvPr/>
          </p:nvSpPr>
          <p:spPr bwMode="auto">
            <a:xfrm>
              <a:off x="7475846" y="4913844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운용정보관리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6" name="Rectangle 77"/>
            <p:cNvSpPr>
              <a:spLocks noChangeArrowheads="1"/>
            </p:cNvSpPr>
            <p:nvPr/>
          </p:nvSpPr>
          <p:spPr bwMode="auto">
            <a:xfrm>
              <a:off x="7504102" y="5589240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평가결산관리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7" name="Rectangle 77"/>
            <p:cNvSpPr>
              <a:spLocks noChangeArrowheads="1"/>
            </p:cNvSpPr>
            <p:nvPr/>
          </p:nvSpPr>
          <p:spPr bwMode="auto">
            <a:xfrm>
              <a:off x="6365002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보고서관리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38" name="Rectangle 77"/>
            <p:cNvSpPr>
              <a:spLocks noChangeArrowheads="1"/>
            </p:cNvSpPr>
            <p:nvPr/>
          </p:nvSpPr>
          <p:spPr bwMode="auto">
            <a:xfrm>
              <a:off x="7475846" y="5241808"/>
              <a:ext cx="1077554" cy="275424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시스템관리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4088904" y="5589240"/>
            <a:ext cx="2160241" cy="792088"/>
            <a:chOff x="3800871" y="5589240"/>
            <a:chExt cx="2520281" cy="792088"/>
          </a:xfrm>
        </p:grpSpPr>
        <p:sp>
          <p:nvSpPr>
            <p:cNvPr id="266" name="Rectangle 10"/>
            <p:cNvSpPr>
              <a:spLocks noChangeArrowheads="1"/>
            </p:cNvSpPr>
            <p:nvPr/>
          </p:nvSpPr>
          <p:spPr bwMode="auto">
            <a:xfrm>
              <a:off x="3800872" y="5877272"/>
              <a:ext cx="2520280" cy="504056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67" name="Rectangle 70" descr="강-4단"/>
            <p:cNvSpPr>
              <a:spLocks noChangeArrowheads="1"/>
            </p:cNvSpPr>
            <p:nvPr/>
          </p:nvSpPr>
          <p:spPr bwMode="auto">
            <a:xfrm>
              <a:off x="3800871" y="5589240"/>
              <a:ext cx="2520280" cy="216024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DW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69" name="Rectangle 77"/>
            <p:cNvSpPr>
              <a:spLocks noChangeArrowheads="1"/>
            </p:cNvSpPr>
            <p:nvPr/>
          </p:nvSpPr>
          <p:spPr bwMode="auto">
            <a:xfrm>
              <a:off x="5138112" y="5949281"/>
              <a:ext cx="1152128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ETL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70" name="Rectangle 77"/>
            <p:cNvSpPr>
              <a:spLocks noChangeArrowheads="1"/>
            </p:cNvSpPr>
            <p:nvPr/>
          </p:nvSpPr>
          <p:spPr bwMode="auto">
            <a:xfrm>
              <a:off x="3841968" y="5949280"/>
              <a:ext cx="1224136" cy="288032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데이터  </a:t>
              </a: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마트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274" name="Rectangle 10"/>
          <p:cNvSpPr>
            <a:spLocks noChangeArrowheads="1"/>
          </p:cNvSpPr>
          <p:nvPr/>
        </p:nvSpPr>
        <p:spPr bwMode="auto">
          <a:xfrm>
            <a:off x="5385048" y="3483149"/>
            <a:ext cx="3168352" cy="665931"/>
          </a:xfrm>
          <a:prstGeom prst="rect">
            <a:avLst/>
          </a:prstGeom>
          <a:noFill/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275" name="Rectangle 70" descr="강-4단"/>
          <p:cNvSpPr>
            <a:spLocks noChangeArrowheads="1"/>
          </p:cNvSpPr>
          <p:nvPr/>
        </p:nvSpPr>
        <p:spPr bwMode="auto">
          <a:xfrm>
            <a:off x="5385048" y="3284984"/>
            <a:ext cx="3168352" cy="20016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3175" algn="ctr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b="1" kern="0" noProof="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Risk Management</a:t>
            </a:r>
            <a:endParaRPr kumimoji="0" lang="en-US" altLang="ko-KR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276" name="그룹 275"/>
          <p:cNvGrpSpPr/>
          <p:nvPr/>
        </p:nvGrpSpPr>
        <p:grpSpPr>
          <a:xfrm>
            <a:off x="5473621" y="3553993"/>
            <a:ext cx="2991205" cy="536819"/>
            <a:chOff x="1888122" y="1931961"/>
            <a:chExt cx="1441241" cy="536819"/>
          </a:xfrm>
        </p:grpSpPr>
        <p:sp>
          <p:nvSpPr>
            <p:cNvPr id="277" name="Rectangle 77"/>
            <p:cNvSpPr>
              <a:spLocks noChangeArrowheads="1"/>
            </p:cNvSpPr>
            <p:nvPr/>
          </p:nvSpPr>
          <p:spPr bwMode="auto">
            <a:xfrm>
              <a:off x="1888122" y="1931961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noProof="0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시장리스크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278" name="Rectangle 77"/>
            <p:cNvSpPr>
              <a:spLocks noChangeArrowheads="1"/>
            </p:cNvSpPr>
            <p:nvPr/>
          </p:nvSpPr>
          <p:spPr bwMode="auto">
            <a:xfrm>
              <a:off x="1888122" y="2221523"/>
              <a:ext cx="1441241" cy="247257"/>
            </a:xfrm>
            <a:prstGeom prst="rect">
              <a:avLst/>
            </a:prstGeom>
            <a:solidFill>
              <a:srgbClr val="F8F8F8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err="1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신용리스크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291" name="그룹 290"/>
          <p:cNvGrpSpPr/>
          <p:nvPr/>
        </p:nvGrpSpPr>
        <p:grpSpPr>
          <a:xfrm>
            <a:off x="2072680" y="4601024"/>
            <a:ext cx="1944215" cy="895660"/>
            <a:chOff x="1842229" y="1686699"/>
            <a:chExt cx="1526595" cy="895660"/>
          </a:xfrm>
        </p:grpSpPr>
        <p:sp>
          <p:nvSpPr>
            <p:cNvPr id="292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93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대외연계통합시스템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294" name="그룹 293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295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수탁기관연계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96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FTP </a:t>
                </a: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송수신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298" name="그룹 297"/>
          <p:cNvGrpSpPr/>
          <p:nvPr/>
        </p:nvGrpSpPr>
        <p:grpSpPr>
          <a:xfrm>
            <a:off x="2072680" y="5550518"/>
            <a:ext cx="1944216" cy="895660"/>
            <a:chOff x="1842229" y="1686699"/>
            <a:chExt cx="1526595" cy="895660"/>
          </a:xfrm>
        </p:grpSpPr>
        <p:sp>
          <p:nvSpPr>
            <p:cNvPr id="299" name="Rectangle 10"/>
            <p:cNvSpPr>
              <a:spLocks noChangeArrowheads="1"/>
            </p:cNvSpPr>
            <p:nvPr/>
          </p:nvSpPr>
          <p:spPr bwMode="auto">
            <a:xfrm>
              <a:off x="1842229" y="1884865"/>
              <a:ext cx="1526595" cy="697494"/>
            </a:xfrm>
            <a:prstGeom prst="rect">
              <a:avLst/>
            </a:prstGeom>
            <a:noFill/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300" name="Rectangle 70" descr="강-4단"/>
            <p:cNvSpPr>
              <a:spLocks noChangeArrowheads="1"/>
            </p:cNvSpPr>
            <p:nvPr/>
          </p:nvSpPr>
          <p:spPr bwMode="auto">
            <a:xfrm>
              <a:off x="1842229" y="1686699"/>
              <a:ext cx="1526595" cy="20016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algn="ctr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1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05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정보교류시스템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301" name="그룹 300"/>
            <p:cNvGrpSpPr/>
            <p:nvPr/>
          </p:nvGrpSpPr>
          <p:grpSpPr>
            <a:xfrm>
              <a:off x="1884906" y="1955708"/>
              <a:ext cx="1441241" cy="536819"/>
              <a:chOff x="1888122" y="1931961"/>
              <a:chExt cx="1441241" cy="536819"/>
            </a:xfrm>
          </p:grpSpPr>
          <p:sp>
            <p:nvSpPr>
              <p:cNvPr id="302" name="Rectangle 77"/>
              <p:cNvSpPr>
                <a:spLocks noChangeArrowheads="1"/>
              </p:cNvSpPr>
              <p:nvPr/>
            </p:nvSpPr>
            <p:spPr bwMode="auto">
              <a:xfrm>
                <a:off x="1888122" y="1931961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국내정보교류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303" name="Rectangle 77"/>
              <p:cNvSpPr>
                <a:spLocks noChangeArrowheads="1"/>
              </p:cNvSpPr>
              <p:nvPr/>
            </p:nvSpPr>
            <p:spPr bwMode="auto">
              <a:xfrm>
                <a:off x="1888122" y="2221523"/>
                <a:ext cx="1441241" cy="247257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해외정보교류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sp>
        <p:nvSpPr>
          <p:cNvPr id="332" name="왼쪽/오른쪽 화살표 331"/>
          <p:cNvSpPr/>
          <p:nvPr/>
        </p:nvSpPr>
        <p:spPr>
          <a:xfrm>
            <a:off x="1719202" y="1771248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33" name="왼쪽/오른쪽 화살표 332"/>
          <p:cNvSpPr/>
          <p:nvPr/>
        </p:nvSpPr>
        <p:spPr>
          <a:xfrm>
            <a:off x="1719202" y="2837784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34" name="왼쪽/오른쪽 화살표 333"/>
          <p:cNvSpPr/>
          <p:nvPr/>
        </p:nvSpPr>
        <p:spPr>
          <a:xfrm>
            <a:off x="1719202" y="4725740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335" name="왼쪽/오른쪽 화살표 334"/>
          <p:cNvSpPr/>
          <p:nvPr/>
        </p:nvSpPr>
        <p:spPr>
          <a:xfrm>
            <a:off x="1719202" y="5879741"/>
            <a:ext cx="316132" cy="216024"/>
          </a:xfrm>
          <a:prstGeom prst="leftRightArrow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39" name="직사각형 138"/>
          <p:cNvSpPr/>
          <p:nvPr/>
        </p:nvSpPr>
        <p:spPr bwMode="gray">
          <a:xfrm>
            <a:off x="1949212" y="3264346"/>
            <a:ext cx="6748204" cy="3384376"/>
          </a:xfrm>
          <a:prstGeom prst="rect">
            <a:avLst/>
          </a:prstGeom>
          <a:solidFill>
            <a:srgbClr val="EAEAEA">
              <a:alpha val="68000"/>
            </a:srgbClr>
          </a:solidFill>
          <a:ln w="19050" algn="ctr">
            <a:solidFill>
              <a:srgbClr val="6BD3BB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endParaRPr lang="ko-KR" altLang="en-US" sz="1600" b="1" dirty="0" smtClean="0">
              <a:latin typeface="Arial" pitchFamily="34" charset="0"/>
              <a:ea typeface="가는각진제목체" pitchFamily="18" charset="-127"/>
              <a:cs typeface="Arial"/>
            </a:endParaRPr>
          </a:p>
        </p:txBody>
      </p:sp>
      <p:sp>
        <p:nvSpPr>
          <p:cNvPr id="140" name="TextBox 139"/>
          <p:cNvSpPr txBox="1"/>
          <p:nvPr/>
        </p:nvSpPr>
        <p:spPr bwMode="gray">
          <a:xfrm>
            <a:off x="4160912" y="4345940"/>
            <a:ext cx="2318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defRPr>
            </a:lvl1pPr>
          </a:lstStyle>
          <a:p>
            <a:pPr algn="ctr"/>
            <a:r>
              <a:rPr lang="ko-KR" altLang="en-US" dirty="0" smtClean="0"/>
              <a:t>旣 보유 시스템                          </a:t>
            </a:r>
            <a:r>
              <a:rPr lang="en-US" altLang="ko-KR" dirty="0" smtClean="0"/>
              <a:t>(</a:t>
            </a:r>
            <a:r>
              <a:rPr lang="ko-KR" altLang="en-US" dirty="0" smtClean="0"/>
              <a:t>중장기 고도화  과제영역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86" name="그룹 85"/>
          <p:cNvGrpSpPr/>
          <p:nvPr/>
        </p:nvGrpSpPr>
        <p:grpSpPr>
          <a:xfrm>
            <a:off x="2144688" y="1340768"/>
            <a:ext cx="6336704" cy="1851660"/>
            <a:chOff x="2144688" y="1700808"/>
            <a:chExt cx="5040560" cy="1728192"/>
          </a:xfrm>
        </p:grpSpPr>
        <p:grpSp>
          <p:nvGrpSpPr>
            <p:cNvPr id="87" name="그룹 86"/>
            <p:cNvGrpSpPr/>
            <p:nvPr/>
          </p:nvGrpSpPr>
          <p:grpSpPr>
            <a:xfrm>
              <a:off x="4736976" y="1700808"/>
              <a:ext cx="2448272" cy="1728192"/>
              <a:chOff x="4376936" y="1700808"/>
              <a:chExt cx="2448272" cy="1728192"/>
            </a:xfrm>
          </p:grpSpPr>
          <p:sp>
            <p:nvSpPr>
              <p:cNvPr id="98" name="Rectangle 10"/>
              <p:cNvSpPr>
                <a:spLocks noChangeArrowheads="1"/>
              </p:cNvSpPr>
              <p:nvPr/>
            </p:nvSpPr>
            <p:spPr bwMode="auto">
              <a:xfrm>
                <a:off x="4376936" y="1935482"/>
                <a:ext cx="2437286" cy="1493518"/>
              </a:xfrm>
              <a:prstGeom prst="rect">
                <a:avLst/>
              </a:prstGeom>
              <a:noFill/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endParaRPr>
              </a:p>
            </p:txBody>
          </p:sp>
          <p:sp>
            <p:nvSpPr>
              <p:cNvPr id="99" name="Rectangle 70" descr="강-4단"/>
              <p:cNvSpPr>
                <a:spLocks noChangeArrowheads="1"/>
              </p:cNvSpPr>
              <p:nvPr/>
            </p:nvSpPr>
            <p:spPr bwMode="auto">
              <a:xfrm>
                <a:off x="4387922" y="1700808"/>
                <a:ext cx="2437286" cy="219471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Middle Office</a:t>
                </a:r>
              </a:p>
            </p:txBody>
          </p:sp>
          <p:grpSp>
            <p:nvGrpSpPr>
              <p:cNvPr id="100" name="그룹 99"/>
              <p:cNvGrpSpPr/>
              <p:nvPr/>
            </p:nvGrpSpPr>
            <p:grpSpPr>
              <a:xfrm>
                <a:off x="4456058" y="1995771"/>
                <a:ext cx="2301014" cy="906111"/>
                <a:chOff x="1888122" y="1931961"/>
                <a:chExt cx="1441241" cy="826382"/>
              </a:xfrm>
            </p:grpSpPr>
            <p:sp>
              <p:nvSpPr>
                <p:cNvPr id="103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1931961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성과분석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4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2221523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컴플라이언스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5" name="Rectangle 77"/>
                <p:cNvSpPr>
                  <a:spLocks noChangeArrowheads="1"/>
                </p:cNvSpPr>
                <p:nvPr/>
              </p:nvSpPr>
              <p:spPr bwMode="auto">
                <a:xfrm>
                  <a:off x="1888122" y="2511086"/>
                  <a:ext cx="1441241" cy="247257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모니터링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101" name="Rectangle 77"/>
              <p:cNvSpPr>
                <a:spLocks noChangeArrowheads="1"/>
              </p:cNvSpPr>
              <p:nvPr/>
            </p:nvSpPr>
            <p:spPr bwMode="auto">
              <a:xfrm>
                <a:off x="4448944" y="2976404"/>
                <a:ext cx="1152128" cy="360040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정형 보고서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102" name="Rectangle 77"/>
              <p:cNvSpPr>
                <a:spLocks noChangeArrowheads="1"/>
              </p:cNvSpPr>
              <p:nvPr/>
            </p:nvSpPr>
            <p:spPr bwMode="auto">
              <a:xfrm>
                <a:off x="5673080" y="2976404"/>
                <a:ext cx="1086288" cy="360040"/>
              </a:xfrm>
              <a:prstGeom prst="rect">
                <a:avLst/>
              </a:prstGeom>
              <a:solidFill>
                <a:srgbClr val="F8F8F8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비정형  보고서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2144688" y="1700808"/>
              <a:ext cx="2448272" cy="1709542"/>
              <a:chOff x="2072680" y="1844824"/>
              <a:chExt cx="2448272" cy="1709542"/>
            </a:xfrm>
          </p:grpSpPr>
          <p:sp>
            <p:nvSpPr>
              <p:cNvPr id="89" name="Rectangle 70" descr="강-4단"/>
              <p:cNvSpPr>
                <a:spLocks noChangeArrowheads="1"/>
              </p:cNvSpPr>
              <p:nvPr/>
            </p:nvSpPr>
            <p:spPr bwMode="auto">
              <a:xfrm>
                <a:off x="2072680" y="1844824"/>
                <a:ext cx="2448272" cy="216024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050" b="1" kern="0" dirty="0" smtClean="0">
                    <a:solidFill>
                      <a:prstClr val="white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Front Office</a:t>
                </a:r>
                <a:endParaRPr kumimoji="0" lang="en-US" altLang="ko-K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90" name="그룹 89"/>
              <p:cNvGrpSpPr/>
              <p:nvPr/>
            </p:nvGrpSpPr>
            <p:grpSpPr>
              <a:xfrm>
                <a:off x="2072680" y="2060848"/>
                <a:ext cx="2437286" cy="1493518"/>
                <a:chOff x="4520952" y="2060848"/>
                <a:chExt cx="2437286" cy="1493518"/>
              </a:xfrm>
            </p:grpSpPr>
            <p:sp>
              <p:nvSpPr>
                <p:cNvPr id="91" name="Rectangle 10"/>
                <p:cNvSpPr>
                  <a:spLocks noChangeArrowheads="1"/>
                </p:cNvSpPr>
                <p:nvPr/>
              </p:nvSpPr>
              <p:spPr bwMode="auto">
                <a:xfrm>
                  <a:off x="4520952" y="2060848"/>
                  <a:ext cx="2437286" cy="1493518"/>
                </a:xfrm>
                <a:prstGeom prst="rect">
                  <a:avLst/>
                </a:prstGeom>
                <a:noFill/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</p:txBody>
            </p:sp>
            <p:grpSp>
              <p:nvGrpSpPr>
                <p:cNvPr id="92" name="그룹 91"/>
                <p:cNvGrpSpPr/>
                <p:nvPr/>
              </p:nvGrpSpPr>
              <p:grpSpPr>
                <a:xfrm>
                  <a:off x="4608458" y="2148171"/>
                  <a:ext cx="2301014" cy="906111"/>
                  <a:chOff x="1888122" y="1931961"/>
                  <a:chExt cx="1441241" cy="826382"/>
                </a:xfrm>
              </p:grpSpPr>
              <p:sp>
                <p:nvSpPr>
                  <p:cNvPr id="95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1931961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ko-KR" sz="9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Deal Save</a:t>
                    </a:r>
                  </a:p>
                </p:txBody>
              </p:sp>
              <p:sp>
                <p:nvSpPr>
                  <p:cNvPr id="96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2221523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/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9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Pre Deal Simulation</a:t>
                    </a:r>
                    <a:endParaRPr lang="ko-KR" altLang="en-US" sz="900" dirty="0"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  <p:sp>
                <p:nvSpPr>
                  <p:cNvPr id="97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888122" y="2511086"/>
                    <a:ext cx="1441241" cy="247257"/>
                  </a:xfrm>
                  <a:prstGeom prst="rect">
                    <a:avLst/>
                  </a:prstGeom>
                  <a:solidFill>
                    <a:srgbClr val="F8F8F8"/>
                  </a:solidFill>
                  <a:ln w="3175" algn="ctr">
                    <a:solidFill>
                      <a:sysClr val="window" lastClr="FFFFFF">
                        <a:lumMod val="50000"/>
                      </a:sysClr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36000" bIns="7200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400" kern="1200">
                        <a:solidFill>
                          <a:schemeClr val="tx1"/>
                        </a:solidFill>
                        <a:latin typeface="돋움" pitchFamily="50" charset="-127"/>
                        <a:ea typeface="돋움" pitchFamily="50" charset="-127"/>
                        <a:cs typeface="+mn-cs"/>
                      </a:defRPr>
                    </a:lvl9pPr>
                  </a:lstStyle>
                  <a:p>
                    <a:pPr algn="ctr" eaLnBrk="0" hangingPunct="0">
                      <a:lnSpc>
                        <a:spcPct val="90000"/>
                      </a:lnSpc>
                      <a:spcBef>
                        <a:spcPts val="0"/>
                      </a:spcBef>
                      <a:buClr>
                        <a:srgbClr val="7D0900"/>
                      </a:buClr>
                    </a:pPr>
                    <a:r>
                      <a:rPr lang="en-US" altLang="ko-KR" sz="9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Benchmarking and Active measures</a:t>
                    </a:r>
                    <a:endParaRPr lang="ko-KR" altLang="en-US" sz="900" dirty="0"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/>
                    </a:endParaRPr>
                  </a:p>
                </p:txBody>
              </p:sp>
            </p:grpSp>
            <p:sp>
              <p:nvSpPr>
                <p:cNvPr id="93" name="Rectangle 77"/>
                <p:cNvSpPr>
                  <a:spLocks noChangeArrowheads="1"/>
                </p:cNvSpPr>
                <p:nvPr/>
              </p:nvSpPr>
              <p:spPr bwMode="auto">
                <a:xfrm>
                  <a:off x="4601344" y="3128804"/>
                  <a:ext cx="1152128" cy="360040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/>
                <a:p>
                  <a:pPr algn="ctr" latinLnBrk="1">
                    <a:lnSpc>
                      <a:spcPct val="110000"/>
                    </a:lnSpc>
                  </a:pPr>
                  <a:r>
                    <a:rPr lang="en-US" altLang="ko-KR" sz="9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Stress tests </a:t>
                  </a:r>
                  <a:r>
                    <a:rPr lang="en-US" altLang="ko-KR" sz="9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</a:t>
                  </a:r>
                  <a:r>
                    <a:rPr kumimoji="1" lang="en-US" altLang="ko-KR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What-If</a:t>
                  </a:r>
                  <a:endParaRPr kumimoji="1" lang="ko-KR" altLang="en-US" sz="9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4" name="Rectangle 77"/>
                <p:cNvSpPr>
                  <a:spLocks noChangeArrowheads="1"/>
                </p:cNvSpPr>
                <p:nvPr/>
              </p:nvSpPr>
              <p:spPr bwMode="auto">
                <a:xfrm>
                  <a:off x="5825480" y="3128804"/>
                  <a:ext cx="1086288" cy="360040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ts val="0"/>
                    </a:spcBef>
                    <a:buClr>
                      <a:srgbClr val="7D0900"/>
                    </a:buClr>
                  </a:pPr>
                  <a:r>
                    <a:rPr lang="en-US" altLang="ko-KR" sz="9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Performance Measurement</a:t>
                  </a:r>
                  <a:endParaRPr lang="ko-KR" altLang="en-US" sz="9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087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14"/>
          <p:cNvSpPr>
            <a:spLocks noChangeArrowheads="1"/>
          </p:cNvSpPr>
          <p:nvPr/>
        </p:nvSpPr>
        <p:spPr bwMode="auto">
          <a:xfrm>
            <a:off x="469046" y="5229200"/>
            <a:ext cx="5150296" cy="1152128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72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ko-KR" dirty="0" smtClean="0">
                <a:solidFill>
                  <a:prstClr val="black"/>
                </a:solidFill>
                <a:cs typeface="Arial"/>
              </a:rPr>
              <a:t>Front Office </a:t>
            </a:r>
            <a:r>
              <a:rPr lang="ko-KR" altLang="en-US" dirty="0" smtClean="0">
                <a:solidFill>
                  <a:prstClr val="black"/>
                </a:solidFill>
                <a:cs typeface="Arial"/>
              </a:rPr>
              <a:t>시스템</a:t>
            </a:r>
            <a:r>
              <a:rPr lang="en-US" altLang="ko-KR" dirty="0" smtClean="0">
                <a:solidFill>
                  <a:prstClr val="black"/>
                </a:solidFill>
                <a:cs typeface="Arial"/>
              </a:rPr>
              <a:t> </a:t>
            </a:r>
            <a:endParaRPr lang="ko-KR" altLang="en-US" dirty="0">
              <a:cs typeface="Arial" panose="020B0604020202020204" pitchFamily="34" charset="0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유가증권 거래 및 평가 프로세스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운용성과분석 및 실시간 운용관리 업무를 수행함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6" name="Rectangle 11" descr="강-4단"/>
          <p:cNvSpPr>
            <a:spLocks noChangeArrowheads="1"/>
          </p:cNvSpPr>
          <p:nvPr/>
        </p:nvSpPr>
        <p:spPr bwMode="auto">
          <a:xfrm>
            <a:off x="389313" y="1268760"/>
            <a:ext cx="5355775" cy="266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18000" rIns="1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Front Office </a:t>
            </a:r>
            <a:r>
              <a:rPr kumimoji="1" lang="ko-KR" altLang="en-US" sz="1100" b="1" dirty="0" smtClean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</a:t>
            </a:r>
            <a:endParaRPr kumimoji="1" lang="ko-KR" altLang="en-US" sz="1100" b="1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89313" y="1536621"/>
            <a:ext cx="5355775" cy="4930854"/>
          </a:xfrm>
          <a:prstGeom prst="rect">
            <a:avLst/>
          </a:prstGeom>
          <a:noFill/>
          <a:ln w="317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11" descr="강-4단"/>
          <p:cNvSpPr>
            <a:spLocks noChangeArrowheads="1"/>
          </p:cNvSpPr>
          <p:nvPr/>
        </p:nvSpPr>
        <p:spPr bwMode="auto">
          <a:xfrm>
            <a:off x="5867400" y="1268760"/>
            <a:ext cx="3729608" cy="266389"/>
          </a:xfrm>
          <a:prstGeom prst="rect">
            <a:avLst/>
          </a:prstGeom>
          <a:solidFill>
            <a:srgbClr val="C00000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18000" rIns="1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주요기능</a:t>
            </a:r>
            <a:endParaRPr kumimoji="1" lang="ko-KR" altLang="en-US" sz="1100" b="1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867400" y="1536621"/>
            <a:ext cx="3729608" cy="4930854"/>
          </a:xfrm>
          <a:prstGeom prst="rect">
            <a:avLst/>
          </a:prstGeom>
          <a:noFill/>
          <a:ln w="3175" algn="ctr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171450" indent="-171450" eaLnBrk="1" latinLnBrk="1" hangingPunct="1">
              <a:buFont typeface="Arial" panose="020B0604020202020204" pitchFamily="34" charset="0"/>
              <a:buChar char="•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거래관리 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주식 </a:t>
            </a:r>
            <a:r>
              <a:rPr kumimoji="1"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채권등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정형상품외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헤지펀드</a:t>
            </a: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구조화등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eaLnBrk="1" latinLnBrk="1" hangingPunct="1"/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복합상품 거래 관리지원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488504" y="1628800"/>
            <a:ext cx="5150296" cy="1016868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72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583878" y="1758992"/>
            <a:ext cx="4989607" cy="80591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108000" tIns="72000" rIns="0" bIns="0" anchor="t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ko-KR" altLang="en-US" sz="10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거래관리</a:t>
            </a:r>
            <a:endParaRPr kumimoji="1" lang="ko-KR" altLang="en-US" sz="1000" b="1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675473" y="2104993"/>
            <a:ext cx="816249" cy="382570"/>
          </a:xfrm>
          <a:prstGeom prst="rect">
            <a:avLst/>
          </a:prstGeom>
          <a:solidFill>
            <a:schemeClr val="bg1"/>
          </a:solidFill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</p:spPr>
        <p:txBody>
          <a:bodyPr lIns="72000" tIns="72000" rIns="36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주식운용</a:t>
            </a:r>
            <a:endParaRPr kumimoji="1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7" name="Rectangle 77"/>
          <p:cNvSpPr>
            <a:spLocks noChangeArrowheads="1"/>
          </p:cNvSpPr>
          <p:nvPr/>
        </p:nvSpPr>
        <p:spPr bwMode="auto">
          <a:xfrm>
            <a:off x="1672555" y="2104993"/>
            <a:ext cx="816249" cy="382570"/>
          </a:xfrm>
          <a:prstGeom prst="rect">
            <a:avLst/>
          </a:prstGeom>
          <a:solidFill>
            <a:schemeClr val="bg1"/>
          </a:solidFill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</p:spPr>
        <p:txBody>
          <a:bodyPr lIns="72000" tIns="72000" rIns="36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채권운용</a:t>
            </a:r>
            <a:endParaRPr kumimoji="1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2" name="Rectangle 77"/>
          <p:cNvSpPr>
            <a:spLocks noChangeArrowheads="1"/>
          </p:cNvSpPr>
          <p:nvPr/>
        </p:nvSpPr>
        <p:spPr bwMode="auto">
          <a:xfrm>
            <a:off x="2669637" y="2104993"/>
            <a:ext cx="816249" cy="382570"/>
          </a:xfrm>
          <a:prstGeom prst="rect">
            <a:avLst/>
          </a:prstGeom>
          <a:solidFill>
            <a:schemeClr val="bg1"/>
          </a:solidFill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</p:spPr>
        <p:txBody>
          <a:bodyPr lIns="72000" tIns="72000" rIns="36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해외운용</a:t>
            </a:r>
            <a:endParaRPr kumimoji="1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3" name="Rectangle 77"/>
          <p:cNvSpPr>
            <a:spLocks noChangeArrowheads="1"/>
          </p:cNvSpPr>
          <p:nvPr/>
        </p:nvSpPr>
        <p:spPr bwMode="auto">
          <a:xfrm>
            <a:off x="3666719" y="2104993"/>
            <a:ext cx="816249" cy="382570"/>
          </a:xfrm>
          <a:prstGeom prst="rect">
            <a:avLst/>
          </a:prstGeom>
          <a:solidFill>
            <a:schemeClr val="bg1"/>
          </a:solidFill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</p:spPr>
        <p:txBody>
          <a:bodyPr lIns="72000" tIns="72000" rIns="36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파생운용</a:t>
            </a:r>
            <a:endParaRPr kumimoji="1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8" name="Rectangle 77"/>
          <p:cNvSpPr>
            <a:spLocks noChangeArrowheads="1"/>
          </p:cNvSpPr>
          <p:nvPr/>
        </p:nvSpPr>
        <p:spPr bwMode="auto">
          <a:xfrm>
            <a:off x="4663802" y="2104993"/>
            <a:ext cx="816249" cy="382570"/>
          </a:xfrm>
          <a:prstGeom prst="rect">
            <a:avLst/>
          </a:prstGeom>
          <a:solidFill>
            <a:schemeClr val="bg1"/>
          </a:solidFill>
          <a:ln w="3175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</p:spPr>
        <p:txBody>
          <a:bodyPr lIns="72000" tIns="72000" rIns="36000" bIns="72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대체투자</a:t>
            </a:r>
            <a:endParaRPr kumimoji="1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488504" y="2740450"/>
            <a:ext cx="5150296" cy="1134232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72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552129" y="2915996"/>
            <a:ext cx="4989607" cy="76781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108000" tIns="72000" rIns="0" bIns="0" anchor="t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0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Portfolio Management</a:t>
            </a:r>
            <a:endParaRPr kumimoji="1" lang="ko-KR" altLang="en-US" sz="1000" b="1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68" name="그룹 67"/>
          <p:cNvGrpSpPr/>
          <p:nvPr/>
        </p:nvGrpSpPr>
        <p:grpSpPr>
          <a:xfrm>
            <a:off x="643724" y="3204027"/>
            <a:ext cx="4804578" cy="364484"/>
            <a:chOff x="675473" y="3315319"/>
            <a:chExt cx="3807495" cy="382570"/>
          </a:xfrm>
        </p:grpSpPr>
        <p:sp>
          <p:nvSpPr>
            <p:cNvPr id="63" name="Rectangle 77"/>
            <p:cNvSpPr>
              <a:spLocks noChangeArrowheads="1"/>
            </p:cNvSpPr>
            <p:nvPr/>
          </p:nvSpPr>
          <p:spPr bwMode="auto">
            <a:xfrm>
              <a:off x="675473" y="3315319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RT Position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64" name="Rectangle 77"/>
            <p:cNvSpPr>
              <a:spLocks noChangeArrowheads="1"/>
            </p:cNvSpPr>
            <p:nvPr/>
          </p:nvSpPr>
          <p:spPr bwMode="auto">
            <a:xfrm>
              <a:off x="1672555" y="3315319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Benchmarking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65" name="Rectangle 77"/>
            <p:cNvSpPr>
              <a:spLocks noChangeArrowheads="1"/>
            </p:cNvSpPr>
            <p:nvPr/>
          </p:nvSpPr>
          <p:spPr bwMode="auto">
            <a:xfrm>
              <a:off x="2669637" y="3315319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noProof="0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RT Risk &amp; Performance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66" name="Rectangle 77"/>
            <p:cNvSpPr>
              <a:spLocks noChangeArrowheads="1"/>
            </p:cNvSpPr>
            <p:nvPr/>
          </p:nvSpPr>
          <p:spPr bwMode="auto">
            <a:xfrm>
              <a:off x="3666719" y="3315319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What-If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38" name="AutoShape 14"/>
          <p:cNvSpPr>
            <a:spLocks noChangeArrowheads="1"/>
          </p:cNvSpPr>
          <p:nvPr/>
        </p:nvSpPr>
        <p:spPr bwMode="auto">
          <a:xfrm>
            <a:off x="488504" y="3964586"/>
            <a:ext cx="5150296" cy="1152128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ysClr val="windowText" lastClr="000000"/>
            </a:solidFill>
          </a:ln>
          <a:extLst/>
        </p:spPr>
        <p:txBody>
          <a:bodyPr lIns="0" tIns="72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71" name="Rectangle 18"/>
          <p:cNvSpPr>
            <a:spLocks noChangeArrowheads="1"/>
          </p:cNvSpPr>
          <p:nvPr/>
        </p:nvSpPr>
        <p:spPr bwMode="auto">
          <a:xfrm>
            <a:off x="560512" y="4166787"/>
            <a:ext cx="4989607" cy="80591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algn="ctr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lIns="108000" tIns="72000" rIns="0" bIns="0" anchor="t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0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Performance Measurement</a:t>
            </a:r>
            <a:endParaRPr kumimoji="1" lang="ko-KR" altLang="en-US" sz="1000" b="1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72" name="그룹 71"/>
          <p:cNvGrpSpPr/>
          <p:nvPr/>
        </p:nvGrpSpPr>
        <p:grpSpPr>
          <a:xfrm>
            <a:off x="652107" y="4486349"/>
            <a:ext cx="4804578" cy="382570"/>
            <a:chOff x="675473" y="3480615"/>
            <a:chExt cx="3807495" cy="382570"/>
          </a:xfrm>
        </p:grpSpPr>
        <p:sp>
          <p:nvSpPr>
            <p:cNvPr id="73" name="Rectangle 77"/>
            <p:cNvSpPr>
              <a:spLocks noChangeArrowheads="1"/>
            </p:cNvSpPr>
            <p:nvPr/>
          </p:nvSpPr>
          <p:spPr bwMode="auto">
            <a:xfrm>
              <a:off x="675473" y="3480615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dirty="0" smtClean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수익률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74" name="Rectangle 77"/>
            <p:cNvSpPr>
              <a:spLocks noChangeArrowheads="1"/>
            </p:cNvSpPr>
            <p:nvPr/>
          </p:nvSpPr>
          <p:spPr bwMode="auto">
            <a:xfrm>
              <a:off x="1672555" y="3480615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요인분해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75" name="Rectangle 77"/>
            <p:cNvSpPr>
              <a:spLocks noChangeArrowheads="1"/>
            </p:cNvSpPr>
            <p:nvPr/>
          </p:nvSpPr>
          <p:spPr bwMode="auto">
            <a:xfrm>
              <a:off x="2669637" y="3480615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대쉬보드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3666719" y="3480615"/>
              <a:ext cx="816249" cy="382570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lIns="72000" tIns="72000" rIns="36000" bIns="720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위험가중성과</a:t>
              </a: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552129" y="5426080"/>
            <a:ext cx="4989607" cy="805911"/>
            <a:chOff x="583878" y="3390900"/>
            <a:chExt cx="4989607" cy="805911"/>
          </a:xfrm>
        </p:grpSpPr>
        <p:sp>
          <p:nvSpPr>
            <p:cNvPr id="78" name="Rectangle 18"/>
            <p:cNvSpPr>
              <a:spLocks noChangeArrowheads="1"/>
            </p:cNvSpPr>
            <p:nvPr/>
          </p:nvSpPr>
          <p:spPr bwMode="auto">
            <a:xfrm>
              <a:off x="583878" y="3390900"/>
              <a:ext cx="4989607" cy="80591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algn="ctr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lIns="108000" tIns="72000" rIns="0" bIns="0" anchor="t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1000" b="1" kern="0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Enterprise Risk</a:t>
              </a:r>
              <a:endParaRPr kumimoji="1" lang="ko-KR" altLang="en-US" sz="10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79" name="그룹 78"/>
            <p:cNvGrpSpPr/>
            <p:nvPr/>
          </p:nvGrpSpPr>
          <p:grpSpPr>
            <a:xfrm>
              <a:off x="675473" y="3736901"/>
              <a:ext cx="4804578" cy="382570"/>
              <a:chOff x="675473" y="3736901"/>
              <a:chExt cx="3807495" cy="382570"/>
            </a:xfrm>
          </p:grpSpPr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675473" y="3736901"/>
                <a:ext cx="816249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VaR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81" name="Rectangle 77"/>
              <p:cNvSpPr>
                <a:spLocks noChangeArrowheads="1"/>
              </p:cNvSpPr>
              <p:nvPr/>
            </p:nvSpPr>
            <p:spPr bwMode="auto">
              <a:xfrm>
                <a:off x="1672555" y="3736901"/>
                <a:ext cx="816249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Credit Risk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82" name="Rectangle 77"/>
              <p:cNvSpPr>
                <a:spLocks noChangeArrowheads="1"/>
              </p:cNvSpPr>
              <p:nvPr/>
            </p:nvSpPr>
            <p:spPr bwMode="auto">
              <a:xfrm>
                <a:off x="2669637" y="3736901"/>
                <a:ext cx="816249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Stress Tests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83" name="Rectangle 77"/>
              <p:cNvSpPr>
                <a:spLocks noChangeArrowheads="1"/>
              </p:cNvSpPr>
              <p:nvPr/>
            </p:nvSpPr>
            <p:spPr bwMode="auto">
              <a:xfrm>
                <a:off x="3666719" y="3736901"/>
                <a:ext cx="816249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1" dirty="0" smtClean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Compliance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</p:grp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5889104" y="2636912"/>
            <a:ext cx="3729608" cy="136815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171450" indent="-171450" latinLnBrk="1">
              <a:buFont typeface="Arial" panose="020B0604020202020204" pitchFamily="34" charset="0"/>
              <a:buChar char="•"/>
            </a:pPr>
            <a:r>
              <a:rPr kumimoji="1" lang="en-US" altLang="ko-KR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Portfolio Management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포트폴리오구성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분석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전략별포지션관리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eaLnBrk="1" latinLnBrk="1" hangingPunct="1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수익률조회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리스크및손익등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Intraday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및실시간기반으로대쉬보드리포팅지원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Arial" panose="020B0604020202020204" pitchFamily="34" charset="0"/>
              <a:buChar char="•"/>
            </a:pPr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5883364" y="3933056"/>
            <a:ext cx="3729608" cy="10801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171450" indent="-17145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1" lang="en-US" altLang="ko-KR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Performance </a:t>
            </a:r>
            <a:r>
              <a:rPr kumimoji="1" lang="en-US" altLang="ko-KR" sz="12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Measurement</a:t>
            </a:r>
            <a:endParaRPr kumimoji="1" lang="ko-KR" altLang="en-US" sz="1200" b="1" kern="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GIPS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시장표준에의한수익률측정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성과측정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</a:p>
          <a:p>
            <a:pPr marL="190500" eaLnBrk="1" latinLnBrk="1" hangingPunct="1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분해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위험조정수익률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산출등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지원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전사포트폴리오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특정펀드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전략레벨등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다양한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eaLnBrk="1" latinLnBrk="1" hangingPunct="1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수준에서의 분석 지원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Arial" panose="020B0604020202020204" pitchFamily="34" charset="0"/>
              <a:buChar char="•"/>
            </a:pPr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5889104" y="5229200"/>
            <a:ext cx="3729608" cy="93610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171450" indent="-171450" latinLnBrk="1">
              <a:buFont typeface="Arial" panose="020B0604020202020204" pitchFamily="34" charset="0"/>
              <a:buChar char="•"/>
            </a:pPr>
            <a:r>
              <a:rPr kumimoji="1" lang="en-US" altLang="ko-KR" sz="12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Enterprise Risk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투자자산 및 </a:t>
            </a:r>
            <a:r>
              <a:rPr lang="ko-KR" altLang="en-US" sz="1200" dirty="0" err="1" smtClean="0"/>
              <a:t>포트폴리오에대한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리스크민감도</a:t>
            </a:r>
            <a:endParaRPr lang="en-US" altLang="ko-KR" sz="1200" dirty="0" smtClean="0"/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lang="en-US" altLang="ko-KR" sz="1200" dirty="0" smtClean="0"/>
              <a:t>Stress </a:t>
            </a:r>
            <a:r>
              <a:rPr lang="ko-KR" altLang="en-US" sz="1200" dirty="0" smtClean="0"/>
              <a:t>시나리오에 근거한 분석역량을 확보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Arial" panose="020B0604020202020204" pitchFamily="34" charset="0"/>
              <a:buChar char="•"/>
            </a:pPr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24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ko-KR" dirty="0" smtClean="0">
                <a:cs typeface="Arial" panose="020B0604020202020204" pitchFamily="34" charset="0"/>
              </a:rPr>
              <a:t>Middle Office </a:t>
            </a:r>
            <a:r>
              <a:rPr lang="ko-KR" altLang="en-US" dirty="0" smtClean="0">
                <a:cs typeface="Arial" panose="020B0604020202020204" pitchFamily="34" charset="0"/>
              </a:rPr>
              <a:t>시스템 구성도</a:t>
            </a:r>
            <a:endParaRPr lang="ko-KR" altLang="en-US" dirty="0">
              <a:cs typeface="Arial" panose="020B0604020202020204" pitchFamily="34" charset="0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200" dirty="0" smtClean="0"/>
              <a:t>성과요인 분해 고도화 등을 반영하여 성과평가시스템을 재구축하고</a:t>
            </a:r>
            <a:r>
              <a:rPr lang="en-US" altLang="ko-KR" sz="1200" dirty="0" smtClean="0"/>
              <a:t>, Compliance </a:t>
            </a:r>
            <a:r>
              <a:rPr lang="ko-KR" altLang="en-US" sz="1200" dirty="0" smtClean="0"/>
              <a:t>시스템 및 각종 보고서 자동화 프로세스를 구축함</a:t>
            </a:r>
            <a:endParaRPr lang="ko-KR" altLang="en-US" sz="1200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89313" y="1536621"/>
            <a:ext cx="5355775" cy="4930854"/>
          </a:xfrm>
          <a:prstGeom prst="rect">
            <a:avLst/>
          </a:prstGeom>
          <a:noFill/>
          <a:ln w="317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eaLnBrk="1" latinLnBrk="1" hangingPunct="1"/>
            <a:endParaRPr kumimoji="1" lang="ko-KR" altLang="en-US" sz="9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11" descr="강-4단"/>
          <p:cNvSpPr>
            <a:spLocks noChangeArrowheads="1"/>
          </p:cNvSpPr>
          <p:nvPr/>
        </p:nvSpPr>
        <p:spPr bwMode="auto">
          <a:xfrm>
            <a:off x="5867400" y="1268760"/>
            <a:ext cx="3729608" cy="266389"/>
          </a:xfrm>
          <a:prstGeom prst="rect">
            <a:avLst/>
          </a:prstGeom>
          <a:solidFill>
            <a:srgbClr val="C00000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18000" rIns="1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100" b="1" dirty="0" smtClean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주요기능</a:t>
            </a:r>
            <a:endParaRPr kumimoji="1" lang="ko-KR" altLang="en-US" sz="1100" b="1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867400" y="1536621"/>
            <a:ext cx="3729608" cy="4930854"/>
          </a:xfrm>
          <a:prstGeom prst="rect">
            <a:avLst/>
          </a:prstGeom>
          <a:noFill/>
          <a:ln w="3175" algn="ctr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171450" indent="-171450" eaLnBrk="1" latinLnBrk="1" hangingPunct="1">
              <a:buFont typeface="Arial" panose="020B0604020202020204" pitchFamily="34" charset="0"/>
              <a:buChar char="•"/>
            </a:pP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1" latinLnBrk="1" hangingPunct="1">
              <a:buFont typeface="Arial" panose="020B0604020202020204" pitchFamily="34" charset="0"/>
              <a:buChar char="•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성과분석 시스템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목표수익률 및 간접자산 편입내역 포함 자산정보 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eaLnBrk="1" latinLnBrk="1" hangingPunct="1"/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 </a:t>
            </a:r>
            <a:r>
              <a:rPr kumimoji="1" lang="en-US" altLang="ko-KR" sz="1200" b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(B/O </a:t>
            </a:r>
            <a:r>
              <a:rPr kumimoji="1" lang="ko-KR" altLang="en-US" sz="1200" b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입수 프로세스 필수</a:t>
            </a:r>
            <a:r>
              <a:rPr kumimoji="1" lang="en-US" altLang="ko-KR" sz="1200" b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대비 성과 시뮬레이션 및 분석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 요인분해 기능 고도화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성과평가보고서 상 평가의견의 조치사항 점검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Arial" panose="020B0604020202020204" pitchFamily="34" charset="0"/>
              <a:buChar char="•"/>
            </a:pPr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Rectangle 11" descr="강-4단"/>
          <p:cNvSpPr>
            <a:spLocks noChangeArrowheads="1"/>
          </p:cNvSpPr>
          <p:nvPr/>
        </p:nvSpPr>
        <p:spPr bwMode="auto">
          <a:xfrm>
            <a:off x="389313" y="1268760"/>
            <a:ext cx="5355775" cy="266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18000" rIns="1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Middle Office </a:t>
            </a:r>
            <a:r>
              <a:rPr kumimoji="1" lang="ko-KR" altLang="en-US" sz="1100" b="1" dirty="0" smtClean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시스템 구성도</a:t>
            </a:r>
            <a:endParaRPr kumimoji="1" lang="ko-KR" altLang="en-US" sz="1100" b="1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grpSp>
        <p:nvGrpSpPr>
          <p:cNvPr id="136" name="그룹 135"/>
          <p:cNvGrpSpPr/>
          <p:nvPr/>
        </p:nvGrpSpPr>
        <p:grpSpPr>
          <a:xfrm>
            <a:off x="488504" y="1631317"/>
            <a:ext cx="5150296" cy="2115183"/>
            <a:chOff x="488504" y="1631317"/>
            <a:chExt cx="5150296" cy="2115183"/>
          </a:xfrm>
        </p:grpSpPr>
        <p:sp>
          <p:nvSpPr>
            <p:cNvPr id="10" name="AutoShape 14"/>
            <p:cNvSpPr>
              <a:spLocks noChangeArrowheads="1"/>
            </p:cNvSpPr>
            <p:nvPr/>
          </p:nvSpPr>
          <p:spPr bwMode="auto">
            <a:xfrm>
              <a:off x="488504" y="1631317"/>
              <a:ext cx="5150296" cy="21151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ysClr val="windowText" lastClr="000000"/>
              </a:solidFill>
            </a:ln>
            <a:extLst/>
          </p:spPr>
          <p:txBody>
            <a:bodyPr lIns="0" tIns="72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20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성과분석 시스템</a:t>
              </a:r>
              <a:endPara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568535" y="1989052"/>
              <a:ext cx="2428665" cy="805911"/>
              <a:chOff x="3685406" y="-1470077"/>
              <a:chExt cx="3304871" cy="805911"/>
            </a:xfrm>
          </p:grpSpPr>
          <p:sp>
            <p:nvSpPr>
              <p:cNvPr id="41" name="Rectangle 18"/>
              <p:cNvSpPr>
                <a:spLocks noChangeArrowheads="1"/>
              </p:cNvSpPr>
              <p:nvPr/>
            </p:nvSpPr>
            <p:spPr bwMode="auto">
              <a:xfrm>
                <a:off x="3685406" y="-1470077"/>
                <a:ext cx="3304871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ko-KR" altLang="en-US" sz="1000" b="1" kern="0" dirty="0" err="1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기초데이타관리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42" name="그룹 41"/>
              <p:cNvGrpSpPr/>
              <p:nvPr/>
            </p:nvGrpSpPr>
            <p:grpSpPr>
              <a:xfrm>
                <a:off x="3808675" y="-1124076"/>
                <a:ext cx="3065173" cy="382570"/>
                <a:chOff x="1892689" y="4972530"/>
                <a:chExt cx="3571795" cy="382570"/>
              </a:xfrm>
            </p:grpSpPr>
            <p:sp>
              <p:nvSpPr>
                <p:cNvPr id="43" name="Rectangle 77"/>
                <p:cNvSpPr>
                  <a:spLocks noChangeArrowheads="1"/>
                </p:cNvSpPr>
                <p:nvPr/>
              </p:nvSpPr>
              <p:spPr bwMode="auto">
                <a:xfrm>
                  <a:off x="1892689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목표수익률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" name="Rectangle 77"/>
                <p:cNvSpPr>
                  <a:spLocks noChangeArrowheads="1"/>
                </p:cNvSpPr>
                <p:nvPr/>
              </p:nvSpPr>
              <p:spPr bwMode="auto">
                <a:xfrm>
                  <a:off x="3114663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자산정보   관리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" name="Rectangle 77"/>
                <p:cNvSpPr>
                  <a:spLocks noChangeArrowheads="1"/>
                </p:cNvSpPr>
                <p:nvPr/>
              </p:nvSpPr>
              <p:spPr bwMode="auto">
                <a:xfrm>
                  <a:off x="4336636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포트폴리오관리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71" name="그룹 70"/>
            <p:cNvGrpSpPr/>
            <p:nvPr/>
          </p:nvGrpSpPr>
          <p:grpSpPr>
            <a:xfrm>
              <a:off x="3127362" y="1989052"/>
              <a:ext cx="2428665" cy="805911"/>
              <a:chOff x="3685406" y="-1470077"/>
              <a:chExt cx="3304871" cy="805911"/>
            </a:xfrm>
          </p:grpSpPr>
          <p:sp>
            <p:nvSpPr>
              <p:cNvPr id="72" name="Rectangle 18"/>
              <p:cNvSpPr>
                <a:spLocks noChangeArrowheads="1"/>
              </p:cNvSpPr>
              <p:nvPr/>
            </p:nvSpPr>
            <p:spPr bwMode="auto">
              <a:xfrm>
                <a:off x="3685406" y="-1470077"/>
                <a:ext cx="3304871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ko-KR" altLang="en-US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벤치마크관리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73" name="그룹 72"/>
              <p:cNvGrpSpPr/>
              <p:nvPr/>
            </p:nvGrpSpPr>
            <p:grpSpPr>
              <a:xfrm>
                <a:off x="3808675" y="-1124076"/>
                <a:ext cx="3065173" cy="382570"/>
                <a:chOff x="1892689" y="4972530"/>
                <a:chExt cx="3571795" cy="382570"/>
              </a:xfrm>
            </p:grpSpPr>
            <p:sp>
              <p:nvSpPr>
                <p:cNvPr id="74" name="Rectangle 77"/>
                <p:cNvSpPr>
                  <a:spLocks noChangeArrowheads="1"/>
                </p:cNvSpPr>
                <p:nvPr/>
              </p:nvSpPr>
              <p:spPr bwMode="auto">
                <a:xfrm>
                  <a:off x="1892689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시장지수   관리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5" name="Rectangle 77"/>
                <p:cNvSpPr>
                  <a:spLocks noChangeArrowheads="1"/>
                </p:cNvSpPr>
                <p:nvPr/>
              </p:nvSpPr>
              <p:spPr bwMode="auto">
                <a:xfrm>
                  <a:off x="3114663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ko-KR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BM</a:t>
                  </a: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설정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6" name="Rectangle 77"/>
                <p:cNvSpPr>
                  <a:spLocks noChangeArrowheads="1"/>
                </p:cNvSpPr>
                <p:nvPr/>
              </p:nvSpPr>
              <p:spPr bwMode="auto">
                <a:xfrm>
                  <a:off x="4336636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ko-KR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BM                 </a:t>
                  </a: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시뮬레이션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77" name="그룹 76"/>
            <p:cNvGrpSpPr/>
            <p:nvPr/>
          </p:nvGrpSpPr>
          <p:grpSpPr>
            <a:xfrm>
              <a:off x="568848" y="2864259"/>
              <a:ext cx="3239827" cy="805911"/>
              <a:chOff x="583878" y="2849083"/>
              <a:chExt cx="4989607" cy="805911"/>
            </a:xfrm>
          </p:grpSpPr>
          <p:sp>
            <p:nvSpPr>
              <p:cNvPr id="78" name="Rectangle 18"/>
              <p:cNvSpPr>
                <a:spLocks noChangeArrowheads="1"/>
              </p:cNvSpPr>
              <p:nvPr/>
            </p:nvSpPr>
            <p:spPr bwMode="auto">
              <a:xfrm>
                <a:off x="583878" y="2849083"/>
                <a:ext cx="4989607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ko-KR" altLang="en-US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성과요인분해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79" name="Rectangle 77"/>
              <p:cNvSpPr>
                <a:spLocks noChangeArrowheads="1"/>
              </p:cNvSpPr>
              <p:nvPr/>
            </p:nvSpPr>
            <p:spPr bwMode="auto">
              <a:xfrm>
                <a:off x="670715" y="3195084"/>
                <a:ext cx="1127848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자산배분   효과분석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892689" y="3195084"/>
                <a:ext cx="1127848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자산유형별 요인분석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81" name="Rectangle 77"/>
              <p:cNvSpPr>
                <a:spLocks noChangeArrowheads="1"/>
              </p:cNvSpPr>
              <p:nvPr/>
            </p:nvSpPr>
            <p:spPr bwMode="auto">
              <a:xfrm>
                <a:off x="3114663" y="3195084"/>
                <a:ext cx="1127848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국내</a:t>
                </a:r>
                <a:r>
                  <a:rPr kumimoji="1" lang="en-US" altLang="ko-KR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/</a:t>
                </a: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외 배분효과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82" name="Rectangle 77"/>
              <p:cNvSpPr>
                <a:spLocks noChangeArrowheads="1"/>
              </p:cNvSpPr>
              <p:nvPr/>
            </p:nvSpPr>
            <p:spPr bwMode="auto">
              <a:xfrm>
                <a:off x="4336636" y="3195084"/>
                <a:ext cx="1127848" cy="382570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ysClr val="window" lastClr="FFFFFF">
                    <a:lumMod val="50000"/>
                  </a:sysClr>
                </a:solidFill>
                <a:miter lim="800000"/>
                <a:headEnd/>
                <a:tailEnd/>
              </a:ln>
            </p:spPr>
            <p:txBody>
              <a:bodyPr lIns="72000" tIns="72000" rIns="36000" bIns="7200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위탁펀드   배분효과</a:t>
                </a:r>
                <a:endPara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91" name="그룹 90"/>
            <p:cNvGrpSpPr/>
            <p:nvPr/>
          </p:nvGrpSpPr>
          <p:grpSpPr>
            <a:xfrm>
              <a:off x="3869792" y="2864259"/>
              <a:ext cx="1686236" cy="805911"/>
              <a:chOff x="9416938" y="-2427595"/>
              <a:chExt cx="3304871" cy="805911"/>
            </a:xfrm>
          </p:grpSpPr>
          <p:sp>
            <p:nvSpPr>
              <p:cNvPr id="92" name="Rectangle 18"/>
              <p:cNvSpPr>
                <a:spLocks noChangeArrowheads="1"/>
              </p:cNvSpPr>
              <p:nvPr/>
            </p:nvSpPr>
            <p:spPr bwMode="auto">
              <a:xfrm>
                <a:off x="9416938" y="-2427595"/>
                <a:ext cx="3304871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ko-KR" altLang="en-US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보고서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93" name="그룹 92"/>
              <p:cNvGrpSpPr/>
              <p:nvPr/>
            </p:nvGrpSpPr>
            <p:grpSpPr>
              <a:xfrm>
                <a:off x="9540207" y="-2081594"/>
                <a:ext cx="3072602" cy="382570"/>
                <a:chOff x="2284725" y="2321017"/>
                <a:chExt cx="3072602" cy="382570"/>
              </a:xfrm>
            </p:grpSpPr>
            <p:sp>
              <p:nvSpPr>
                <p:cNvPr id="94" name="Rectangle 77"/>
                <p:cNvSpPr>
                  <a:spLocks noChangeArrowheads="1"/>
                </p:cNvSpPr>
                <p:nvPr/>
              </p:nvSpPr>
              <p:spPr bwMode="auto">
                <a:xfrm>
                  <a:off x="2284725" y="2321017"/>
                  <a:ext cx="1388750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성과평가   결과보고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5" name="Rectangle 77"/>
                <p:cNvSpPr>
                  <a:spLocks noChangeArrowheads="1"/>
                </p:cNvSpPr>
                <p:nvPr/>
              </p:nvSpPr>
              <p:spPr bwMode="auto">
                <a:xfrm>
                  <a:off x="3968577" y="2321017"/>
                  <a:ext cx="1388750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평가조치   이력관리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20" name="그룹 119"/>
          <p:cNvGrpSpPr/>
          <p:nvPr/>
        </p:nvGrpSpPr>
        <p:grpSpPr>
          <a:xfrm>
            <a:off x="488504" y="3789113"/>
            <a:ext cx="5150296" cy="1270405"/>
            <a:chOff x="488504" y="3898495"/>
            <a:chExt cx="5150296" cy="1270405"/>
          </a:xfrm>
        </p:grpSpPr>
        <p:sp>
          <p:nvSpPr>
            <p:cNvPr id="96" name="AutoShape 14"/>
            <p:cNvSpPr>
              <a:spLocks noChangeArrowheads="1"/>
            </p:cNvSpPr>
            <p:nvPr/>
          </p:nvSpPr>
          <p:spPr bwMode="auto">
            <a:xfrm>
              <a:off x="488504" y="3898495"/>
              <a:ext cx="5150296" cy="12704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ysClr val="windowText" lastClr="000000"/>
              </a:solidFill>
            </a:ln>
            <a:extLst/>
          </p:spPr>
          <p:txBody>
            <a:bodyPr lIns="0" tIns="72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1" kern="0" noProof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Compliance </a:t>
              </a:r>
              <a:r>
                <a:rPr kumimoji="1" lang="ko-KR" altLang="en-US" sz="1200" b="1" kern="0" noProof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시스템</a:t>
              </a:r>
              <a:endPara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97" name="그룹 96"/>
            <p:cNvGrpSpPr/>
            <p:nvPr/>
          </p:nvGrpSpPr>
          <p:grpSpPr>
            <a:xfrm>
              <a:off x="568535" y="4256230"/>
              <a:ext cx="2428665" cy="805911"/>
              <a:chOff x="3685406" y="-1470077"/>
              <a:chExt cx="3304871" cy="805911"/>
            </a:xfrm>
          </p:grpSpPr>
          <p:sp>
            <p:nvSpPr>
              <p:cNvPr id="98" name="Rectangle 18"/>
              <p:cNvSpPr>
                <a:spLocks noChangeArrowheads="1"/>
              </p:cNvSpPr>
              <p:nvPr/>
            </p:nvSpPr>
            <p:spPr bwMode="auto">
              <a:xfrm>
                <a:off x="3685406" y="-1470077"/>
                <a:ext cx="3304871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ko-KR" altLang="en-US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점검항목관리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99" name="그룹 98"/>
              <p:cNvGrpSpPr/>
              <p:nvPr/>
            </p:nvGrpSpPr>
            <p:grpSpPr>
              <a:xfrm>
                <a:off x="3808675" y="-1124076"/>
                <a:ext cx="3065173" cy="382570"/>
                <a:chOff x="1892689" y="4972530"/>
                <a:chExt cx="3571795" cy="382570"/>
              </a:xfrm>
            </p:grpSpPr>
            <p:sp>
              <p:nvSpPr>
                <p:cNvPr id="100" name="Rectangle 77"/>
                <p:cNvSpPr>
                  <a:spLocks noChangeArrowheads="1"/>
                </p:cNvSpPr>
                <p:nvPr/>
              </p:nvSpPr>
              <p:spPr bwMode="auto">
                <a:xfrm>
                  <a:off x="1892689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자산정보   관리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1" name="Rectangle 77"/>
                <p:cNvSpPr>
                  <a:spLocks noChangeArrowheads="1"/>
                </p:cNvSpPr>
                <p:nvPr/>
              </p:nvSpPr>
              <p:spPr bwMode="auto">
                <a:xfrm>
                  <a:off x="3114663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점검기준   등록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2" name="Rectangle 77"/>
                <p:cNvSpPr>
                  <a:spLocks noChangeArrowheads="1"/>
                </p:cNvSpPr>
                <p:nvPr/>
              </p:nvSpPr>
              <p:spPr bwMode="auto">
                <a:xfrm>
                  <a:off x="4336636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점검기준     변경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03" name="그룹 102"/>
            <p:cNvGrpSpPr/>
            <p:nvPr/>
          </p:nvGrpSpPr>
          <p:grpSpPr>
            <a:xfrm>
              <a:off x="3127362" y="4256230"/>
              <a:ext cx="2428665" cy="805911"/>
              <a:chOff x="3685406" y="-1470077"/>
              <a:chExt cx="3304871" cy="805911"/>
            </a:xfrm>
          </p:grpSpPr>
          <p:sp>
            <p:nvSpPr>
              <p:cNvPr id="104" name="Rectangle 18"/>
              <p:cNvSpPr>
                <a:spLocks noChangeArrowheads="1"/>
              </p:cNvSpPr>
              <p:nvPr/>
            </p:nvSpPr>
            <p:spPr bwMode="auto">
              <a:xfrm>
                <a:off x="3685406" y="-1470077"/>
                <a:ext cx="3304871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ko-KR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Compliance </a:t>
                </a:r>
                <a:r>
                  <a:rPr kumimoji="1" lang="ko-KR" altLang="en-US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점검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105" name="그룹 104"/>
              <p:cNvGrpSpPr/>
              <p:nvPr/>
            </p:nvGrpSpPr>
            <p:grpSpPr>
              <a:xfrm>
                <a:off x="3808675" y="-1124076"/>
                <a:ext cx="3065172" cy="382570"/>
                <a:chOff x="1892690" y="4972530"/>
                <a:chExt cx="3571794" cy="382570"/>
              </a:xfrm>
            </p:grpSpPr>
            <p:sp>
              <p:nvSpPr>
                <p:cNvPr id="106" name="Rectangle 77"/>
                <p:cNvSpPr>
                  <a:spLocks noChangeArrowheads="1"/>
                </p:cNvSpPr>
                <p:nvPr/>
              </p:nvSpPr>
              <p:spPr bwMode="auto">
                <a:xfrm>
                  <a:off x="1892690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사전 </a:t>
                  </a:r>
                  <a:r>
                    <a:rPr kumimoji="1" lang="en-US" altLang="ko-KR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compliance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7" name="Rectangle 77"/>
                <p:cNvSpPr>
                  <a:spLocks noChangeArrowheads="1"/>
                </p:cNvSpPr>
                <p:nvPr/>
              </p:nvSpPr>
              <p:spPr bwMode="auto">
                <a:xfrm>
                  <a:off x="3114663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사후 </a:t>
                  </a:r>
                  <a:r>
                    <a:rPr kumimoji="1" lang="en-US" altLang="ko-KR" sz="900" b="1" noProof="0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compliance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8" name="Rectangle 77"/>
                <p:cNvSpPr>
                  <a:spLocks noChangeArrowheads="1"/>
                </p:cNvSpPr>
                <p:nvPr/>
              </p:nvSpPr>
              <p:spPr bwMode="auto">
                <a:xfrm>
                  <a:off x="4336636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점검결과    이력관리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21" name="그룹 120"/>
          <p:cNvGrpSpPr/>
          <p:nvPr/>
        </p:nvGrpSpPr>
        <p:grpSpPr>
          <a:xfrm>
            <a:off x="488504" y="5102131"/>
            <a:ext cx="5150296" cy="1270405"/>
            <a:chOff x="488504" y="3898495"/>
            <a:chExt cx="5150296" cy="1270405"/>
          </a:xfrm>
        </p:grpSpPr>
        <p:sp>
          <p:nvSpPr>
            <p:cNvPr id="122" name="AutoShape 14"/>
            <p:cNvSpPr>
              <a:spLocks noChangeArrowheads="1"/>
            </p:cNvSpPr>
            <p:nvPr/>
          </p:nvSpPr>
          <p:spPr bwMode="auto">
            <a:xfrm>
              <a:off x="488504" y="3898495"/>
              <a:ext cx="5150296" cy="12704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ysClr val="windowText" lastClr="000000"/>
              </a:solidFill>
            </a:ln>
            <a:extLst/>
          </p:spPr>
          <p:txBody>
            <a:bodyPr lIns="0" tIns="72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1200" b="1" kern="0" dirty="0" smtClean="0">
                  <a:solidFill>
                    <a:prstClr val="white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보고관리시스템</a:t>
              </a:r>
              <a:endPara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grpSp>
          <p:nvGrpSpPr>
            <p:cNvPr id="123" name="그룹 122"/>
            <p:cNvGrpSpPr/>
            <p:nvPr/>
          </p:nvGrpSpPr>
          <p:grpSpPr>
            <a:xfrm>
              <a:off x="568535" y="4256230"/>
              <a:ext cx="2428665" cy="805911"/>
              <a:chOff x="3685406" y="-1470077"/>
              <a:chExt cx="3304871" cy="805911"/>
            </a:xfrm>
          </p:grpSpPr>
          <p:sp>
            <p:nvSpPr>
              <p:cNvPr id="130" name="Rectangle 18"/>
              <p:cNvSpPr>
                <a:spLocks noChangeArrowheads="1"/>
              </p:cNvSpPr>
              <p:nvPr/>
            </p:nvSpPr>
            <p:spPr bwMode="auto">
              <a:xfrm>
                <a:off x="3685406" y="-1470077"/>
                <a:ext cx="3304871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ko-KR" altLang="en-US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대내보고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131" name="그룹 130"/>
              <p:cNvGrpSpPr/>
              <p:nvPr/>
            </p:nvGrpSpPr>
            <p:grpSpPr>
              <a:xfrm>
                <a:off x="3808675" y="-1124076"/>
                <a:ext cx="3065173" cy="382570"/>
                <a:chOff x="1892689" y="4972530"/>
                <a:chExt cx="3571795" cy="382570"/>
              </a:xfrm>
            </p:grpSpPr>
            <p:sp>
              <p:nvSpPr>
                <p:cNvPr id="132" name="Rectangle 77"/>
                <p:cNvSpPr>
                  <a:spLocks noChangeArrowheads="1"/>
                </p:cNvSpPr>
                <p:nvPr/>
              </p:nvSpPr>
              <p:spPr bwMode="auto">
                <a:xfrm>
                  <a:off x="1892689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손익현황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3" name="Rectangle 77"/>
                <p:cNvSpPr>
                  <a:spLocks noChangeArrowheads="1"/>
                </p:cNvSpPr>
                <p:nvPr/>
              </p:nvSpPr>
              <p:spPr bwMode="auto">
                <a:xfrm>
                  <a:off x="3114663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자산현황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4" name="Rectangle 77"/>
                <p:cNvSpPr>
                  <a:spLocks noChangeArrowheads="1"/>
                </p:cNvSpPr>
                <p:nvPr/>
              </p:nvSpPr>
              <p:spPr bwMode="auto">
                <a:xfrm>
                  <a:off x="4336636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기타보고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24" name="그룹 123"/>
            <p:cNvGrpSpPr/>
            <p:nvPr/>
          </p:nvGrpSpPr>
          <p:grpSpPr>
            <a:xfrm>
              <a:off x="3127362" y="4256230"/>
              <a:ext cx="2428665" cy="805911"/>
              <a:chOff x="3685406" y="-1470077"/>
              <a:chExt cx="3304871" cy="805911"/>
            </a:xfrm>
          </p:grpSpPr>
          <p:sp>
            <p:nvSpPr>
              <p:cNvPr id="125" name="Rectangle 18"/>
              <p:cNvSpPr>
                <a:spLocks noChangeArrowheads="1"/>
              </p:cNvSpPr>
              <p:nvPr/>
            </p:nvSpPr>
            <p:spPr bwMode="auto">
              <a:xfrm>
                <a:off x="3685406" y="-1470077"/>
                <a:ext cx="3304871" cy="8059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lIns="108000" tIns="72000" rIns="0" bIns="0" anchor="t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ko-KR" altLang="en-US" sz="1000" b="1" kern="0" dirty="0" smtClean="0">
                    <a:solidFill>
                      <a:prstClr val="black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대외보고</a:t>
                </a:r>
                <a:endParaRPr kumimoji="1" lang="ko-KR" altLang="en-US" sz="1000" b="1" kern="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grpSp>
            <p:nvGrpSpPr>
              <p:cNvPr id="126" name="그룹 125"/>
              <p:cNvGrpSpPr/>
              <p:nvPr/>
            </p:nvGrpSpPr>
            <p:grpSpPr>
              <a:xfrm>
                <a:off x="3808675" y="-1124076"/>
                <a:ext cx="3065173" cy="382570"/>
                <a:chOff x="1892689" y="4972530"/>
                <a:chExt cx="3571795" cy="382570"/>
              </a:xfrm>
            </p:grpSpPr>
            <p:sp>
              <p:nvSpPr>
                <p:cNvPr id="127" name="Rectangle 77"/>
                <p:cNvSpPr>
                  <a:spLocks noChangeArrowheads="1"/>
                </p:cNvSpPr>
                <p:nvPr/>
              </p:nvSpPr>
              <p:spPr bwMode="auto">
                <a:xfrm>
                  <a:off x="1892689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한국은행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8" name="Rectangle 77"/>
                <p:cNvSpPr>
                  <a:spLocks noChangeArrowheads="1"/>
                </p:cNvSpPr>
                <p:nvPr/>
              </p:nvSpPr>
              <p:spPr bwMode="auto">
                <a:xfrm>
                  <a:off x="3114663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감독기관 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9" name="Rectangle 77"/>
                <p:cNvSpPr>
                  <a:spLocks noChangeArrowheads="1"/>
                </p:cNvSpPr>
                <p:nvPr/>
              </p:nvSpPr>
              <p:spPr bwMode="auto">
                <a:xfrm>
                  <a:off x="4336636" y="4972530"/>
                  <a:ext cx="1127848" cy="382570"/>
                </a:xfrm>
                <a:prstGeom prst="rect">
                  <a:avLst/>
                </a:prstGeom>
                <a:solidFill>
                  <a:schemeClr val="bg1"/>
                </a:solidFill>
                <a:ln w="3175" algn="ctr">
                  <a:solidFill>
                    <a:sysClr val="window" lastClr="FFFFFF">
                      <a:lumMod val="50000"/>
                    </a:sys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ko-KR" alt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기타기관</a:t>
                  </a: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66" name="Rectangle 10"/>
          <p:cNvSpPr>
            <a:spLocks noChangeArrowheads="1"/>
          </p:cNvSpPr>
          <p:nvPr/>
        </p:nvSpPr>
        <p:spPr bwMode="auto">
          <a:xfrm>
            <a:off x="5878594" y="3284984"/>
            <a:ext cx="3729608" cy="136815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171450" indent="-171450" eaLnBrk="1" latinLnBrk="1" hangingPunct="1">
              <a:buFont typeface="Arial" panose="020B0604020202020204" pitchFamily="34" charset="0"/>
              <a:buChar char="•"/>
            </a:pP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Compliance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시스템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자산유형별 투자한도 및 기준변경에 따른 시스템 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eaLnBrk="1" latinLnBrk="1" hangingPunct="1"/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적용</a:t>
            </a: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유연성 확보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사전 </a:t>
            </a: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Compliance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점검을 위한 매입예정등록 자상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eaLnBrk="1" latinLnBrk="1" hangingPunct="1"/>
            <a:r>
              <a:rPr kumimoji="1"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정보가 </a:t>
            </a:r>
            <a:r>
              <a:rPr kumimoji="1"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승인후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b="1" u="sng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자산관리시스템에 자동이관</a:t>
            </a:r>
            <a:endParaRPr kumimoji="1" lang="en-US" altLang="ko-KR" sz="1200" b="1" u="sng" dirty="0" smtClean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Compliance </a:t>
            </a: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위반 및 조치사항에 대한 이력관리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Arial" panose="020B0604020202020204" pitchFamily="34" charset="0"/>
              <a:buChar char="•"/>
            </a:pPr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7" name="Rectangle 10"/>
          <p:cNvSpPr>
            <a:spLocks noChangeArrowheads="1"/>
          </p:cNvSpPr>
          <p:nvPr/>
        </p:nvSpPr>
        <p:spPr bwMode="auto">
          <a:xfrm>
            <a:off x="5889104" y="5013176"/>
            <a:ext cx="3729608" cy="136815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돋움" pitchFamily="50" charset="-127"/>
                <a:ea typeface="돋움" pitchFamily="50" charset="-127"/>
                <a:cs typeface="+mn-cs"/>
              </a:defRPr>
            </a:lvl9pPr>
          </a:lstStyle>
          <a:p>
            <a:pPr marL="171450" indent="-171450" eaLnBrk="1" latinLnBrk="1" hangingPunct="1">
              <a:buFont typeface="Arial" panose="020B0604020202020204" pitchFamily="34" charset="0"/>
              <a:buChar char="•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보고관리 시스템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Wingdings" panose="05000000000000000000" pitchFamily="2" charset="2"/>
              <a:buChar char="ü"/>
            </a:pPr>
            <a:r>
              <a:rPr kumimoji="1"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대내 현황보고 및 대외기관 자료제공 전산화</a:t>
            </a:r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90500" latinLnBrk="1"/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171450" eaLnBrk="1" latinLnBrk="1" hangingPunct="1">
              <a:buFont typeface="Arial" panose="020B0604020202020204" pitchFamily="34" charset="0"/>
              <a:buChar char="•"/>
            </a:pPr>
            <a:endParaRPr kumimoji="1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4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슬라이드 번호 개체 틀 6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603647" indent="-232172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928688" indent="-185738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300163" indent="-185738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671638" indent="-185738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10D1E9ED-588A-4C44-9EBF-AACD67F2FA88}" type="slidenum">
              <a:rPr lang="ko-KR" altLang="en-US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69</a:t>
            </a:fld>
            <a:endParaRPr lang="ko-KR" altLang="en-US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4322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메뉴 체계도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2769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33017"/>
              </p:ext>
            </p:extLst>
          </p:nvPr>
        </p:nvGraphicFramePr>
        <p:xfrm>
          <a:off x="423688" y="1317171"/>
          <a:ext cx="9209832" cy="4632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579"/>
                <a:gridCol w="1429007"/>
                <a:gridCol w="1866643"/>
                <a:gridCol w="4865603"/>
              </a:tblGrid>
              <a:tr h="30884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baseline="0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대분류</a:t>
                      </a:r>
                      <a:endParaRPr lang="ko-KR" altLang="en-US" sz="1200" b="1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중분류</a:t>
                      </a:r>
                      <a:endParaRPr lang="ko-KR" altLang="en-US" sz="1200" b="1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소분류</a:t>
                      </a:r>
                      <a:endParaRPr lang="ko-KR" altLang="en-US" sz="1200" b="1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baseline="0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화면</a:t>
                      </a:r>
                      <a:endParaRPr lang="ko-KR" altLang="en-US" sz="1200" b="1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</a:tr>
              <a:tr h="269632">
                <a:tc rowSpan="1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거래</a:t>
                      </a:r>
                      <a:r>
                        <a:rPr lang="en-US" altLang="ko-KR" sz="1000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주문관리</a:t>
                      </a:r>
                      <a:endParaRPr lang="ko-KR" altLang="en-US" sz="1000" b="1" baseline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주문실행 및 결재</a:t>
                      </a:r>
                      <a:endParaRPr lang="en-US" altLang="ko-KR" sz="1000" b="0" i="0" u="none" strike="noStrike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해외자산 거래주문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주식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채권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FX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등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별 단순 주문 입력 화면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체결 주문 입력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포트폴리오 현황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포지션 분석 주문화면</a:t>
                      </a:r>
                      <a:r>
                        <a:rPr lang="en-US" altLang="ko-KR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보유내역</a:t>
                      </a:r>
                      <a:r>
                        <a:rPr lang="en-US" altLang="ko-KR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매매내역 등 손익내역</a:t>
                      </a:r>
                      <a:r>
                        <a:rPr lang="en-US" altLang="ko-KR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주문시뮬레이션</a:t>
                      </a:r>
                      <a:r>
                        <a:rPr lang="en-US" altLang="ko-KR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예상주문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종목정보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종목정보 조회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수기입력화면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일임 자산 관리 및 주문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모델포트폴리오 관리 화면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모델포트폴리오 사전 </a:t>
                      </a:r>
                      <a:r>
                        <a:rPr lang="ko-KR" altLang="en-US" sz="1000" b="0" i="0" u="none" strike="noStrike" baseline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컴플라이언스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점검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체결 및 결재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결재상신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취소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정정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승인주문취소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취소결재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상태조회 등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일임입력 포함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관심종목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관심종목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유니버스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종목그룹관리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운용보고서 </a:t>
                      </a:r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및 결재</a:t>
                      </a:r>
                      <a:endParaRPr lang="ko-KR" altLang="en-US" sz="1000" b="0" i="0" u="none" strike="noStrike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매매체결내역 입력 처리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사전주문 내역 체결 처리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운용보고서 생성</a:t>
                      </a:r>
                      <a:r>
                        <a:rPr lang="en-US" altLang="ko-KR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결재상신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결재요청 내역 확인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 취소 요청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체결 취소요청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전일 체결 취소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옵션부</a:t>
                      </a:r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자산관리</a:t>
                      </a:r>
                      <a:endParaRPr lang="ko-KR" altLang="en-US" sz="1000" b="0" i="0" u="none" strike="noStrike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옵션부 자산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옵션부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자산 등록 관리 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en-US" altLang="ko-KR" sz="1000" b="0" i="0" u="none" strike="noStrike" baseline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Cashflow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등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1000" b="0" i="0" u="none" strike="noStrike" baseline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헷지대상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상품 지정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Cashflow </a:t>
                      </a:r>
                      <a:r>
                        <a:rPr lang="ko-KR" altLang="en-US" sz="1000" b="0" i="0" u="none" strike="noStrike" baseline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발생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자산별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배당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회수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옵션 실행 통보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입력 화면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컴플라이언스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승인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승인요청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승인요청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메모입력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승인요청 내역 조회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취소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매매정정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963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매매체결 </a:t>
                      </a:r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내역 전송</a:t>
                      </a:r>
                      <a:endParaRPr lang="ko-KR" altLang="en-US" sz="1000" b="0" i="0" u="none" strike="noStrike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인터페이스 전송 </a:t>
                      </a:r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조회</a:t>
                      </a:r>
                      <a:endParaRPr lang="ko-KR" altLang="en-US" sz="1000" b="0" i="0" u="none" strike="noStrike" baseline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인터페이스 전송 진행사항 및 결과 조회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333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컴플라이언스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/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점검 </a:t>
                      </a:r>
                      <a:r>
                        <a:rPr lang="ko-KR" altLang="en-US" sz="1000" b="1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시스템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컴플라이언스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룰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룰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룰 등록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항목등록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내역 조회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7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컴플라이언스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승인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승인결재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반송 </a:t>
                      </a: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조건부 승인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반송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64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승인결재 위임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승인결재 위임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Sheet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50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점검 보고서 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모니터링 점검</a:t>
                      </a:r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내역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과거 점검 내역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한도소진현황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내역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사전한도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대내외규정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매매내역 점검 모니터링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제목 9"/>
          <p:cNvSpPr txBox="1">
            <a:spLocks/>
          </p:cNvSpPr>
          <p:nvPr/>
        </p:nvSpPr>
        <p:spPr bwMode="auto">
          <a:xfrm>
            <a:off x="3177" y="153988"/>
            <a:ext cx="9902825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270000" rIns="270000" anchor="ctr"/>
          <a:lstStyle/>
          <a:p>
            <a:pPr lvl="0"/>
            <a:r>
              <a:rPr lang="en-US" altLang="ko-KR" sz="14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Front / Middle System </a:t>
            </a:r>
            <a:r>
              <a:rPr lang="ko-KR" altLang="en-US" sz="14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메뉴체계도</a:t>
            </a:r>
            <a:endParaRPr lang="ko-KR" altLang="en-US" sz="24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24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표 78"/>
          <p:cNvGraphicFramePr>
            <a:graphicFrameLocks noGrp="1"/>
          </p:cNvGraphicFramePr>
          <p:nvPr>
            <p:extLst/>
          </p:nvPr>
        </p:nvGraphicFramePr>
        <p:xfrm>
          <a:off x="425201" y="1132871"/>
          <a:ext cx="9352335" cy="5032433"/>
        </p:xfrm>
        <a:graphic>
          <a:graphicData uri="http://schemas.openxmlformats.org/drawingml/2006/table">
            <a:tbl>
              <a:tblPr firstRow="1" bandRow="1"/>
              <a:tblGrid>
                <a:gridCol w="1633950"/>
                <a:gridCol w="517585"/>
                <a:gridCol w="576064"/>
                <a:gridCol w="504056"/>
                <a:gridCol w="576064"/>
                <a:gridCol w="576064"/>
                <a:gridCol w="534504"/>
                <a:gridCol w="473608"/>
                <a:gridCol w="464774"/>
                <a:gridCol w="469191"/>
                <a:gridCol w="578203"/>
                <a:gridCol w="576064"/>
                <a:gridCol w="504056"/>
                <a:gridCol w="1368152"/>
              </a:tblGrid>
              <a:tr h="47588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Optima" pitchFamily="2" charset="2"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Task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W1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W2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W3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W4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W5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W6</a:t>
                      </a:r>
                      <a:endParaRPr lang="ko-KR" altLang="en-US" sz="1100" b="1" kern="1200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W7</a:t>
                      </a:r>
                      <a:endParaRPr lang="ko-KR" altLang="en-US" sz="1100" b="1" kern="1200" dirty="0" smtClean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W8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W9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W10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W11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W12</a:t>
                      </a:r>
                      <a:endParaRPr lang="ko-KR" altLang="en-US" sz="1100" b="1" kern="12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고려사항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594956">
                <a:tc>
                  <a:txBody>
                    <a:bodyPr/>
                    <a:lstStyle/>
                    <a:p>
                      <a:pPr algn="ctr" latinLnBrk="1"/>
                      <a:endParaRPr lang="ko-KR" altLang="en-US" sz="10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프로젝트관리</a:t>
                      </a:r>
                      <a:endParaRPr lang="ko-KR" altLang="en-US" sz="10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변화관리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인터뷰 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업무 </a:t>
                      </a: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/ </a:t>
                      </a:r>
                      <a:r>
                        <a:rPr lang="ko-KR" altLang="en-US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시스템 제약요인</a:t>
                      </a: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)</a:t>
                      </a:r>
                      <a:endParaRPr lang="ko-KR" altLang="en-US" sz="10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현업 실무자 및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IT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/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보안 담당자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As-is</a:t>
                      </a: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분석</a:t>
                      </a: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현상 진단을 통한 과제   산출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진단에 따른 개선안 도출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영역군별 요구사항 수렴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To-be </a:t>
                      </a: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요건 정의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(STEP1)</a:t>
                      </a:r>
                      <a:endParaRPr lang="ko-KR" altLang="en-US" sz="105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운용자 요구사항 반영    순수 개선안 도출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선도사례 벤치마킹</a:t>
                      </a:r>
                      <a:endParaRPr lang="ko-KR" altLang="en-US" sz="10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>
                          <a:latin typeface="나눔고딕" panose="020D0604000000000000" pitchFamily="50" charset="-127"/>
                        </a:rPr>
                        <a:t>연기금</a:t>
                      </a:r>
                      <a:r>
                        <a:rPr lang="en-US" altLang="ko-KR" sz="1000" dirty="0" smtClean="0">
                          <a:latin typeface="나눔고딕" panose="020D0604000000000000" pitchFamily="50" charset="-127"/>
                        </a:rPr>
                        <a:t>/ </a:t>
                      </a:r>
                      <a:r>
                        <a:rPr lang="ko-KR" altLang="en-US" sz="1000" dirty="0" smtClean="0">
                          <a:latin typeface="나눔고딕" panose="020D0604000000000000" pitchFamily="50" charset="-127"/>
                        </a:rPr>
                        <a:t>대형보험사 중심 벤치마킹</a:t>
                      </a:r>
                      <a:endParaRPr lang="ko-KR" altLang="en-US" sz="1000" dirty="0">
                        <a:latin typeface="나눔고딕" panose="020D0604000000000000" pitchFamily="50" charset="-127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To-Be </a:t>
                      </a: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프로세스 정의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(STEP</a:t>
                      </a: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2)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실현 가능한 개선방안     정의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prstClr val="black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</a:rPr>
                        <a:t>Legacy System</a:t>
                      </a:r>
                      <a:r>
                        <a:rPr lang="ko-KR" altLang="en-US" sz="1050" b="1" dirty="0" smtClean="0">
                          <a:solidFill>
                            <a:prstClr val="black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/>
                        </a:rPr>
                        <a:t> </a:t>
                      </a:r>
                      <a:endParaRPr lang="en-US" altLang="ko-KR" sz="1050" b="1" dirty="0" smtClean="0">
                        <a:solidFill>
                          <a:prstClr val="black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연계방안</a:t>
                      </a: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05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고려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1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05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해외솔류션</a:t>
                      </a: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소개</a:t>
                      </a:r>
                      <a:endParaRPr lang="ko-KR" altLang="en-US" sz="10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가는각진제목체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칼립소등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 해외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anose="020B0604020202020204" pitchFamily="34" charset="0"/>
                        </a:rPr>
                        <a:t>국내 솔루션 소개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0" name="오각형 79"/>
          <p:cNvSpPr/>
          <p:nvPr/>
        </p:nvSpPr>
        <p:spPr>
          <a:xfrm>
            <a:off x="2072679" y="1665224"/>
            <a:ext cx="1584177" cy="488444"/>
          </a:xfrm>
          <a:prstGeom prst="homePlate">
            <a:avLst>
              <a:gd name="adj" fmla="val 27243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진단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/</a:t>
            </a:r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분석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(3W)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1" name="오각형 80"/>
          <p:cNvSpPr/>
          <p:nvPr/>
        </p:nvSpPr>
        <p:spPr>
          <a:xfrm>
            <a:off x="3728864" y="1644412"/>
            <a:ext cx="1584176" cy="488444"/>
          </a:xfrm>
          <a:prstGeom prst="homePlate">
            <a:avLst>
              <a:gd name="adj" fmla="val 26307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개선방안 수립 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(3W)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2" name="오각형 81"/>
          <p:cNvSpPr/>
          <p:nvPr/>
        </p:nvSpPr>
        <p:spPr>
          <a:xfrm>
            <a:off x="5385048" y="1646386"/>
            <a:ext cx="2952327" cy="488444"/>
          </a:xfrm>
          <a:prstGeom prst="homePlate">
            <a:avLst>
              <a:gd name="adj" fmla="val 23042"/>
            </a:avLst>
          </a:prstGeom>
          <a:solidFill>
            <a:srgbClr val="EE6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사례 연구 </a:t>
            </a: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(6 W)</a:t>
            </a: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3" name="이등변 삼각형 76"/>
          <p:cNvSpPr/>
          <p:nvPr/>
        </p:nvSpPr>
        <p:spPr bwMode="gray">
          <a:xfrm>
            <a:off x="2038771" y="2233668"/>
            <a:ext cx="184621" cy="117588"/>
          </a:xfrm>
          <a:prstGeom prst="triangle">
            <a:avLst/>
          </a:prstGeom>
          <a:solidFill>
            <a:srgbClr val="C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4" name="오각형 83"/>
          <p:cNvSpPr/>
          <p:nvPr/>
        </p:nvSpPr>
        <p:spPr>
          <a:xfrm>
            <a:off x="2072641" y="2375917"/>
            <a:ext cx="3312408" cy="188987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5" name="오각형 84"/>
          <p:cNvSpPr/>
          <p:nvPr/>
        </p:nvSpPr>
        <p:spPr>
          <a:xfrm>
            <a:off x="3152800" y="3162782"/>
            <a:ext cx="1061466" cy="273727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6" name="오각형 85"/>
          <p:cNvSpPr/>
          <p:nvPr/>
        </p:nvSpPr>
        <p:spPr>
          <a:xfrm>
            <a:off x="3728864" y="3609440"/>
            <a:ext cx="936104" cy="288032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2</a:t>
            </a:r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 인터뷰</a:t>
            </a:r>
          </a:p>
        </p:txBody>
      </p:sp>
      <p:sp>
        <p:nvSpPr>
          <p:cNvPr id="87" name="오각형 86"/>
          <p:cNvSpPr/>
          <p:nvPr/>
        </p:nvSpPr>
        <p:spPr>
          <a:xfrm>
            <a:off x="4264260" y="4013191"/>
            <a:ext cx="1048780" cy="273727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8" name="오각형 87"/>
          <p:cNvSpPr/>
          <p:nvPr/>
        </p:nvSpPr>
        <p:spPr>
          <a:xfrm>
            <a:off x="5313041" y="4517247"/>
            <a:ext cx="1440160" cy="279905"/>
          </a:xfrm>
          <a:prstGeom prst="homePlate">
            <a:avLst/>
          </a:prstGeom>
          <a:solidFill>
            <a:srgbClr val="EE6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89" name="오각형 88"/>
          <p:cNvSpPr/>
          <p:nvPr/>
        </p:nvSpPr>
        <p:spPr>
          <a:xfrm>
            <a:off x="6249144" y="4915531"/>
            <a:ext cx="1224136" cy="264624"/>
          </a:xfrm>
          <a:prstGeom prst="homePlate">
            <a:avLst/>
          </a:prstGeom>
          <a:solidFill>
            <a:srgbClr val="EE6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0" name="오각형 89"/>
          <p:cNvSpPr/>
          <p:nvPr/>
        </p:nvSpPr>
        <p:spPr>
          <a:xfrm>
            <a:off x="6321152" y="5373216"/>
            <a:ext cx="1560105" cy="288032"/>
          </a:xfrm>
          <a:prstGeom prst="homePlate">
            <a:avLst/>
          </a:prstGeom>
          <a:solidFill>
            <a:srgbClr val="EE6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1" name="오각형 90"/>
          <p:cNvSpPr/>
          <p:nvPr/>
        </p:nvSpPr>
        <p:spPr>
          <a:xfrm>
            <a:off x="2067574" y="2723750"/>
            <a:ext cx="1061467" cy="248843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</a:t>
            </a:r>
            <a:r>
              <a:rPr lang="ko-KR" altLang="en-US" sz="9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 인터뷰</a:t>
            </a:r>
          </a:p>
        </p:txBody>
      </p:sp>
      <p:sp>
        <p:nvSpPr>
          <p:cNvPr id="92" name="오각형 91"/>
          <p:cNvSpPr/>
          <p:nvPr/>
        </p:nvSpPr>
        <p:spPr>
          <a:xfrm>
            <a:off x="6321152" y="5802590"/>
            <a:ext cx="1584176" cy="290706"/>
          </a:xfrm>
          <a:prstGeom prst="homePlate">
            <a:avLst/>
          </a:prstGeom>
          <a:solidFill>
            <a:srgbClr val="EE6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 bwMode="gray">
          <a:xfrm>
            <a:off x="4095156" y="2385304"/>
            <a:ext cx="1224136" cy="1796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 algn="ctr" latinLnBrk="0">
              <a:lnSpc>
                <a:spcPts val="1000"/>
              </a:lnSpc>
              <a:defRPr/>
            </a:pPr>
            <a:r>
              <a:rPr lang="ko-KR" altLang="en-US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중간보고</a:t>
            </a:r>
            <a:r>
              <a:rPr lang="en-US" altLang="ko-KR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서면 </a:t>
            </a:r>
            <a:r>
              <a:rPr lang="en-US" altLang="ko-KR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12.23)</a:t>
            </a:r>
            <a:endParaRPr kumimoji="1" lang="ko-KR" altLang="en-US" sz="900" b="1" i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4" name="이등변 삼각형 77"/>
          <p:cNvSpPr/>
          <p:nvPr/>
        </p:nvSpPr>
        <p:spPr bwMode="gray">
          <a:xfrm>
            <a:off x="5169024" y="2241288"/>
            <a:ext cx="184621" cy="117588"/>
          </a:xfrm>
          <a:prstGeom prst="triangle">
            <a:avLst/>
          </a:prstGeom>
          <a:solidFill>
            <a:srgbClr val="C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 bwMode="gray">
          <a:xfrm>
            <a:off x="2072744" y="2364033"/>
            <a:ext cx="576000" cy="2159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 marL="180975" indent="-180975" latinLnBrk="0">
              <a:lnSpc>
                <a:spcPts val="1000"/>
              </a:lnSpc>
              <a:defRPr/>
            </a:pPr>
            <a:r>
              <a:rPr kumimoji="1" lang="ko-KR" altLang="en-US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9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Kick </a:t>
            </a:r>
            <a:r>
              <a:rPr kumimoji="1" lang="en-US" altLang="ko-KR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Off </a:t>
            </a:r>
          </a:p>
        </p:txBody>
      </p:sp>
      <p:sp>
        <p:nvSpPr>
          <p:cNvPr id="96" name="이등변 삼각형 78"/>
          <p:cNvSpPr/>
          <p:nvPr/>
        </p:nvSpPr>
        <p:spPr bwMode="gray">
          <a:xfrm>
            <a:off x="7792715" y="2204864"/>
            <a:ext cx="184621" cy="117588"/>
          </a:xfrm>
          <a:prstGeom prst="triangle">
            <a:avLst/>
          </a:prstGeom>
          <a:solidFill>
            <a:srgbClr val="C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344488" y="6168732"/>
            <a:ext cx="8784976" cy="385519"/>
          </a:xfrm>
          <a:prstGeom prst="rect">
            <a:avLst/>
          </a:prstGeom>
          <a:noFill/>
          <a:ln w="317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eaLnBrk="0" hangingPunct="0">
              <a:lnSpc>
                <a:spcPct val="90000"/>
              </a:lnSpc>
              <a:spcBef>
                <a:spcPts val="0"/>
              </a:spcBef>
              <a:buClr>
                <a:srgbClr val="7D0900"/>
              </a:buClr>
            </a:pP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주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중간보고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서면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시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AS-IS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분석 설계 및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 STEP 1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단계를 보고하고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,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종료 </a:t>
            </a:r>
            <a:r>
              <a:rPr lang="ko-KR" alt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보고시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STEP 2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단계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TO-BE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를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</a:t>
            </a:r>
            <a:r>
              <a:rPr lang="ko-KR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보고 </a:t>
            </a:r>
            <a:r>
              <a:rPr lang="en-US" altLang="ko-KR" sz="1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(Front Office </a:t>
            </a:r>
            <a:r>
              <a:rPr lang="ko-KR" altLang="en-US" sz="1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한정</a:t>
            </a:r>
            <a:r>
              <a:rPr lang="en-US" altLang="ko-KR" sz="1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)</a:t>
            </a:r>
            <a:r>
              <a:rPr lang="ko-KR" altLang="en-US" sz="1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    </a:t>
            </a:r>
          </a:p>
        </p:txBody>
      </p:sp>
      <p:cxnSp>
        <p:nvCxnSpPr>
          <p:cNvPr id="98" name="직선 연결선 97"/>
          <p:cNvCxnSpPr/>
          <p:nvPr/>
        </p:nvCxnSpPr>
        <p:spPr>
          <a:xfrm>
            <a:off x="7905328" y="1124744"/>
            <a:ext cx="0" cy="5032433"/>
          </a:xfrm>
          <a:prstGeom prst="line">
            <a:avLst/>
          </a:prstGeom>
          <a:ln w="1905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오각형 98"/>
          <p:cNvSpPr/>
          <p:nvPr/>
        </p:nvSpPr>
        <p:spPr>
          <a:xfrm>
            <a:off x="5385048" y="2348880"/>
            <a:ext cx="3024336" cy="216024"/>
          </a:xfrm>
          <a:prstGeom prst="homePlate">
            <a:avLst/>
          </a:prstGeom>
          <a:solidFill>
            <a:srgbClr val="EE6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9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 bwMode="gray">
          <a:xfrm>
            <a:off x="7113240" y="2362460"/>
            <a:ext cx="844772" cy="2159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 marL="180975" indent="-180975" algn="r" latinLnBrk="0">
              <a:lnSpc>
                <a:spcPts val="1000"/>
              </a:lnSpc>
              <a:defRPr/>
            </a:pPr>
            <a:r>
              <a:rPr kumimoji="1" lang="ko-KR" altLang="en-US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종료 보고</a:t>
            </a:r>
            <a:r>
              <a:rPr kumimoji="1" lang="en-US" altLang="ko-KR" sz="900" b="1" i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(1.31)</a:t>
            </a:r>
            <a:endParaRPr kumimoji="1" lang="ko-KR" altLang="en-US" sz="900" b="1" i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1" name="오각형 100"/>
          <p:cNvSpPr/>
          <p:nvPr/>
        </p:nvSpPr>
        <p:spPr>
          <a:xfrm>
            <a:off x="8121352" y="836712"/>
            <a:ext cx="936104" cy="273727"/>
          </a:xfrm>
          <a:prstGeom prst="homePlate">
            <a:avLst/>
          </a:prstGeom>
          <a:solidFill>
            <a:srgbClr val="C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kern="0" noProof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완료</a:t>
            </a:r>
            <a:endParaRPr kumimoji="0" lang="ko-KR" altLang="en-US" sz="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2" name="오각형 101"/>
          <p:cNvSpPr/>
          <p:nvPr/>
        </p:nvSpPr>
        <p:spPr>
          <a:xfrm>
            <a:off x="6825208" y="836712"/>
            <a:ext cx="1167680" cy="26462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1</a:t>
            </a:r>
            <a:r>
              <a: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차 중간보고</a:t>
            </a:r>
          </a:p>
        </p:txBody>
      </p:sp>
      <p:sp>
        <p:nvSpPr>
          <p:cNvPr id="2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프로젝트 진행현황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1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9"/>
          <p:cNvSpPr txBox="1">
            <a:spLocks/>
          </p:cNvSpPr>
          <p:nvPr/>
        </p:nvSpPr>
        <p:spPr bwMode="auto">
          <a:xfrm>
            <a:off x="0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266700" lvl="0" indent="-266700">
              <a:defRPr/>
            </a:pPr>
            <a:r>
              <a:rPr lang="en-US" altLang="ko-KR" sz="1400" kern="0" dirty="0" smtClean="0">
                <a:solidFill>
                  <a:prstClr val="black"/>
                </a:solidFill>
              </a:rPr>
              <a:t>Front / Middle </a:t>
            </a:r>
            <a:r>
              <a:rPr lang="en-US" altLang="ko-KR" sz="1400" kern="0" dirty="0">
                <a:solidFill>
                  <a:prstClr val="black"/>
                </a:solidFill>
              </a:rPr>
              <a:t>System </a:t>
            </a:r>
            <a:r>
              <a:rPr lang="ko-KR" altLang="en-US" sz="1400" kern="0" dirty="0">
                <a:solidFill>
                  <a:prstClr val="black"/>
                </a:solidFill>
              </a:rPr>
              <a:t>메뉴체계도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833" y="692696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2769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874535"/>
              </p:ext>
            </p:extLst>
          </p:nvPr>
        </p:nvGraphicFramePr>
        <p:xfrm>
          <a:off x="348084" y="1089392"/>
          <a:ext cx="9209832" cy="510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554"/>
                <a:gridCol w="1629032"/>
                <a:gridCol w="1666618"/>
                <a:gridCol w="5065628"/>
              </a:tblGrid>
              <a:tr h="3049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대분류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중분류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소분류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화면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</a:tr>
              <a:tr h="450841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포트폴리오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분석시스템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포트폴리오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 및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분석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분석단위별</a:t>
                      </a:r>
                      <a:r>
                        <a:rPr lang="en-US" altLang="ko-KR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현황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보유내역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매매내역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손익내역 현황분석</a:t>
                      </a:r>
                      <a:endParaRPr lang="en-US" altLang="ko-KR" sz="1000" b="0" i="0" u="none" strike="noStrike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거래 주문 화면과 공통으로 사용할 수 있는 화면은 통합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분석단위별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Portfolio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분석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자산별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특성 분석 화면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en-US" altLang="ko-KR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Cashflow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화면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그래프 포함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운용자산별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분석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운용자산별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편입비율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달러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&amp;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원화 보유수익률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듀레이션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분석 정보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시계열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화면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포함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자산만기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옵션부자산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만기도래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en-US" altLang="ko-KR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Cashflow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확인 및 관리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계약조건 연계화면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08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하이어라키별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파생 </a:t>
                      </a:r>
                      <a:b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</a:b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포트폴리오 관리 및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분석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하이어라키별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파생명세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하이어라키별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파생명세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거래번호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스왑거래처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만기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계약금액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주요조건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헷지비율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endParaRPr lang="en-US" altLang="ko-KR" sz="1000" b="0" i="0" u="none" strike="noStrike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롤오버대상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여부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평가손익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공정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현금흐름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헤지회계적용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구분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Capital Call 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자산현황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Capital Call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입력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조회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현금흐름표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해외 파생상품의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현금흐름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파생만기도래건 및 이자지급 교환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현금흐름명세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거래 필요여부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+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파생명세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-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파생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Matching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Matching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화면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Matching History,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Cashflow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상품 명세 등 함께 조회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+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파생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명세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하이어라키별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명세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하이어라키별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성과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계산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사업계획관리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사업계획목표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 배분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자금운용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계획 목표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입력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사업진도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확인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성과평가 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시스템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설정 및 생성 기능 구현 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 Index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인덱스를 합성한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설정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</a:t>
                      </a:r>
                      <a:r>
                        <a:rPr lang="en-US" altLang="ko-KR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자산특성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Memo(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펀드 운용전략 등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매핑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리밸런싱</a:t>
                      </a:r>
                      <a:endParaRPr lang="ko-KR" altLang="en-US" sz="1000" b="0" i="0" u="none" strike="noStrike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 Index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산출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 Index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확인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대비 성과 요인분해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대비 성과요인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분해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Hierarchy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별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상품별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BM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대비 성과요인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분해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펀드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주식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채권 성과요인분해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73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 분석 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비중 분석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기여도 분석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Chart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분석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084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보고서</a:t>
                      </a:r>
                      <a:endParaRPr lang="ko-KR" altLang="en-US" sz="10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정형보고서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정형보고서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일별해외자산 평가손익 및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당기손익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변동현황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 지표에 따른 손익 민감도 현황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투자실무협의회 회의록 문서관리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8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비정형보고서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비정형보고서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성과평가 산출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Row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데이터 추출 및 피벗기능 제공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2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텍스트 개체 틀 11"/>
          <p:cNvSpPr txBox="1">
            <a:spLocks/>
          </p:cNvSpPr>
          <p:nvPr/>
        </p:nvSpPr>
        <p:spPr bwMode="auto">
          <a:xfrm>
            <a:off x="0" y="1556792"/>
            <a:ext cx="9906000" cy="2769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50952"/>
              </p:ext>
            </p:extLst>
          </p:nvPr>
        </p:nvGraphicFramePr>
        <p:xfrm>
          <a:off x="344488" y="1125213"/>
          <a:ext cx="9209832" cy="4968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002"/>
                <a:gridCol w="1442652"/>
                <a:gridCol w="1447800"/>
                <a:gridCol w="4970378"/>
              </a:tblGrid>
              <a:tr h="3513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대분류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중분류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소분류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화면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</a:tr>
              <a:tr h="4335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시뮬레이션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손익추정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연도별 손익추정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자산군별 시장 지표대비 손익변동 추정조회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12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민감도 분석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시장지표별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자산민감도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베타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듀레이션</a:t>
                      </a:r>
                      <a:r>
                        <a:rPr lang="en-US" altLang="ko-KR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자산민감도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계약서관리 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ISDA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 관리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담보제공현황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거래한도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CSA term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입력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신용보강 약정서 입력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수정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조회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삭제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관련거래 조회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담보관리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담보내역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소진현황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연계상품조회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주요계약서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입력 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 입력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첨부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상신 시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계약서 첨부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결재함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 진행내역 및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결과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결재권자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결재업무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결재요청 내역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 취소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취소승인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권한 위임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권한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회수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체결취소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상품별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매매내역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매매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체결 내역 종합 조회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 진행내역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결재 내역 확인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정보공유 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</a:b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(Mail/Notice, </a:t>
                      </a:r>
                      <a:endParaRPr lang="en-US" altLang="ko-KR" sz="1000" b="1" i="0" u="none" strike="noStrike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ctr" fontAlgn="ctr"/>
                      <a:r>
                        <a:rPr lang="ko-KR" altLang="en-US" sz="1000" b="1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지원시스템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회의일정관리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회의일정 관리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리스트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작성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수정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대내회의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대외방문회의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&amp;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세미나 등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주간업무회의 자료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전체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공유 기능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주간업무회의 자료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공유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서울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뉴욕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런던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class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별 담당자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update(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주간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en-US" altLang="ko-KR" sz="1000" b="0" i="0" u="none" strike="noStrike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자료실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주요 시장동향 보고 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세미나 자료실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보고서 자료실 등 사용자 요구에 맞는 게시판 형태 자료실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3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Mail/Notice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Mail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관리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주요일정 관리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자료실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기능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메일 수신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첨부파일 등록 화면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제목 9"/>
          <p:cNvSpPr txBox="1">
            <a:spLocks/>
          </p:cNvSpPr>
          <p:nvPr/>
        </p:nvSpPr>
        <p:spPr bwMode="auto">
          <a:xfrm>
            <a:off x="3177" y="153988"/>
            <a:ext cx="9902825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270000" rIns="270000" anchor="ctr"/>
          <a:lstStyle/>
          <a:p>
            <a:pPr marL="266700" lvl="0" indent="-266700" eaLnBrk="0" hangingPunct="0">
              <a:defRPr/>
            </a:pPr>
            <a:r>
              <a:rPr lang="en-US" altLang="ko-KR" sz="14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Front / Middle </a:t>
            </a:r>
            <a:r>
              <a:rPr lang="en-US" altLang="ko-KR" sz="1400" b="1" kern="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System </a:t>
            </a:r>
            <a:r>
              <a:rPr lang="ko-KR" altLang="en-US" sz="1400" b="1" kern="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메뉴체계도</a:t>
            </a:r>
            <a:endParaRPr lang="ko-KR" altLang="en-US" sz="24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33" y="692696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45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슬라이드 번호 개체 틀 6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603647" indent="-232172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928688" indent="-185738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300163" indent="-185738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671638" indent="-185738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043113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414588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786063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157538" indent="-1857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10D1E9ED-588A-4C44-9EBF-AACD67F2FA88}" type="slidenum">
              <a:rPr lang="ko-KR" altLang="en-US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72</a:t>
            </a:fld>
            <a:endParaRPr lang="ko-KR" altLang="en-US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제목 9"/>
          <p:cNvSpPr txBox="1">
            <a:spLocks/>
          </p:cNvSpPr>
          <p:nvPr/>
        </p:nvSpPr>
        <p:spPr bwMode="auto">
          <a:xfrm>
            <a:off x="0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266700" lvl="0" indent="-266700">
              <a:defRPr/>
            </a:pPr>
            <a:r>
              <a:rPr lang="en-US" altLang="ko-KR" sz="1400" kern="0" dirty="0">
                <a:solidFill>
                  <a:prstClr val="black"/>
                </a:solidFill>
              </a:rPr>
              <a:t>Front / Middle System </a:t>
            </a:r>
            <a:r>
              <a:rPr lang="ko-KR" altLang="en-US" sz="1400" kern="0" dirty="0">
                <a:solidFill>
                  <a:prstClr val="black"/>
                </a:solidFill>
              </a:rPr>
              <a:t>메뉴체계도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52" y="620688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2769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136443"/>
              </p:ext>
            </p:extLst>
          </p:nvPr>
        </p:nvGraphicFramePr>
        <p:xfrm>
          <a:off x="416496" y="1268760"/>
          <a:ext cx="9209832" cy="3672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002"/>
                <a:gridCol w="1385502"/>
                <a:gridCol w="1291795"/>
                <a:gridCol w="5183533"/>
              </a:tblGrid>
              <a:tr h="325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대분류</a:t>
                      </a:r>
                      <a:endParaRPr lang="ko-KR" altLang="en-US" sz="12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중분류</a:t>
                      </a:r>
                      <a:endParaRPr lang="ko-KR" altLang="en-US" sz="12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소분류</a:t>
                      </a:r>
                      <a:endParaRPr lang="ko-KR" altLang="en-US" sz="12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itchFamily="50" charset="-127"/>
                          <a:ea typeface="나눔고딕" pitchFamily="50" charset="-127"/>
                        </a:rPr>
                        <a:t>화면</a:t>
                      </a:r>
                      <a:endParaRPr lang="ko-KR" altLang="en-US" sz="12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</a:tr>
              <a:tr h="30423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코드관리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거래처관리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거래처관리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포트폴리오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포트폴리오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메뉴관리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메뉴관리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메뉴권한관리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메뉴권한관리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사용자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사용자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사용자그룹관리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업무담당자 관리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사용자그룹관리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배치로그확인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배치로그확인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프로그램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로그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확인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사용자별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화면별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부서별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기능별 등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휴일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휴일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상품정보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상품정보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42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코드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　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코드 관리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1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 smtClean="0">
                <a:solidFill>
                  <a:schemeClr val="tx1"/>
                </a:solidFill>
              </a:rPr>
              <a:t>① 거래 </a:t>
            </a:r>
            <a:r>
              <a:rPr lang="en-US" altLang="ko-KR" sz="1400" dirty="0" smtClean="0">
                <a:solidFill>
                  <a:schemeClr val="tx1"/>
                </a:solidFill>
              </a:rPr>
              <a:t>/ </a:t>
            </a:r>
            <a:r>
              <a:rPr lang="ko-KR" altLang="en-US" sz="1400" dirty="0" smtClean="0">
                <a:solidFill>
                  <a:schemeClr val="tx1"/>
                </a:solidFill>
              </a:rPr>
              <a:t>주문관리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0" name="텍스트 개체 틀 11"/>
          <p:cNvSpPr txBox="1">
            <a:spLocks/>
          </p:cNvSpPr>
          <p:nvPr/>
        </p:nvSpPr>
        <p:spPr bwMode="auto">
          <a:xfrm>
            <a:off x="0" y="1484784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200" indent="-277200"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종목정보 관리 및 조회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(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외부정보 인터페이스 및 수기입력관리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주문관리 화면에서 주문 입력하기 위한 상품의 기본정보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발행정보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는 외부 정보 시스템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블룸버그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통해 입수하며 입수가 불가능한 상품의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경우 기본 정보를 직접 입력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수기입력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하여 사용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gray">
          <a:xfrm>
            <a:off x="445309" y="2286467"/>
            <a:ext cx="3168329" cy="3209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40000" anchor="ctr"/>
          <a:lstStyle/>
          <a:p>
            <a:pPr marL="179388" indent="-93663" defTabSz="762000" eaLnBrk="0" hangingPunct="0">
              <a:buClr>
                <a:srgbClr val="2666A6"/>
              </a:buClr>
              <a:defRPr/>
            </a:pPr>
            <a:endParaRPr lang="ko-KR" altLang="en-US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539254" y="2345572"/>
            <a:ext cx="3004046" cy="406887"/>
          </a:xfrm>
          <a:prstGeom prst="rect">
            <a:avLst/>
          </a:prstGeom>
          <a:solidFill>
            <a:srgbClr val="6DB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lnSpc>
                <a:spcPct val="80000"/>
              </a:lnSpc>
            </a:pPr>
            <a:r>
              <a:rPr lang="ko-KR" altLang="en-US" sz="12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ko-KR" altLang="en-US" sz="1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</a:t>
            </a:r>
            <a:r>
              <a:rPr lang="ko-KR" altLang="en-US" sz="12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정보 입력 화면</a:t>
            </a:r>
            <a:endParaRPr lang="ko-KR" altLang="en-US" sz="12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TextBox 25"/>
          <p:cNvSpPr txBox="1"/>
          <p:nvPr/>
        </p:nvSpPr>
        <p:spPr>
          <a:xfrm>
            <a:off x="539254" y="2895314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종목코드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TextBox 25"/>
          <p:cNvSpPr txBox="1"/>
          <p:nvPr/>
        </p:nvSpPr>
        <p:spPr>
          <a:xfrm>
            <a:off x="539253" y="3212468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종 목 명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TextBox 25"/>
          <p:cNvSpPr txBox="1"/>
          <p:nvPr/>
        </p:nvSpPr>
        <p:spPr>
          <a:xfrm>
            <a:off x="539252" y="3529623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상품분류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1441940" y="2919698"/>
            <a:ext cx="1767255" cy="2368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US5949181045</a:t>
            </a:r>
            <a:endParaRPr kumimoji="1" lang="ko-KR" altLang="en-US" sz="9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1441937" y="3236626"/>
            <a:ext cx="1767255" cy="2368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MICROSOFT</a:t>
            </a:r>
            <a:endParaRPr kumimoji="1" lang="ko-KR" altLang="en-US" sz="9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직사각형 55"/>
          <p:cNvSpPr/>
          <p:nvPr/>
        </p:nvSpPr>
        <p:spPr bwMode="auto">
          <a:xfrm>
            <a:off x="1441936" y="3551857"/>
            <a:ext cx="1767255" cy="2368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Bond</a:t>
            </a:r>
            <a:endParaRPr kumimoji="1" lang="ko-KR" altLang="en-US" sz="9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TextBox 25"/>
          <p:cNvSpPr txBox="1"/>
          <p:nvPr/>
        </p:nvSpPr>
        <p:spPr>
          <a:xfrm>
            <a:off x="539254" y="3836970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거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일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1441936" y="3857607"/>
            <a:ext cx="883631" cy="2368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05/24/2016</a:t>
            </a:r>
            <a:endParaRPr kumimoji="1" lang="ko-KR" altLang="en-US" sz="9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9" name="TextBox 25"/>
          <p:cNvSpPr txBox="1"/>
          <p:nvPr/>
        </p:nvSpPr>
        <p:spPr>
          <a:xfrm>
            <a:off x="539254" y="4134057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만 기 일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1441936" y="4154694"/>
            <a:ext cx="883631" cy="2368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11/24/2046</a:t>
            </a:r>
            <a:endParaRPr kumimoji="1" lang="ko-KR" altLang="en-US" sz="9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순서도: 처리 60"/>
          <p:cNvSpPr/>
          <p:nvPr/>
        </p:nvSpPr>
        <p:spPr bwMode="auto">
          <a:xfrm>
            <a:off x="6140948" y="3863388"/>
            <a:ext cx="1765300" cy="541337"/>
          </a:xfrm>
          <a:prstGeom prst="flowChartProcess">
            <a:avLst/>
          </a:prstGeom>
          <a:solidFill>
            <a:srgbClr val="17375E"/>
          </a:solidFill>
          <a:ln w="635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ko-KR" altLang="en-US" sz="1200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블룸버그</a:t>
            </a:r>
            <a:r>
              <a:rPr kumimoji="0" lang="ko-KR" altLang="en-US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en-US" altLang="ko-KR" sz="12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Feeding</a:t>
            </a:r>
            <a:endParaRPr kumimoji="0" lang="en-US" altLang="ko-KR" sz="12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6" name="직선 화살표 연결선 5"/>
          <p:cNvCxnSpPr>
            <a:endCxn id="62" idx="1"/>
          </p:cNvCxnSpPr>
          <p:nvPr/>
        </p:nvCxnSpPr>
        <p:spPr bwMode="auto">
          <a:xfrm>
            <a:off x="3209195" y="3038137"/>
            <a:ext cx="923200" cy="2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순서도: 판단 61"/>
          <p:cNvSpPr/>
          <p:nvPr/>
        </p:nvSpPr>
        <p:spPr bwMode="auto">
          <a:xfrm>
            <a:off x="4132395" y="2618003"/>
            <a:ext cx="1749670" cy="840271"/>
          </a:xfrm>
          <a:prstGeom prst="flowChartDecision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보유 종목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65" name="꺾인 연결선 64"/>
          <p:cNvCxnSpPr>
            <a:stCxn id="62" idx="2"/>
          </p:cNvCxnSpPr>
          <p:nvPr/>
        </p:nvCxnSpPr>
        <p:spPr bwMode="auto">
          <a:xfrm rot="5400000" flipH="1">
            <a:off x="3912061" y="2363105"/>
            <a:ext cx="392304" cy="1798035"/>
          </a:xfrm>
          <a:prstGeom prst="bentConnector4">
            <a:avLst>
              <a:gd name="adj1" fmla="val -58271"/>
              <a:gd name="adj2" fmla="val 74328"/>
            </a:avLst>
          </a:prstGeom>
          <a:solidFill>
            <a:schemeClr val="accent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순서도: 판단 67"/>
          <p:cNvSpPr/>
          <p:nvPr/>
        </p:nvSpPr>
        <p:spPr bwMode="auto">
          <a:xfrm>
            <a:off x="6149740" y="2618002"/>
            <a:ext cx="1749670" cy="840271"/>
          </a:xfrm>
          <a:prstGeom prst="flowChartDecision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블룸버그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69" name="직선 화살표 연결선 68"/>
          <p:cNvCxnSpPr>
            <a:stCxn id="62" idx="3"/>
            <a:endCxn id="68" idx="1"/>
          </p:cNvCxnSpPr>
          <p:nvPr/>
        </p:nvCxnSpPr>
        <p:spPr bwMode="auto">
          <a:xfrm flipV="1">
            <a:off x="5882065" y="3038138"/>
            <a:ext cx="267675" cy="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꺾인 연결선 72"/>
          <p:cNvCxnSpPr>
            <a:stCxn id="61" idx="2"/>
          </p:cNvCxnSpPr>
          <p:nvPr/>
        </p:nvCxnSpPr>
        <p:spPr bwMode="auto">
          <a:xfrm rot="5400000" flipH="1">
            <a:off x="4492325" y="1873453"/>
            <a:ext cx="1248143" cy="3814403"/>
          </a:xfrm>
          <a:prstGeom prst="bentConnector4">
            <a:avLst>
              <a:gd name="adj1" fmla="val -18315"/>
              <a:gd name="adj2" fmla="val 92918"/>
            </a:avLst>
          </a:prstGeom>
          <a:solidFill>
            <a:schemeClr val="accent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직선 화살표 연결선 80"/>
          <p:cNvCxnSpPr>
            <a:stCxn id="68" idx="2"/>
            <a:endCxn id="61" idx="0"/>
          </p:cNvCxnSpPr>
          <p:nvPr/>
        </p:nvCxnSpPr>
        <p:spPr bwMode="auto">
          <a:xfrm flipH="1">
            <a:off x="7023598" y="3458273"/>
            <a:ext cx="977" cy="405115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1" name="직사각형 100"/>
          <p:cNvSpPr/>
          <p:nvPr/>
        </p:nvSpPr>
        <p:spPr bwMode="auto">
          <a:xfrm>
            <a:off x="8176866" y="2768140"/>
            <a:ext cx="124705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수기 입력</a:t>
            </a:r>
          </a:p>
        </p:txBody>
      </p:sp>
      <p:cxnSp>
        <p:nvCxnSpPr>
          <p:cNvPr id="102" name="직선 화살표 연결선 101"/>
          <p:cNvCxnSpPr>
            <a:stCxn id="68" idx="3"/>
            <a:endCxn id="101" idx="1"/>
          </p:cNvCxnSpPr>
          <p:nvPr/>
        </p:nvCxnSpPr>
        <p:spPr bwMode="auto">
          <a:xfrm>
            <a:off x="7899410" y="3038138"/>
            <a:ext cx="277456" cy="2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1" name="순서도: 자기 디스크 90"/>
          <p:cNvSpPr/>
          <p:nvPr/>
        </p:nvSpPr>
        <p:spPr bwMode="auto">
          <a:xfrm>
            <a:off x="6171428" y="4810939"/>
            <a:ext cx="1712536" cy="684720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발행정보</a:t>
            </a:r>
          </a:p>
        </p:txBody>
      </p:sp>
      <p:cxnSp>
        <p:nvCxnSpPr>
          <p:cNvPr id="104" name="직선 화살표 연결선 103"/>
          <p:cNvCxnSpPr>
            <a:stCxn id="101" idx="2"/>
          </p:cNvCxnSpPr>
          <p:nvPr/>
        </p:nvCxnSpPr>
        <p:spPr bwMode="auto">
          <a:xfrm rot="5400000">
            <a:off x="7301372" y="3311921"/>
            <a:ext cx="1502801" cy="1495239"/>
          </a:xfrm>
          <a:prstGeom prst="bentConnector3">
            <a:avLst>
              <a:gd name="adj1" fmla="val 87522"/>
            </a:avLst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08" name="직선 화살표 연결선 107"/>
          <p:cNvCxnSpPr>
            <a:stCxn id="61" idx="2"/>
            <a:endCxn id="91" idx="1"/>
          </p:cNvCxnSpPr>
          <p:nvPr/>
        </p:nvCxnSpPr>
        <p:spPr bwMode="auto">
          <a:xfrm>
            <a:off x="7023598" y="4404725"/>
            <a:ext cx="4098" cy="4062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11" name="직선 화살표 연결선 110"/>
          <p:cNvCxnSpPr>
            <a:stCxn id="91" idx="2"/>
          </p:cNvCxnSpPr>
          <p:nvPr/>
        </p:nvCxnSpPr>
        <p:spPr bwMode="auto">
          <a:xfrm rot="10800000">
            <a:off x="5173448" y="3408227"/>
            <a:ext cx="997980" cy="1745072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19" name="TextBox 25"/>
          <p:cNvSpPr txBox="1"/>
          <p:nvPr/>
        </p:nvSpPr>
        <p:spPr>
          <a:xfrm>
            <a:off x="539254" y="4457113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통화코드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0" name="직사각형 119"/>
          <p:cNvSpPr/>
          <p:nvPr/>
        </p:nvSpPr>
        <p:spPr bwMode="auto">
          <a:xfrm>
            <a:off x="1441936" y="4475369"/>
            <a:ext cx="883631" cy="2368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9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USD</a:t>
            </a:r>
            <a:endParaRPr kumimoji="1" lang="ko-KR" altLang="en-US" sz="9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거래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주문 프로세스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19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5"/>
          <p:cNvSpPr>
            <a:spLocks noChangeArrowheads="1"/>
          </p:cNvSpPr>
          <p:nvPr/>
        </p:nvSpPr>
        <p:spPr bwMode="gray">
          <a:xfrm>
            <a:off x="532869" y="2259325"/>
            <a:ext cx="3168329" cy="180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anchor="ctr"/>
          <a:lstStyle/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  <a:defRPr/>
            </a:pP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주문 정보 입력 시 파생상품 직접 입력</a:t>
            </a: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사전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점검 전</a:t>
            </a: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후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헷지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자산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매핑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관리</a:t>
            </a:r>
            <a:endParaRPr lang="ko-KR" altLang="en-US" sz="12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3" name="제목 9"/>
          <p:cNvSpPr>
            <a:spLocks noGrp="1"/>
          </p:cNvSpPr>
          <p:nvPr>
            <p:ph type="ctrTitle"/>
          </p:nvPr>
        </p:nvSpPr>
        <p:spPr bwMode="auto">
          <a:xfrm>
            <a:off x="128464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0" name="텍스트 개체 틀 11"/>
          <p:cNvSpPr txBox="1">
            <a:spLocks/>
          </p:cNvSpPr>
          <p:nvPr/>
        </p:nvSpPr>
        <p:spPr bwMode="auto">
          <a:xfrm>
            <a:off x="87560" y="1381442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헷지거래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정보 관리 방안 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거래확인서 현물정보 연계 관리 방안</a:t>
            </a:r>
            <a:r>
              <a:rPr lang="en-US" altLang="ko-KR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ko-KR" altLang="en-US" sz="1200" dirty="0" smtClean="0">
                <a:latin typeface="나눔 고딕"/>
                <a:ea typeface="나눔고딕" panose="020B0600000101010101"/>
              </a:rPr>
              <a:t>   주문관리 </a:t>
            </a:r>
            <a:r>
              <a:rPr lang="ko-KR" altLang="en-US" sz="1200" dirty="0">
                <a:latin typeface="나눔 고딕"/>
                <a:ea typeface="나눔고딕" panose="020B0600000101010101"/>
              </a:rPr>
              <a:t>화면에서 </a:t>
            </a:r>
            <a:r>
              <a:rPr lang="ko-KR" altLang="en-US" sz="1200" dirty="0" smtClean="0">
                <a:latin typeface="나눔 고딕"/>
                <a:ea typeface="나눔고딕" panose="020B0600000101010101"/>
              </a:rPr>
              <a:t>주문 입력 시 파생상품 거래에 대한 조건을 엄격히 적용하여 </a:t>
            </a:r>
            <a:r>
              <a:rPr lang="ko-KR" altLang="en-US" sz="1200" dirty="0" err="1" smtClean="0">
                <a:latin typeface="나눔 고딕"/>
                <a:ea typeface="나눔고딕" panose="020B0600000101010101"/>
              </a:rPr>
              <a:t>헷지관련</a:t>
            </a:r>
            <a:r>
              <a:rPr lang="ko-KR" altLang="en-US" sz="1200" dirty="0" smtClean="0">
                <a:latin typeface="나눔 고딕"/>
                <a:ea typeface="나눔고딕" panose="020B0600000101010101"/>
              </a:rPr>
              <a:t> 정보와 거래 확인서를 반드시 첨부해야 결재가 </a:t>
            </a:r>
            <a:endParaRPr lang="en-US" altLang="ko-KR" sz="1200" dirty="0" smtClean="0">
              <a:latin typeface="나눔 고딕"/>
              <a:ea typeface="나눔고딕" panose="020B0600000101010101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 고딕"/>
                <a:ea typeface="나눔고딕" panose="020B0600000101010101"/>
              </a:rPr>
              <a:t> </a:t>
            </a:r>
            <a:r>
              <a:rPr lang="en-US" altLang="ko-KR" sz="1200" dirty="0" smtClean="0">
                <a:latin typeface="나눔 고딕"/>
                <a:ea typeface="나눔고딕" panose="020B0600000101010101"/>
              </a:rPr>
              <a:t>  </a:t>
            </a:r>
            <a:r>
              <a:rPr lang="ko-KR" altLang="en-US" sz="1200" smtClean="0">
                <a:latin typeface="나눔 고딕"/>
                <a:ea typeface="나눔고딕" panose="020B0600000101010101"/>
              </a:rPr>
              <a:t>되도록 강제화</a:t>
            </a:r>
            <a:r>
              <a:rPr lang="en-US" altLang="ko-KR" sz="1200" dirty="0" smtClean="0">
                <a:latin typeface="나눔 고딕"/>
                <a:ea typeface="나눔고딕" panose="020B0600000101010101"/>
              </a:rPr>
              <a:t>.</a:t>
            </a:r>
            <a:endParaRPr lang="en-US" altLang="ko-KR" sz="1200" dirty="0">
              <a:latin typeface="나눔 고딕"/>
              <a:ea typeface="나눔고딕" panose="020B0600000101010101"/>
            </a:endParaRPr>
          </a:p>
        </p:txBody>
      </p:sp>
      <p:sp>
        <p:nvSpPr>
          <p:cNvPr id="34" name="직사각형 33"/>
          <p:cNvSpPr/>
          <p:nvPr/>
        </p:nvSpPr>
        <p:spPr bwMode="auto">
          <a:xfrm>
            <a:off x="645864" y="2318430"/>
            <a:ext cx="2916127" cy="406887"/>
          </a:xfrm>
          <a:prstGeom prst="rect">
            <a:avLst/>
          </a:prstGeom>
          <a:solidFill>
            <a:srgbClr val="6DB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lnSpc>
                <a:spcPct val="80000"/>
              </a:lnSpc>
            </a:pPr>
            <a:r>
              <a:rPr lang="ko-KR" altLang="en-US" sz="1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주문 정보 입력</a:t>
            </a: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gray">
          <a:xfrm>
            <a:off x="532869" y="4288151"/>
            <a:ext cx="3168329" cy="180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anchor="ctr"/>
          <a:lstStyle/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</a:pP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보유 포트폴리오의 특정 종목</a:t>
            </a: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종목군 선택 후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헷지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주문 실행</a:t>
            </a: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</a:pP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롤오버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현황 등 분석 화면에서 주문실행</a:t>
            </a:r>
            <a:endParaRPr lang="ko-KR" altLang="en-US" sz="12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645865" y="4347343"/>
            <a:ext cx="2916000" cy="406800"/>
          </a:xfrm>
          <a:prstGeom prst="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2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 현황</a:t>
            </a:r>
            <a:endParaRPr lang="ko-KR" altLang="en-US" sz="12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gray">
          <a:xfrm>
            <a:off x="4689431" y="4293296"/>
            <a:ext cx="3168329" cy="180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anchor="ctr"/>
          <a:lstStyle/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주문 정보 생성 시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헷지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정보 자동 입력</a:t>
            </a: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</a:pPr>
            <a:endParaRPr lang="ko-KR" altLang="en-US" sz="12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/>
          <p:cNvSpPr/>
          <p:nvPr/>
        </p:nvSpPr>
        <p:spPr bwMode="auto">
          <a:xfrm>
            <a:off x="4821477" y="4347256"/>
            <a:ext cx="2916127" cy="406887"/>
          </a:xfrm>
          <a:prstGeom prst="rect">
            <a:avLst/>
          </a:prstGeom>
          <a:solidFill>
            <a:srgbClr val="6DB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lnSpc>
                <a:spcPct val="80000"/>
              </a:lnSpc>
            </a:pPr>
            <a:r>
              <a:rPr lang="ko-KR" altLang="en-US" sz="1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주문 정보 입력</a:t>
            </a: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gray">
          <a:xfrm>
            <a:off x="4689431" y="2259325"/>
            <a:ext cx="3168329" cy="180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anchor="ctr"/>
          <a:lstStyle/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  <a:defRPr/>
            </a:pP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주문 정보</a:t>
            </a: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보유정보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매핑을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통해 </a:t>
            </a: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1: N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헷지</a:t>
            </a:r>
            <a:endParaRPr lang="en-US" altLang="ko-KR" sz="12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52000" indent="-252000" defTabSz="762000" eaLnBrk="0" hangingPunct="0">
              <a:lnSpc>
                <a:spcPct val="150000"/>
              </a:lnSpc>
              <a:buClr>
                <a:srgbClr val="2666A6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복수의 주문과 보유 정보를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매핑하여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N:N </a:t>
            </a:r>
            <a:r>
              <a:rPr lang="ko-KR" altLang="en-US" sz="12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헷지</a:t>
            </a: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4821477" y="2318517"/>
            <a:ext cx="2916000" cy="406800"/>
          </a:xfrm>
          <a:prstGeom prst="rect">
            <a:avLst/>
          </a:prstGeom>
          <a:solidFill>
            <a:srgbClr val="0039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200" b="1" dirty="0" err="1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헷지</a:t>
            </a:r>
            <a:r>
              <a:rPr lang="ko-KR" altLang="en-US" sz="12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자산 </a:t>
            </a:r>
            <a:r>
              <a:rPr lang="ko-KR" altLang="en-US" sz="1200" b="1" dirty="0" err="1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매핑</a:t>
            </a:r>
            <a:r>
              <a:rPr lang="ko-KR" altLang="en-US" sz="12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관리</a:t>
            </a:r>
            <a:endParaRPr lang="ko-KR" altLang="en-US" sz="12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오른쪽 화살표 1"/>
          <p:cNvSpPr/>
          <p:nvPr/>
        </p:nvSpPr>
        <p:spPr bwMode="auto">
          <a:xfrm>
            <a:off x="3919089" y="2725317"/>
            <a:ext cx="552450" cy="84846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3" name="오른쪽 화살표 42"/>
          <p:cNvSpPr/>
          <p:nvPr/>
        </p:nvSpPr>
        <p:spPr bwMode="auto">
          <a:xfrm>
            <a:off x="3919089" y="4754143"/>
            <a:ext cx="552450" cy="84846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5" name="이등변 삼각형 44"/>
          <p:cNvSpPr/>
          <p:nvPr/>
        </p:nvSpPr>
        <p:spPr bwMode="auto">
          <a:xfrm rot="5400000">
            <a:off x="6285652" y="4030575"/>
            <a:ext cx="3765539" cy="303212"/>
          </a:xfrm>
          <a:prstGeom prst="triangl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gray">
          <a:xfrm>
            <a:off x="8479085" y="3169966"/>
            <a:ext cx="1062038" cy="202443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 cmpd="sng" algn="ctr">
            <a:solidFill>
              <a:srgbClr val="0039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anchor="ctr"/>
          <a:lstStyle/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반드시 </a:t>
            </a:r>
            <a:endParaRPr lang="en-US" altLang="ko-KR" sz="1200" b="1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거래 확인서를 </a:t>
            </a:r>
            <a:endParaRPr lang="en-US" altLang="ko-KR" sz="1200" b="1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첨부해야 </a:t>
            </a:r>
            <a:endParaRPr lang="en-US" altLang="ko-KR" sz="1200" b="1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endParaRPr lang="en-US" altLang="ko-KR" sz="1200" b="1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56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거래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주문 프로세스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77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161968" y="154780"/>
            <a:ext cx="9903600" cy="500066"/>
          </a:xfrm>
        </p:spPr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108" name="내용 개체 틀 3"/>
          <p:cNvSpPr>
            <a:spLocks noGrp="1"/>
          </p:cNvSpPr>
          <p:nvPr>
            <p:ph type="body" sz="quarter" idx="18"/>
          </p:nvPr>
        </p:nvSpPr>
        <p:spPr>
          <a:xfrm>
            <a:off x="128464" y="1268760"/>
            <a:ext cx="9903600" cy="360362"/>
          </a:xfrm>
        </p:spPr>
        <p:txBody>
          <a:bodyPr/>
          <a:lstStyle/>
          <a:p>
            <a:r>
              <a:rPr lang="ko-KR" altLang="en-US" b="1" dirty="0" smtClean="0"/>
              <a:t>채권 매매처리</a:t>
            </a:r>
            <a:r>
              <a:rPr lang="en-US" altLang="ko-KR" b="1" dirty="0"/>
              <a:t> </a:t>
            </a:r>
            <a:r>
              <a:rPr lang="en-US" altLang="ko-KR" b="1" dirty="0" smtClean="0"/>
              <a:t>: </a:t>
            </a:r>
            <a:r>
              <a:rPr lang="ko-KR" altLang="en-US" dirty="0" smtClean="0"/>
              <a:t>다수 </a:t>
            </a:r>
            <a:r>
              <a:rPr lang="ko-KR" altLang="en-US" dirty="0"/>
              <a:t>금융기관의 요구사항을 반영한 채권 매매 처리 화면을 보유하고 있습니다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매입과 매도화면을 </a:t>
            </a:r>
            <a:r>
              <a:rPr lang="ko-KR" altLang="en-US" dirty="0" smtClean="0"/>
              <a:t>분리함으로써 </a:t>
            </a:r>
            <a:r>
              <a:rPr lang="ko-KR" altLang="en-US" dirty="0"/>
              <a:t>직관적으로 업무 처리를 할 수 있도록 </a:t>
            </a:r>
            <a:r>
              <a:rPr lang="ko-KR" altLang="en-US" dirty="0" smtClean="0"/>
              <a:t>지원</a:t>
            </a:r>
            <a:r>
              <a:rPr lang="en-US" altLang="ko-KR" dirty="0" smtClean="0"/>
              <a:t>. </a:t>
            </a:r>
            <a:endParaRPr lang="en-US" altLang="ko-KR" dirty="0"/>
          </a:p>
        </p:txBody>
      </p:sp>
      <p:sp>
        <p:nvSpPr>
          <p:cNvPr id="110" name="직사각형 109"/>
          <p:cNvSpPr/>
          <p:nvPr/>
        </p:nvSpPr>
        <p:spPr>
          <a:xfrm>
            <a:off x="381000" y="1726088"/>
            <a:ext cx="9220200" cy="23083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</p:spPr>
        <p:txBody>
          <a:bodyPr wrap="square" lIns="144000" tIns="45720" rIns="91440" bIns="45720" rtlCol="0" anchor="ctr">
            <a:spAutoFit/>
          </a:bodyPr>
          <a:lstStyle/>
          <a:p>
            <a:r>
              <a:rPr lang="ko-KR" altLang="en-US" sz="900" b="1" kern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채권 매매처리</a:t>
            </a:r>
            <a:endParaRPr lang="ko-KR" altLang="en-US" sz="900" b="1" kern="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11" name="표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334313"/>
              </p:ext>
            </p:extLst>
          </p:nvPr>
        </p:nvGraphicFramePr>
        <p:xfrm>
          <a:off x="5943600" y="2093909"/>
          <a:ext cx="3657600" cy="3886200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3657600"/>
              </a:tblGrid>
              <a:tr h="3886200">
                <a:tc>
                  <a:txBody>
                    <a:bodyPr/>
                    <a:lstStyle/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거래입력은 기본적인 거래사항을 입력하면 그와 동시에 해당거래와 관련된 회계계정의 손익을 미리 확인 할 수 있습니다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.</a:t>
                      </a:r>
                    </a:p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일부 데이터의 안정성을 위해서 변경 불가능한 사항을 제외하고는 입력한 거래내역을 수정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 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확정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 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취소를 자유롭게 할 수 있습니다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.</a:t>
                      </a:r>
                    </a:p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딜러의 매매거래 관리의 편의를 위하여 거래일 거래리스트를 기본적으로 제공하고 있습니다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.</a:t>
                      </a:r>
                    </a:p>
                  </a:txBody>
                  <a:tcPr marL="106601" marR="106601" marT="72000" marB="72000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A0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816967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채권 거래처리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2060848"/>
            <a:ext cx="5230821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1988840"/>
            <a:ext cx="9297206" cy="4102964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9" name="내용 개체 틀 3"/>
          <p:cNvSpPr>
            <a:spLocks noGrp="1"/>
          </p:cNvSpPr>
          <p:nvPr>
            <p:ph type="body" sz="quarter" idx="18"/>
          </p:nvPr>
        </p:nvSpPr>
        <p:spPr>
          <a:xfrm>
            <a:off x="200472" y="1268760"/>
            <a:ext cx="9543560" cy="360362"/>
          </a:xfrm>
        </p:spPr>
        <p:txBody>
          <a:bodyPr/>
          <a:lstStyle/>
          <a:p>
            <a:r>
              <a:rPr lang="ko-KR" altLang="en-US" b="1" dirty="0" smtClean="0"/>
              <a:t>채권 매매 세부기능 </a:t>
            </a:r>
            <a:r>
              <a:rPr lang="en-US" altLang="ko-KR" b="1" dirty="0" smtClean="0"/>
              <a:t>: </a:t>
            </a:r>
            <a:r>
              <a:rPr lang="ko-KR" altLang="en-US" dirty="0"/>
              <a:t>채권 매매 시 매입 단가 계산</a:t>
            </a:r>
            <a:r>
              <a:rPr lang="en-US" altLang="ko-KR" dirty="0"/>
              <a:t>, </a:t>
            </a:r>
            <a:r>
              <a:rPr lang="ko-KR" altLang="en-US" dirty="0"/>
              <a:t>현금흐름에 따른 </a:t>
            </a:r>
            <a:r>
              <a:rPr lang="ko-KR" altLang="en-US" dirty="0" smtClean="0"/>
              <a:t>손</a:t>
            </a:r>
            <a:r>
              <a:rPr lang="ko-KR" altLang="en-US" dirty="0"/>
              <a:t>익</a:t>
            </a:r>
            <a:r>
              <a:rPr lang="ko-KR" altLang="en-US" dirty="0" smtClean="0"/>
              <a:t> </a:t>
            </a:r>
            <a:r>
              <a:rPr lang="ko-KR" altLang="en-US" dirty="0"/>
              <a:t>시뮬레이션</a:t>
            </a:r>
            <a:r>
              <a:rPr lang="en-US" altLang="ko-KR" dirty="0"/>
              <a:t>, </a:t>
            </a:r>
            <a:r>
              <a:rPr lang="ko-KR" altLang="en-US" dirty="0"/>
              <a:t>그리고 매도시의 거래일 기준의 보유 포지션 정보를 자동 추출하여 분할 및 지정매도를 손쉽게 처리할 수 있습니다</a:t>
            </a:r>
            <a:r>
              <a:rPr lang="en-US" altLang="ko-KR" dirty="0"/>
              <a:t>. </a:t>
            </a:r>
            <a:r>
              <a:rPr lang="ko-KR" altLang="en-US" dirty="0"/>
              <a:t>사용자의 요구사항 및 편의에 맞게 프로그램의 변경도 </a:t>
            </a:r>
            <a:r>
              <a:rPr lang="ko-KR" altLang="en-US" dirty="0" smtClean="0"/>
              <a:t>고려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373941" y="5217136"/>
            <a:ext cx="3111483" cy="100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fontAlgn="auto">
              <a:spcBef>
                <a:spcPts val="0"/>
              </a:spcBef>
              <a:spcAft>
                <a:spcPts val="0"/>
              </a:spcAft>
              <a:buFont typeface="Optima" pitchFamily="34" charset="0"/>
              <a:buNone/>
              <a:defRPr/>
            </a:pPr>
            <a:endParaRPr kumimoji="1" lang="en-US" altLang="ko-KR" sz="1200" kern="0" dirty="0">
              <a:solidFill>
                <a:srgbClr val="000000"/>
              </a:solidFill>
              <a:latin typeface="굴림" pitchFamily="50" charset="-127"/>
              <a:ea typeface="나눔고딕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4029852" y="3539997"/>
            <a:ext cx="5418470" cy="62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Optima" pitchFamily="34" charset="0"/>
              <a:buNone/>
              <a:defRPr/>
            </a:pPr>
            <a:r>
              <a:rPr kumimoji="1"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채권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매매처리 전</a:t>
            </a:r>
            <a:r>
              <a:rPr kumimoji="1" lang="en-US" altLang="ko-KR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,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흐름생성을 통해 매입</a:t>
            </a:r>
            <a:r>
              <a:rPr kumimoji="1" lang="en-US" altLang="ko-KR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/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매도시의 </a:t>
            </a:r>
            <a:r>
              <a:rPr kumimoji="1"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손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익</a:t>
            </a:r>
            <a:r>
              <a:rPr kumimoji="1"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시뮬레이션정보를 파악할 수 있습니다</a:t>
            </a:r>
            <a:r>
              <a:rPr kumimoji="1" lang="en-US" altLang="ko-KR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. </a:t>
            </a:r>
            <a:r>
              <a:rPr kumimoji="1"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단수차이에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따른 금액차이가 있는 경우</a:t>
            </a:r>
            <a:r>
              <a:rPr kumimoji="1" lang="en-US" altLang="ko-KR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,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금액을 변경하여 적용할 수 있습니다</a:t>
            </a:r>
            <a:r>
              <a:rPr kumimoji="1" lang="en-US" altLang="ko-KR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.  </a:t>
            </a:r>
            <a:endParaRPr kumimoji="1" lang="en-US" altLang="ko-KR" sz="1100" kern="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4029852" y="6225988"/>
            <a:ext cx="5627803" cy="37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Optima" pitchFamily="34" charset="0"/>
              <a:buNone/>
              <a:defRPr/>
            </a:pPr>
            <a:r>
              <a:rPr kumimoji="1"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거래일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기준 해당 종목의 보유 포지션을 추출하여</a:t>
            </a:r>
            <a:r>
              <a:rPr kumimoji="1" lang="en-US" altLang="ko-KR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,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해당포지션의 </a:t>
            </a:r>
            <a:r>
              <a:rPr kumimoji="1"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지정매도를 할 </a:t>
            </a:r>
            <a:r>
              <a:rPr kumimoji="1" lang="ko-KR" altLang="en-US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수 있습니다</a:t>
            </a:r>
            <a:r>
              <a:rPr kumimoji="1" lang="en-US" altLang="ko-KR" sz="11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.</a:t>
            </a:r>
            <a:endParaRPr kumimoji="1" lang="en-US" altLang="ko-KR" sz="1100" kern="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385" y="4713579"/>
            <a:ext cx="3092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거래일 기준 만기수익률에 따라 자동적으로 단가가 계산됩니다</a:t>
            </a:r>
            <a:r>
              <a:rPr lang="en-US" altLang="ko-KR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. </a:t>
            </a:r>
            <a:r>
              <a:rPr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단수차이에 따른 단가차이가 있는 경우</a:t>
            </a:r>
            <a:r>
              <a:rPr lang="en-US" altLang="ko-KR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, </a:t>
            </a:r>
            <a:r>
              <a:rPr lang="ko-KR" altLang="en-US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단가 조정으로 적용단가를 재계산합니다</a:t>
            </a:r>
            <a:r>
              <a:rPr lang="en-US" altLang="ko-KR" sz="11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Optima" pitchFamily="34" charset="0"/>
              </a:rPr>
              <a:t>.  </a:t>
            </a:r>
            <a:endParaRPr lang="en-US" altLang="ko-KR" sz="1100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263142" y="5567951"/>
            <a:ext cx="785818" cy="285752"/>
          </a:xfrm>
          <a:prstGeom prst="roundRect">
            <a:avLst/>
          </a:prstGeom>
          <a:solidFill>
            <a:schemeClr val="bg1">
              <a:alpha val="0"/>
            </a:schemeClr>
          </a:solidFill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816967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채권 거래처리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571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</a:p>
        </p:txBody>
      </p:sp>
      <p:sp>
        <p:nvSpPr>
          <p:cNvPr id="11" name="내용 개체 틀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Bef>
                <a:spcPct val="30000"/>
              </a:spcBef>
            </a:pPr>
            <a:r>
              <a:rPr kumimoji="1" lang="ko-KR" altLang="en-US" dirty="0" smtClean="0">
                <a:cs typeface="Arial" charset="0"/>
              </a:rPr>
              <a:t>대체투자 관리는 상품유형 설정을 통하여 </a:t>
            </a:r>
            <a:r>
              <a:rPr kumimoji="1" lang="ko-KR" altLang="en-US" dirty="0" err="1" smtClean="0">
                <a:cs typeface="Arial" charset="0"/>
              </a:rPr>
              <a:t>실물형</a:t>
            </a:r>
            <a:r>
              <a:rPr kumimoji="1" lang="en-US" altLang="ko-KR" dirty="0" smtClean="0">
                <a:cs typeface="Arial" charset="0"/>
              </a:rPr>
              <a:t>, </a:t>
            </a:r>
            <a:r>
              <a:rPr kumimoji="1" lang="ko-KR" altLang="en-US" dirty="0" smtClean="0">
                <a:cs typeface="Arial" charset="0"/>
              </a:rPr>
              <a:t>기업형을 세부적으로 분리 관리할 수 있으며</a:t>
            </a:r>
            <a:r>
              <a:rPr kumimoji="1" lang="en-US" altLang="ko-KR" dirty="0" smtClean="0">
                <a:cs typeface="Arial" charset="0"/>
              </a:rPr>
              <a:t>, </a:t>
            </a:r>
            <a:r>
              <a:rPr kumimoji="1" lang="ko-KR" altLang="en-US" dirty="0" smtClean="0">
                <a:cs typeface="Arial" charset="0"/>
              </a:rPr>
              <a:t>대체투자 상품 운용의 특징인 제안서 접수 부터 투자 실행 및 사후관리를 효율적으로 수행할 수 있는 기능을 제공</a:t>
            </a:r>
            <a:r>
              <a:rPr kumimoji="1" lang="en-US" altLang="ko-KR" dirty="0" smtClean="0">
                <a:cs typeface="Arial" charset="0"/>
              </a:rPr>
              <a:t>.</a:t>
            </a:r>
            <a:endParaRPr kumimoji="1" lang="en-US" altLang="ko-KR" dirty="0">
              <a:cs typeface="Arial" charset="0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3823991" y="2861846"/>
            <a:ext cx="360040" cy="1150964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6796740" y="2861846"/>
            <a:ext cx="360040" cy="1150964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2642113" y="2861846"/>
            <a:ext cx="360040" cy="1150964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grpSp>
        <p:nvGrpSpPr>
          <p:cNvPr id="12" name="그룹 4"/>
          <p:cNvGrpSpPr/>
          <p:nvPr/>
        </p:nvGrpSpPr>
        <p:grpSpPr>
          <a:xfrm>
            <a:off x="385818" y="1817325"/>
            <a:ext cx="9210652" cy="432048"/>
            <a:chOff x="385818" y="1988840"/>
            <a:chExt cx="5575294" cy="432048"/>
          </a:xfrm>
        </p:grpSpPr>
        <p:sp>
          <p:nvSpPr>
            <p:cNvPr id="13" name="오각형 12"/>
            <p:cNvSpPr/>
            <p:nvPr/>
          </p:nvSpPr>
          <p:spPr>
            <a:xfrm>
              <a:off x="3944888" y="1988840"/>
              <a:ext cx="2016224" cy="432048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0"/>
              <a:r>
                <a:rPr lang="ko-KR" altLang="en-US" sz="1050" b="1" kern="0" dirty="0" smtClean="0">
                  <a:solidFill>
                    <a:schemeClr val="bg1">
                      <a:lumMod val="65000"/>
                    </a:schemeClr>
                  </a:solidFill>
                  <a:latin typeface="나눔고딕" charset="-127"/>
                  <a:ea typeface="나눔고딕" charset="-127"/>
                </a:rPr>
                <a:t>사후관리</a:t>
              </a:r>
              <a:endParaRPr lang="ko-KR" altLang="en-US" sz="1050" b="1" kern="0" dirty="0">
                <a:solidFill>
                  <a:schemeClr val="bg1">
                    <a:lumMod val="65000"/>
                  </a:schemeClr>
                </a:solidFill>
                <a:latin typeface="나눔고딕" charset="-127"/>
                <a:ea typeface="나눔고딕" charset="-127"/>
              </a:endParaRPr>
            </a:p>
          </p:txBody>
        </p:sp>
        <p:sp>
          <p:nvSpPr>
            <p:cNvPr id="14" name="오각형 13"/>
            <p:cNvSpPr/>
            <p:nvPr/>
          </p:nvSpPr>
          <p:spPr>
            <a:xfrm>
              <a:off x="2165353" y="1988840"/>
              <a:ext cx="2016224" cy="432048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0"/>
              <a:r>
                <a:rPr lang="ko-KR" altLang="en-US" sz="1050" b="1" kern="0" dirty="0" smtClean="0">
                  <a:solidFill>
                    <a:schemeClr val="bg1">
                      <a:lumMod val="65000"/>
                    </a:schemeClr>
                  </a:solidFill>
                  <a:latin typeface="나눔고딕" charset="-127"/>
                  <a:ea typeface="나눔고딕" charset="-127"/>
                </a:rPr>
                <a:t>투자실행</a:t>
              </a:r>
              <a:endParaRPr lang="ko-KR" altLang="en-US" sz="1050" b="1" kern="0" dirty="0">
                <a:solidFill>
                  <a:schemeClr val="bg1">
                    <a:lumMod val="65000"/>
                  </a:schemeClr>
                </a:solidFill>
                <a:latin typeface="나눔고딕" charset="-127"/>
                <a:ea typeface="나눔고딕" charset="-127"/>
              </a:endParaRPr>
            </a:p>
          </p:txBody>
        </p:sp>
        <p:sp>
          <p:nvSpPr>
            <p:cNvPr id="15" name="오각형 14"/>
            <p:cNvSpPr/>
            <p:nvPr/>
          </p:nvSpPr>
          <p:spPr>
            <a:xfrm>
              <a:off x="385818" y="1988840"/>
              <a:ext cx="2016224" cy="432048"/>
            </a:xfrm>
            <a:prstGeom prst="homePlate">
              <a:avLst/>
            </a:prstGeom>
            <a:solidFill>
              <a:srgbClr val="C00000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latinLnBrk="0"/>
              <a:r>
                <a:rPr lang="ko-KR" altLang="en-US" sz="1050" b="1" kern="0" dirty="0" smtClean="0">
                  <a:solidFill>
                    <a:schemeClr val="bg1"/>
                  </a:solidFill>
                  <a:latin typeface="나눔고딕" charset="-127"/>
                  <a:ea typeface="나눔고딕" charset="-127"/>
                </a:rPr>
                <a:t>투자심사</a:t>
              </a:r>
              <a:endParaRPr lang="ko-KR" altLang="en-US" sz="1050" b="1" kern="0" dirty="0">
                <a:solidFill>
                  <a:schemeClr val="bg1"/>
                </a:solidFill>
                <a:latin typeface="나눔고딕" charset="-127"/>
                <a:ea typeface="나눔고딕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620294" y="2480848"/>
            <a:ext cx="1196648" cy="381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초기</a:t>
            </a:r>
            <a:r>
              <a:rPr lang="en-US" altLang="ko-KR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/>
            </a:r>
            <a:br>
              <a:rPr lang="en-US" altLang="ko-KR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</a:br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투자의사결정</a:t>
            </a:r>
            <a:endParaRPr lang="ko-KR" altLang="en-US" sz="1000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273257" y="2480848"/>
            <a:ext cx="1093596" cy="381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제안서 접수</a:t>
            </a:r>
            <a:endParaRPr lang="ko-KR" altLang="en-US" sz="1000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cxnSp>
        <p:nvCxnSpPr>
          <p:cNvPr id="18" name="직선 화살표 연결선 17"/>
          <p:cNvCxnSpPr>
            <a:stCxn id="16" idx="3"/>
            <a:endCxn id="17" idx="1"/>
          </p:cNvCxnSpPr>
          <p:nvPr/>
        </p:nvCxnSpPr>
        <p:spPr>
          <a:xfrm>
            <a:off x="1816942" y="2671348"/>
            <a:ext cx="45631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2277413" y="3188649"/>
            <a:ext cx="108944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접수</a:t>
            </a:r>
            <a:endParaRPr lang="ko-KR" altLang="en-US" sz="1050" b="1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459291" y="2480848"/>
            <a:ext cx="1093596" cy="381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투자 검토</a:t>
            </a:r>
            <a:endParaRPr lang="ko-KR" altLang="en-US" sz="1000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645325" y="2480848"/>
            <a:ext cx="1093596" cy="381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리스크관리</a:t>
            </a:r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 실무협의회</a:t>
            </a:r>
            <a:endParaRPr lang="ko-KR" altLang="en-US" sz="1000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831359" y="2480848"/>
            <a:ext cx="1093596" cy="381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환헤지</a:t>
            </a:r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 위원회</a:t>
            </a:r>
            <a:endParaRPr lang="ko-KR" altLang="en-US" sz="1000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017393" y="2480848"/>
            <a:ext cx="1093596" cy="381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00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대체투자</a:t>
            </a:r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 위원회 심의</a:t>
            </a:r>
            <a:endParaRPr lang="ko-KR" altLang="en-US" sz="1000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8203428" y="2480848"/>
            <a:ext cx="1093596" cy="381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법무실 심의</a:t>
            </a:r>
            <a:endParaRPr lang="ko-KR" altLang="en-US" sz="1000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459291" y="3188649"/>
            <a:ext cx="108944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검토</a:t>
            </a:r>
            <a:endParaRPr lang="ko-KR" altLang="en-US" sz="1050" b="1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649480" y="3188649"/>
            <a:ext cx="4647543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charset="-127"/>
                <a:ea typeface="나눔고딕" charset="-127"/>
              </a:rPr>
              <a:t>심사</a:t>
            </a:r>
            <a:endParaRPr lang="ko-KR" altLang="en-US" sz="1050" b="1" kern="0" dirty="0">
              <a:solidFill>
                <a:schemeClr val="tx1">
                  <a:lumMod val="65000"/>
                  <a:lumOff val="35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cxnSp>
        <p:nvCxnSpPr>
          <p:cNvPr id="28" name="직선 화살표 연결선 27"/>
          <p:cNvCxnSpPr>
            <a:stCxn id="17" idx="2"/>
            <a:endCxn id="19" idx="0"/>
          </p:cNvCxnSpPr>
          <p:nvPr/>
        </p:nvCxnSpPr>
        <p:spPr>
          <a:xfrm>
            <a:off x="2820055" y="2861848"/>
            <a:ext cx="2078" cy="32680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>
            <a:stCxn id="21" idx="2"/>
            <a:endCxn id="26" idx="0"/>
          </p:cNvCxnSpPr>
          <p:nvPr/>
        </p:nvCxnSpPr>
        <p:spPr>
          <a:xfrm flipH="1">
            <a:off x="4004011" y="2861848"/>
            <a:ext cx="2078" cy="32680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stCxn id="22" idx="2"/>
            <a:endCxn id="27" idx="0"/>
          </p:cNvCxnSpPr>
          <p:nvPr/>
        </p:nvCxnSpPr>
        <p:spPr>
          <a:xfrm rot="16200000" flipH="1">
            <a:off x="5919287" y="2134683"/>
            <a:ext cx="326801" cy="1781129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23" idx="2"/>
            <a:endCxn id="27" idx="0"/>
          </p:cNvCxnSpPr>
          <p:nvPr/>
        </p:nvCxnSpPr>
        <p:spPr>
          <a:xfrm rot="16200000" flipH="1">
            <a:off x="6512304" y="2727700"/>
            <a:ext cx="326801" cy="595095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꺾인 연결선 31"/>
          <p:cNvCxnSpPr>
            <a:stCxn id="24" idx="2"/>
            <a:endCxn id="27" idx="0"/>
          </p:cNvCxnSpPr>
          <p:nvPr/>
        </p:nvCxnSpPr>
        <p:spPr>
          <a:xfrm rot="5400000">
            <a:off x="7105322" y="2729779"/>
            <a:ext cx="326801" cy="590939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꺾인 연결선 32"/>
          <p:cNvCxnSpPr>
            <a:stCxn id="25" idx="2"/>
            <a:endCxn id="27" idx="0"/>
          </p:cNvCxnSpPr>
          <p:nvPr/>
        </p:nvCxnSpPr>
        <p:spPr>
          <a:xfrm rot="5400000">
            <a:off x="7698339" y="2136761"/>
            <a:ext cx="326801" cy="177697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60"/>
          <p:cNvGrpSpPr/>
          <p:nvPr/>
        </p:nvGrpSpPr>
        <p:grpSpPr>
          <a:xfrm>
            <a:off x="1338417" y="3106810"/>
            <a:ext cx="847476" cy="479968"/>
            <a:chOff x="1204118" y="5558067"/>
            <a:chExt cx="847476" cy="479968"/>
          </a:xfrm>
        </p:grpSpPr>
        <p:grpSp>
          <p:nvGrpSpPr>
            <p:cNvPr id="35" name="그룹 61"/>
            <p:cNvGrpSpPr/>
            <p:nvPr/>
          </p:nvGrpSpPr>
          <p:grpSpPr>
            <a:xfrm>
              <a:off x="1204118" y="5558067"/>
              <a:ext cx="664253" cy="472565"/>
              <a:chOff x="382386" y="1323282"/>
              <a:chExt cx="792163" cy="563563"/>
            </a:xfrm>
          </p:grpSpPr>
          <p:sp>
            <p:nvSpPr>
              <p:cNvPr id="37" name="Display Part 3"/>
              <p:cNvSpPr>
                <a:spLocks/>
              </p:cNvSpPr>
              <p:nvPr/>
            </p:nvSpPr>
            <p:spPr bwMode="auto">
              <a:xfrm>
                <a:off x="382386" y="1323282"/>
                <a:ext cx="792163" cy="563563"/>
              </a:xfrm>
              <a:custGeom>
                <a:avLst/>
                <a:gdLst>
                  <a:gd name="T0" fmla="*/ 33 w 2624"/>
                  <a:gd name="T1" fmla="*/ 0 h 1863"/>
                  <a:gd name="T2" fmla="*/ 0 w 2624"/>
                  <a:gd name="T3" fmla="*/ 34 h 1863"/>
                  <a:gd name="T4" fmla="*/ 0 w 2624"/>
                  <a:gd name="T5" fmla="*/ 1632 h 1863"/>
                  <a:gd name="T6" fmla="*/ 33 w 2624"/>
                  <a:gd name="T7" fmla="*/ 1666 h 1863"/>
                  <a:gd name="T8" fmla="*/ 1100 w 2624"/>
                  <a:gd name="T9" fmla="*/ 1666 h 1863"/>
                  <a:gd name="T10" fmla="*/ 1100 w 2624"/>
                  <a:gd name="T11" fmla="*/ 1807 h 1863"/>
                  <a:gd name="T12" fmla="*/ 846 w 2624"/>
                  <a:gd name="T13" fmla="*/ 1807 h 1863"/>
                  <a:gd name="T14" fmla="*/ 818 w 2624"/>
                  <a:gd name="T15" fmla="*/ 1835 h 1863"/>
                  <a:gd name="T16" fmla="*/ 846 w 2624"/>
                  <a:gd name="T17" fmla="*/ 1863 h 1863"/>
                  <a:gd name="T18" fmla="*/ 1891 w 2624"/>
                  <a:gd name="T19" fmla="*/ 1863 h 1863"/>
                  <a:gd name="T20" fmla="*/ 1919 w 2624"/>
                  <a:gd name="T21" fmla="*/ 1835 h 1863"/>
                  <a:gd name="T22" fmla="*/ 1891 w 2624"/>
                  <a:gd name="T23" fmla="*/ 1807 h 1863"/>
                  <a:gd name="T24" fmla="*/ 1608 w 2624"/>
                  <a:gd name="T25" fmla="*/ 1807 h 1863"/>
                  <a:gd name="T26" fmla="*/ 1608 w 2624"/>
                  <a:gd name="T27" fmla="*/ 1666 h 1863"/>
                  <a:gd name="T28" fmla="*/ 2591 w 2624"/>
                  <a:gd name="T29" fmla="*/ 1666 h 1863"/>
                  <a:gd name="T30" fmla="*/ 2624 w 2624"/>
                  <a:gd name="T31" fmla="*/ 1632 h 1863"/>
                  <a:gd name="T32" fmla="*/ 2624 w 2624"/>
                  <a:gd name="T33" fmla="*/ 34 h 1863"/>
                  <a:gd name="T34" fmla="*/ 2591 w 2624"/>
                  <a:gd name="T35" fmla="*/ 0 h 1863"/>
                  <a:gd name="T36" fmla="*/ 33 w 2624"/>
                  <a:gd name="T37" fmla="*/ 0 h 1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24" h="1863">
                    <a:moveTo>
                      <a:pt x="33" y="0"/>
                    </a:moveTo>
                    <a:cubicBezTo>
                      <a:pt x="14" y="0"/>
                      <a:pt x="0" y="14"/>
                      <a:pt x="0" y="34"/>
                    </a:cubicBezTo>
                    <a:lnTo>
                      <a:pt x="0" y="1632"/>
                    </a:lnTo>
                    <a:cubicBezTo>
                      <a:pt x="0" y="1652"/>
                      <a:pt x="14" y="1666"/>
                      <a:pt x="33" y="1666"/>
                    </a:cubicBezTo>
                    <a:lnTo>
                      <a:pt x="1100" y="1666"/>
                    </a:lnTo>
                    <a:lnTo>
                      <a:pt x="1100" y="1807"/>
                    </a:lnTo>
                    <a:lnTo>
                      <a:pt x="846" y="1807"/>
                    </a:lnTo>
                    <a:cubicBezTo>
                      <a:pt x="830" y="1807"/>
                      <a:pt x="818" y="1818"/>
                      <a:pt x="818" y="1835"/>
                    </a:cubicBezTo>
                    <a:cubicBezTo>
                      <a:pt x="818" y="1852"/>
                      <a:pt x="830" y="1863"/>
                      <a:pt x="846" y="1863"/>
                    </a:cubicBezTo>
                    <a:lnTo>
                      <a:pt x="1891" y="1863"/>
                    </a:lnTo>
                    <a:cubicBezTo>
                      <a:pt x="1908" y="1863"/>
                      <a:pt x="1919" y="1852"/>
                      <a:pt x="1919" y="1835"/>
                    </a:cubicBezTo>
                    <a:cubicBezTo>
                      <a:pt x="1919" y="1818"/>
                      <a:pt x="1908" y="1807"/>
                      <a:pt x="1891" y="1807"/>
                    </a:cubicBezTo>
                    <a:lnTo>
                      <a:pt x="1608" y="1807"/>
                    </a:lnTo>
                    <a:lnTo>
                      <a:pt x="1608" y="1666"/>
                    </a:lnTo>
                    <a:lnTo>
                      <a:pt x="2591" y="1666"/>
                    </a:lnTo>
                    <a:cubicBezTo>
                      <a:pt x="2611" y="1666"/>
                      <a:pt x="2624" y="1652"/>
                      <a:pt x="2624" y="1632"/>
                    </a:cubicBezTo>
                    <a:lnTo>
                      <a:pt x="2624" y="34"/>
                    </a:lnTo>
                    <a:cubicBezTo>
                      <a:pt x="2624" y="14"/>
                      <a:pt x="2611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none" lIns="252000" tIns="61200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latinLnBrk="0"/>
                <a:r>
                  <a:rPr lang="ko-KR" altLang="en-US" sz="800" b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대체투자</a:t>
                </a:r>
                <a:r>
                  <a:rPr lang="ko-KR" altLang="en-US" sz="8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담당자</a:t>
                </a:r>
                <a:endParaRPr lang="en-US" sz="8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8" name="Display Part 2"/>
              <p:cNvSpPr>
                <a:spLocks noChangeArrowheads="1"/>
              </p:cNvSpPr>
              <p:nvPr/>
            </p:nvSpPr>
            <p:spPr bwMode="auto">
              <a:xfrm>
                <a:off x="423661" y="1358207"/>
                <a:ext cx="709613" cy="401638"/>
              </a:xfrm>
              <a:prstGeom prst="rect">
                <a:avLst/>
              </a:prstGeom>
              <a:solidFill>
                <a:srgbClr val="E8E8E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9" name="Display Part 1"/>
              <p:cNvSpPr>
                <a:spLocks/>
              </p:cNvSpPr>
              <p:nvPr/>
            </p:nvSpPr>
            <p:spPr bwMode="auto">
              <a:xfrm>
                <a:off x="423661" y="1358207"/>
                <a:ext cx="709613" cy="401638"/>
              </a:xfrm>
              <a:custGeom>
                <a:avLst/>
                <a:gdLst>
                  <a:gd name="T0" fmla="*/ 0 w 2345"/>
                  <a:gd name="T1" fmla="*/ 0 h 1327"/>
                  <a:gd name="T2" fmla="*/ 2345 w 2345"/>
                  <a:gd name="T3" fmla="*/ 0 h 1327"/>
                  <a:gd name="T4" fmla="*/ 2345 w 2345"/>
                  <a:gd name="T5" fmla="*/ 1327 h 1327"/>
                  <a:gd name="T6" fmla="*/ 0 w 2345"/>
                  <a:gd name="T7" fmla="*/ 0 h 1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45" h="1327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7D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0" name="Printer Part 1"/>
              <p:cNvSpPr>
                <a:spLocks noChangeArrowheads="1"/>
              </p:cNvSpPr>
              <p:nvPr/>
            </p:nvSpPr>
            <p:spPr bwMode="auto">
              <a:xfrm>
                <a:off x="1073053" y="1789458"/>
                <a:ext cx="42863" cy="15875"/>
              </a:xfrm>
              <a:prstGeom prst="rect">
                <a:avLst/>
              </a:prstGeom>
              <a:solidFill>
                <a:srgbClr val="FF693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36" name="User Icon"/>
            <p:cNvSpPr>
              <a:spLocks noChangeAspect="1"/>
            </p:cNvSpPr>
            <p:nvPr/>
          </p:nvSpPr>
          <p:spPr bwMode="auto">
            <a:xfrm>
              <a:off x="1666425" y="5656023"/>
              <a:ext cx="385169" cy="382012"/>
            </a:xfrm>
            <a:custGeom>
              <a:avLst/>
              <a:gdLst>
                <a:gd name="T0" fmla="*/ 338 w 677"/>
                <a:gd name="T1" fmla="*/ 0 h 677"/>
                <a:gd name="T2" fmla="*/ 465 w 677"/>
                <a:gd name="T3" fmla="*/ 175 h 677"/>
                <a:gd name="T4" fmla="*/ 486 w 677"/>
                <a:gd name="T5" fmla="*/ 212 h 677"/>
                <a:gd name="T6" fmla="*/ 456 w 677"/>
                <a:gd name="T7" fmla="*/ 252 h 677"/>
                <a:gd name="T8" fmla="*/ 423 w 677"/>
                <a:gd name="T9" fmla="*/ 320 h 677"/>
                <a:gd name="T10" fmla="*/ 423 w 677"/>
                <a:gd name="T11" fmla="*/ 409 h 677"/>
                <a:gd name="T12" fmla="*/ 564 w 677"/>
                <a:gd name="T13" fmla="*/ 451 h 677"/>
                <a:gd name="T14" fmla="*/ 677 w 677"/>
                <a:gd name="T15" fmla="*/ 543 h 677"/>
                <a:gd name="T16" fmla="*/ 677 w 677"/>
                <a:gd name="T17" fmla="*/ 677 h 677"/>
                <a:gd name="T18" fmla="*/ 0 w 677"/>
                <a:gd name="T19" fmla="*/ 677 h 677"/>
                <a:gd name="T20" fmla="*/ 0 w 677"/>
                <a:gd name="T21" fmla="*/ 543 h 677"/>
                <a:gd name="T22" fmla="*/ 112 w 677"/>
                <a:gd name="T23" fmla="*/ 451 h 677"/>
                <a:gd name="T24" fmla="*/ 254 w 677"/>
                <a:gd name="T25" fmla="*/ 409 h 677"/>
                <a:gd name="T26" fmla="*/ 254 w 677"/>
                <a:gd name="T27" fmla="*/ 320 h 677"/>
                <a:gd name="T28" fmla="*/ 220 w 677"/>
                <a:gd name="T29" fmla="*/ 252 h 677"/>
                <a:gd name="T30" fmla="*/ 190 w 677"/>
                <a:gd name="T31" fmla="*/ 212 h 677"/>
                <a:gd name="T32" fmla="*/ 211 w 677"/>
                <a:gd name="T33" fmla="*/ 175 h 677"/>
                <a:gd name="T34" fmla="*/ 338 w 677"/>
                <a:gd name="T35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7" h="677">
                  <a:moveTo>
                    <a:pt x="338" y="0"/>
                  </a:moveTo>
                  <a:cubicBezTo>
                    <a:pt x="437" y="0"/>
                    <a:pt x="479" y="56"/>
                    <a:pt x="465" y="175"/>
                  </a:cubicBezTo>
                  <a:cubicBezTo>
                    <a:pt x="478" y="182"/>
                    <a:pt x="486" y="196"/>
                    <a:pt x="486" y="212"/>
                  </a:cubicBezTo>
                  <a:cubicBezTo>
                    <a:pt x="486" y="231"/>
                    <a:pt x="474" y="247"/>
                    <a:pt x="456" y="252"/>
                  </a:cubicBezTo>
                  <a:cubicBezTo>
                    <a:pt x="449" y="278"/>
                    <a:pt x="437" y="302"/>
                    <a:pt x="423" y="320"/>
                  </a:cubicBezTo>
                  <a:lnTo>
                    <a:pt x="423" y="409"/>
                  </a:lnTo>
                  <a:cubicBezTo>
                    <a:pt x="470" y="418"/>
                    <a:pt x="508" y="423"/>
                    <a:pt x="564" y="451"/>
                  </a:cubicBezTo>
                  <a:cubicBezTo>
                    <a:pt x="620" y="480"/>
                    <a:pt x="639" y="505"/>
                    <a:pt x="677" y="543"/>
                  </a:cubicBezTo>
                  <a:lnTo>
                    <a:pt x="677" y="677"/>
                  </a:lnTo>
                  <a:lnTo>
                    <a:pt x="0" y="677"/>
                  </a:lnTo>
                  <a:lnTo>
                    <a:pt x="0" y="543"/>
                  </a:lnTo>
                  <a:cubicBezTo>
                    <a:pt x="37" y="505"/>
                    <a:pt x="56" y="480"/>
                    <a:pt x="112" y="451"/>
                  </a:cubicBezTo>
                  <a:cubicBezTo>
                    <a:pt x="169" y="423"/>
                    <a:pt x="206" y="418"/>
                    <a:pt x="254" y="409"/>
                  </a:cubicBezTo>
                  <a:lnTo>
                    <a:pt x="254" y="320"/>
                  </a:lnTo>
                  <a:cubicBezTo>
                    <a:pt x="239" y="302"/>
                    <a:pt x="228" y="278"/>
                    <a:pt x="220" y="252"/>
                  </a:cubicBezTo>
                  <a:cubicBezTo>
                    <a:pt x="203" y="247"/>
                    <a:pt x="190" y="231"/>
                    <a:pt x="190" y="212"/>
                  </a:cubicBezTo>
                  <a:cubicBezTo>
                    <a:pt x="190" y="196"/>
                    <a:pt x="199" y="182"/>
                    <a:pt x="211" y="175"/>
                  </a:cubicBezTo>
                  <a:cubicBezTo>
                    <a:pt x="197" y="56"/>
                    <a:pt x="239" y="0"/>
                    <a:pt x="338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0" y="692696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대체투자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4005064"/>
            <a:ext cx="876071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45" name="내용 개체 틀 3"/>
          <p:cNvSpPr>
            <a:spLocks noGrp="1"/>
          </p:cNvSpPr>
          <p:nvPr>
            <p:ph type="body" sz="quarter" idx="18"/>
          </p:nvPr>
        </p:nvSpPr>
        <p:spPr>
          <a:xfrm>
            <a:off x="128464" y="1196752"/>
            <a:ext cx="9505056" cy="360362"/>
          </a:xfrm>
        </p:spPr>
        <p:txBody>
          <a:bodyPr/>
          <a:lstStyle/>
          <a:p>
            <a:r>
              <a:rPr lang="ko-KR" altLang="en-US" dirty="0" smtClean="0"/>
              <a:t>대체투자 사업에 대한 실행이 승인되고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해당 사업에 대해 약정정보가 등록되면 등록된 약정번호 단위로 매입 등 포지션을 관리하여 사후관리 측면에서 사업별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운용사별 </a:t>
            </a:r>
            <a:r>
              <a:rPr lang="ko-KR" altLang="en-US" dirty="0" err="1" smtClean="0"/>
              <a:t>수익율</a:t>
            </a:r>
            <a:r>
              <a:rPr lang="ko-KR" altLang="en-US" dirty="0" smtClean="0"/>
              <a:t> 등 사후관리 보고서를 생성할 수 있는 통합 대체투자 관리 프로세스를 제공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49" name="오각형 48"/>
          <p:cNvSpPr/>
          <p:nvPr/>
        </p:nvSpPr>
        <p:spPr>
          <a:xfrm>
            <a:off x="385818" y="1817325"/>
            <a:ext cx="3330898" cy="432048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50" b="1" kern="0" dirty="0">
                <a:solidFill>
                  <a:schemeClr val="bg1">
                    <a:lumMod val="65000"/>
                  </a:schemeClr>
                </a:solidFill>
                <a:latin typeface="나눔고딕" charset="-127"/>
                <a:ea typeface="나눔고딕" charset="-127"/>
              </a:rPr>
              <a:t>투자심사</a:t>
            </a:r>
          </a:p>
        </p:txBody>
      </p:sp>
      <p:sp>
        <p:nvSpPr>
          <p:cNvPr id="36" name="오각형 35"/>
          <p:cNvSpPr/>
          <p:nvPr/>
        </p:nvSpPr>
        <p:spPr>
          <a:xfrm>
            <a:off x="6265572" y="1817325"/>
            <a:ext cx="3330898" cy="432048"/>
          </a:xfrm>
          <a:prstGeom prst="homePlate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50" b="1" kern="0" dirty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사후관리</a:t>
            </a:r>
          </a:p>
        </p:txBody>
      </p:sp>
      <p:sp>
        <p:nvSpPr>
          <p:cNvPr id="48" name="오각형 47"/>
          <p:cNvSpPr/>
          <p:nvPr/>
        </p:nvSpPr>
        <p:spPr>
          <a:xfrm>
            <a:off x="3325695" y="1817325"/>
            <a:ext cx="3330898" cy="432048"/>
          </a:xfrm>
          <a:prstGeom prst="homePlate">
            <a:avLst/>
          </a:prstGeom>
          <a:solidFill>
            <a:srgbClr val="C00000"/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050" b="1" kern="0" dirty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투자실행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92696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대체투자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2348880"/>
            <a:ext cx="8474174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8" name="내용 개체 틀 3"/>
          <p:cNvSpPr>
            <a:spLocks noGrp="1"/>
          </p:cNvSpPr>
          <p:nvPr>
            <p:ph type="body" sz="quarter" idx="18"/>
          </p:nvPr>
        </p:nvSpPr>
        <p:spPr>
          <a:xfrm>
            <a:off x="416496" y="1196752"/>
            <a:ext cx="9903600" cy="360362"/>
          </a:xfrm>
        </p:spPr>
        <p:txBody>
          <a:bodyPr vert="horz" lIns="0" tIns="72000" rIns="0" bIns="108000" rtlCol="0">
            <a:noAutofit/>
          </a:bodyPr>
          <a:lstStyle/>
          <a:p>
            <a:r>
              <a:rPr lang="ko-KR" altLang="en-US" b="1" dirty="0" smtClean="0"/>
              <a:t>파생상품 거래내역 명세서 </a:t>
            </a:r>
            <a:r>
              <a:rPr lang="en-US" altLang="ko-KR" b="1" dirty="0" smtClean="0"/>
              <a:t>: </a:t>
            </a:r>
            <a:r>
              <a:rPr lang="ko-KR" altLang="en-US" dirty="0" smtClean="0"/>
              <a:t>거래가 </a:t>
            </a:r>
            <a:r>
              <a:rPr lang="ko-KR" altLang="en-US" dirty="0"/>
              <a:t>완료된 자산에 대해서 </a:t>
            </a:r>
            <a:r>
              <a:rPr lang="ko-KR" altLang="en-US" dirty="0" smtClean="0"/>
              <a:t>거래확인서</a:t>
            </a:r>
            <a:r>
              <a:rPr lang="en-US" altLang="ko-KR" dirty="0" smtClean="0"/>
              <a:t>(Confirmation) </a:t>
            </a:r>
            <a:r>
              <a:rPr lang="ko-KR" altLang="en-US" dirty="0" smtClean="0"/>
              <a:t>정보 조회 및 출력을 제공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381000" y="1590908"/>
            <a:ext cx="9220200" cy="253916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</p:spPr>
        <p:txBody>
          <a:bodyPr wrap="square" lIns="144000" tIns="45720" rIns="91440" bIns="45720" rtlCol="0" anchor="ctr">
            <a:spAutoFit/>
          </a:bodyPr>
          <a:lstStyle/>
          <a:p>
            <a:r>
              <a:rPr lang="ko-KR" altLang="en-US" sz="1050" b="1" kern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파생 거래확인서 </a:t>
            </a:r>
            <a:r>
              <a:rPr lang="ko-KR" altLang="en-US" sz="1050" b="1" kern="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관리</a:t>
            </a:r>
            <a:endParaRPr lang="ko-KR" altLang="en-US" sz="1050" b="1" kern="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52158"/>
              </p:ext>
            </p:extLst>
          </p:nvPr>
        </p:nvGraphicFramePr>
        <p:xfrm>
          <a:off x="5943600" y="2017559"/>
          <a:ext cx="3657600" cy="3886200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3657600"/>
              </a:tblGrid>
              <a:tr h="3886200">
                <a:tc>
                  <a:txBody>
                    <a:bodyPr/>
                    <a:lstStyle/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거래가 완료된 자산의 자산현황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 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계약체결일자 등 상세 정보의 열람 기능을 제공하며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 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거래확인서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(Confirmation) 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를 상세조회 및 출력 및 기간계 시스템과 연결 시 자동 전문전송 기능을 제공합니다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.</a:t>
                      </a:r>
                    </a:p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내부 전자결재 시스템과 연동 시 승인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결재 프로세스로 전문을 전송할 수 있으며 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html, </a:t>
                      </a:r>
                      <a:r>
                        <a:rPr lang="en-US" altLang="ko-KR" sz="1100" b="0" kern="0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pdf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 word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형식의 파일로 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Export 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가능합니다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.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 </a:t>
                      </a:r>
                      <a:endParaRPr lang="en-US" altLang="ko-KR" sz="11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</a:endParaRPr>
                    </a:p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거래확인서 주요내용 수기입력 관리 방안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: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   파생상품의 상세거래정보를 입력하고 관리할 수 있는 수기 조정 기능을 제공합니다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.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 </a:t>
                      </a:r>
                      <a:endParaRPr lang="en-US" altLang="ko-KR" sz="11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</a:endParaRPr>
                    </a:p>
                  </a:txBody>
                  <a:tcPr marL="106601" marR="106601" marT="72000" marB="72000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A0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0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파생상품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0" y="2060848"/>
            <a:ext cx="5127180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5"/>
          <p:cNvSpPr txBox="1">
            <a:spLocks/>
          </p:cNvSpPr>
          <p:nvPr/>
        </p:nvSpPr>
        <p:spPr>
          <a:xfrm>
            <a:off x="920552" y="1628800"/>
            <a:ext cx="3033713" cy="21704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1" i="0" cap="none" baseline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나눔고딕" pitchFamily="50" charset="-127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ko-KR" sz="1138" kern="0" dirty="0"/>
              <a:t>Table of Contents</a:t>
            </a:r>
            <a:endParaRPr lang="ko-KR" altLang="en-US" sz="1138" kern="0" dirty="0"/>
          </a:p>
        </p:txBody>
      </p:sp>
      <p:sp>
        <p:nvSpPr>
          <p:cNvPr id="13" name="내용 개체 틀 11"/>
          <p:cNvSpPr>
            <a:spLocks noGrp="1"/>
          </p:cNvSpPr>
          <p:nvPr>
            <p:ph idx="1"/>
          </p:nvPr>
        </p:nvSpPr>
        <p:spPr>
          <a:xfrm>
            <a:off x="920552" y="1772816"/>
            <a:ext cx="6640116" cy="4824536"/>
          </a:xfrm>
        </p:spPr>
        <p:txBody>
          <a:bodyPr/>
          <a:lstStyle/>
          <a:p>
            <a:pPr marL="232172" indent="-232172">
              <a:lnSpc>
                <a:spcPts val="1800"/>
              </a:lnSpc>
              <a:buFont typeface="+mj-lt"/>
              <a:buAutoNum type="romanUcPeriod"/>
            </a:pPr>
            <a:r>
              <a:rPr lang="en-US" altLang="ko-KR" sz="11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100" b="1" dirty="0" smtClean="0">
                <a:solidFill>
                  <a:schemeClr val="bg1">
                    <a:lumMod val="85000"/>
                  </a:schemeClr>
                </a:solidFill>
              </a:rPr>
              <a:t>프로젝트 진행현황</a:t>
            </a:r>
            <a:endParaRPr lang="en-US" altLang="ko-KR" sz="11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 1. 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추진목표 및 범위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2.  Over View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3.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진행 현황</a:t>
            </a:r>
            <a:endParaRPr lang="en-US" altLang="ko-KR" sz="11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/>
              <a:t>Ⅱ </a:t>
            </a:r>
            <a:r>
              <a:rPr lang="ko-KR" altLang="en-US" sz="1100" b="1" dirty="0" smtClean="0"/>
              <a:t>업무현황 분석</a:t>
            </a:r>
            <a:endParaRPr lang="en-US" altLang="ko-KR" sz="1100" b="1" dirty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  1. </a:t>
            </a:r>
            <a:r>
              <a:rPr lang="ko-KR" altLang="en-US" sz="1100" dirty="0" smtClean="0"/>
              <a:t>현황분석 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/>
              <a:t>       2. </a:t>
            </a:r>
            <a:r>
              <a:rPr lang="ko-KR" altLang="en-US" sz="1100" dirty="0" smtClean="0"/>
              <a:t>인터뷰 수행 및 결과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/>
              <a:t>       3.AS-IS </a:t>
            </a:r>
            <a:r>
              <a:rPr lang="ko-KR" altLang="en-US" sz="1100" dirty="0" smtClean="0"/>
              <a:t>업무 및 시스템 체계 진단</a:t>
            </a:r>
            <a:endParaRPr lang="en-US" altLang="ko-KR" sz="1100" dirty="0" smtClean="0"/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75000"/>
                  </a:schemeClr>
                </a:solidFill>
              </a:rPr>
              <a:t>Ⅲ. 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TO-BE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방향성 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1.TO- 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방향성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Infra -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운용모델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Frame work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2. TO-BE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방향성시스템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진단 이슈 및 세부과제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75000"/>
                  </a:schemeClr>
                </a:solidFill>
              </a:rPr>
              <a:t>     3. </a:t>
            </a:r>
            <a:r>
              <a:rPr lang="en-US" altLang="ko-KR" sz="1100" dirty="0">
                <a:solidFill>
                  <a:schemeClr val="bg1">
                    <a:lumMod val="75000"/>
                  </a:schemeClr>
                </a:solidFill>
              </a:rPr>
              <a:t>TO-BE </a:t>
            </a:r>
            <a:r>
              <a:rPr lang="ko-KR" altLang="en-US" sz="1100" dirty="0" smtClean="0">
                <a:solidFill>
                  <a:schemeClr val="bg1">
                    <a:lumMod val="75000"/>
                  </a:schemeClr>
                </a:solidFill>
              </a:rPr>
              <a:t>시스템 및 메뉴 구성도</a:t>
            </a:r>
            <a:endParaRPr lang="en-US" altLang="ko-KR" sz="1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altLang="ko-KR" sz="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b="1" dirty="0" smtClean="0">
                <a:solidFill>
                  <a:schemeClr val="bg1">
                    <a:lumMod val="85000"/>
                  </a:schemeClr>
                </a:solidFill>
              </a:rPr>
              <a:t>Ⅳ. </a:t>
            </a:r>
            <a:r>
              <a:rPr lang="ko-KR" altLang="en-US" sz="1100" b="1" dirty="0" smtClean="0">
                <a:solidFill>
                  <a:schemeClr val="bg1">
                    <a:lumMod val="85000"/>
                  </a:schemeClr>
                </a:solidFill>
                <a:cs typeface="Arial"/>
              </a:rPr>
              <a:t>시스템 도입</a:t>
            </a:r>
            <a:endParaRPr lang="en-US" altLang="ko-KR" sz="1100" b="1" dirty="0" smtClean="0">
              <a:solidFill>
                <a:schemeClr val="bg1">
                  <a:lumMod val="85000"/>
                </a:schemeClr>
              </a:solidFill>
              <a:cs typeface="Arial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      1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시스템 도입분석 </a:t>
            </a:r>
            <a:r>
              <a:rPr lang="en-US" altLang="ko-KR" sz="1100" dirty="0" smtClean="0">
                <a:solidFill>
                  <a:schemeClr val="bg1">
                    <a:lumMod val="85000"/>
                  </a:schemeClr>
                </a:solidFill>
              </a:rPr>
              <a:t>- </a:t>
            </a:r>
            <a:r>
              <a:rPr lang="ko-KR" altLang="en-US" sz="1100" dirty="0" smtClean="0">
                <a:solidFill>
                  <a:schemeClr val="bg1">
                    <a:lumMod val="85000"/>
                  </a:schemeClr>
                </a:solidFill>
              </a:rPr>
              <a:t>기존시스템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</a:rPr>
              <a:t>연계 검토</a:t>
            </a:r>
          </a:p>
        </p:txBody>
      </p:sp>
    </p:spTree>
    <p:extLst>
      <p:ext uri="{BB962C8B-B14F-4D97-AF65-F5344CB8AC3E}">
        <p14:creationId xmlns:p14="http://schemas.microsoft.com/office/powerpoint/2010/main" val="20041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내용 개체 틀 3"/>
          <p:cNvSpPr>
            <a:spLocks noGrp="1"/>
          </p:cNvSpPr>
          <p:nvPr>
            <p:ph type="body" sz="quarter" idx="18"/>
          </p:nvPr>
        </p:nvSpPr>
        <p:spPr>
          <a:xfrm>
            <a:off x="200472" y="1196752"/>
            <a:ext cx="9903600" cy="360362"/>
          </a:xfrm>
        </p:spPr>
        <p:txBody>
          <a:bodyPr/>
          <a:lstStyle/>
          <a:p>
            <a:r>
              <a:rPr lang="ko-KR" altLang="en-US" b="1" dirty="0" smtClean="0"/>
              <a:t>장외파생상품 </a:t>
            </a:r>
            <a:r>
              <a:rPr lang="ko-KR" altLang="en-US" b="1" dirty="0" err="1" smtClean="0"/>
              <a:t>헷지연결</a:t>
            </a:r>
            <a:endParaRPr lang="ko-KR" altLang="en-US" b="1" dirty="0"/>
          </a:p>
        </p:txBody>
      </p:sp>
      <p:sp>
        <p:nvSpPr>
          <p:cNvPr id="8" name="직사각형 7"/>
          <p:cNvSpPr/>
          <p:nvPr/>
        </p:nvSpPr>
        <p:spPr>
          <a:xfrm>
            <a:off x="381000" y="1518900"/>
            <a:ext cx="9220200" cy="253916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</p:spPr>
        <p:txBody>
          <a:bodyPr wrap="square" lIns="144000" tIns="45720" rIns="91440" bIns="45720" rtlCol="0" anchor="ctr">
            <a:spAutoFit/>
          </a:bodyPr>
          <a:lstStyle/>
          <a:p>
            <a:r>
              <a:rPr lang="ko-KR" altLang="en-US" sz="1050" b="1" kern="0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헷지연결</a:t>
            </a:r>
            <a:endParaRPr lang="ko-KR" altLang="en-US" sz="1050" b="1" kern="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파생상품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1844824"/>
            <a:ext cx="9077731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9960" y="154780"/>
            <a:ext cx="9903600" cy="500066"/>
          </a:xfrm>
        </p:spPr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108" name="내용 개체 틀 3"/>
          <p:cNvSpPr>
            <a:spLocks noGrp="1"/>
          </p:cNvSpPr>
          <p:nvPr>
            <p:ph type="body" sz="quarter" idx="18"/>
          </p:nvPr>
        </p:nvSpPr>
        <p:spPr>
          <a:xfrm>
            <a:off x="200472" y="1268760"/>
            <a:ext cx="9903600" cy="360362"/>
          </a:xfrm>
        </p:spPr>
        <p:txBody>
          <a:bodyPr/>
          <a:lstStyle/>
          <a:p>
            <a:pPr lvl="0"/>
            <a:r>
              <a:rPr lang="ko-KR" altLang="en-US" b="1" dirty="0" smtClean="0">
                <a:solidFill>
                  <a:prstClr val="black"/>
                </a:solidFill>
              </a:rPr>
              <a:t>수익증권 종목관리</a:t>
            </a:r>
            <a:r>
              <a:rPr lang="en-US" altLang="ko-KR" b="1" dirty="0">
                <a:solidFill>
                  <a:prstClr val="black"/>
                </a:solidFill>
              </a:rPr>
              <a:t>: </a:t>
            </a:r>
            <a:r>
              <a:rPr lang="ko-KR" altLang="en-US" dirty="0" smtClean="0">
                <a:solidFill>
                  <a:prstClr val="black"/>
                </a:solidFill>
              </a:rPr>
              <a:t>표준화된 수익증권 </a:t>
            </a:r>
            <a:r>
              <a:rPr lang="ko-KR" altLang="en-US" dirty="0">
                <a:solidFill>
                  <a:prstClr val="black"/>
                </a:solidFill>
              </a:rPr>
              <a:t>종목관리 화면을 기본으로 다수 금융기관의 요구사항을 반영한 </a:t>
            </a:r>
            <a:r>
              <a:rPr lang="ko-KR" altLang="en-US" dirty="0" smtClean="0">
                <a:solidFill>
                  <a:prstClr val="black"/>
                </a:solidFill>
              </a:rPr>
              <a:t>수익증권 </a:t>
            </a:r>
            <a:r>
              <a:rPr lang="ko-KR" altLang="en-US" dirty="0">
                <a:solidFill>
                  <a:prstClr val="black"/>
                </a:solidFill>
              </a:rPr>
              <a:t>종목 관리 기능을 보유하고 있습니다</a:t>
            </a:r>
            <a:r>
              <a:rPr lang="en-US" altLang="ko-KR" dirty="0">
                <a:solidFill>
                  <a:prstClr val="black"/>
                </a:solidFill>
              </a:rPr>
              <a:t>. </a:t>
            </a:r>
            <a:r>
              <a:rPr lang="ko-KR" altLang="en-US" dirty="0" smtClean="0">
                <a:solidFill>
                  <a:prstClr val="black"/>
                </a:solidFill>
              </a:rPr>
              <a:t>본 </a:t>
            </a:r>
            <a:r>
              <a:rPr lang="ko-KR" altLang="en-US" dirty="0">
                <a:solidFill>
                  <a:prstClr val="black"/>
                </a:solidFill>
              </a:rPr>
              <a:t>프로젝트에서는 해당 기능의 </a:t>
            </a:r>
            <a:r>
              <a:rPr lang="ko-KR" altLang="en-US" dirty="0" smtClean="0">
                <a:solidFill>
                  <a:prstClr val="black"/>
                </a:solidFill>
              </a:rPr>
              <a:t>장점 </a:t>
            </a:r>
            <a:r>
              <a:rPr lang="ko-KR" altLang="en-US" dirty="0">
                <a:solidFill>
                  <a:prstClr val="black"/>
                </a:solidFill>
              </a:rPr>
              <a:t>및 중소기업중앙회의 특수성을 고려하여 최적의 기능을 적용할 </a:t>
            </a:r>
            <a:r>
              <a:rPr lang="ko-KR" altLang="en-US" dirty="0" smtClean="0">
                <a:solidFill>
                  <a:prstClr val="black"/>
                </a:solidFill>
              </a:rPr>
              <a:t>예정</a:t>
            </a:r>
            <a:r>
              <a:rPr lang="en-US" altLang="ko-KR" dirty="0" smtClean="0">
                <a:solidFill>
                  <a:prstClr val="black"/>
                </a:solidFill>
              </a:rPr>
              <a:t>.</a:t>
            </a:r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381000" y="1752600"/>
            <a:ext cx="9220200" cy="23083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</p:spPr>
        <p:txBody>
          <a:bodyPr wrap="square" lIns="144000" tIns="45720" rIns="91440" bIns="45720" rtlCol="0" anchor="ctr">
            <a:spAutoFit/>
          </a:bodyPr>
          <a:lstStyle/>
          <a:p>
            <a:r>
              <a:rPr lang="ko-KR" altLang="en-US" sz="900" b="1" kern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수익증권 종목 등록 관리</a:t>
            </a:r>
            <a:endParaRPr lang="ko-KR" altLang="en-US" sz="900" b="1" kern="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11" name="표 110"/>
          <p:cNvGraphicFramePr>
            <a:graphicFrameLocks noGrp="1"/>
          </p:cNvGraphicFramePr>
          <p:nvPr>
            <p:extLst/>
          </p:nvPr>
        </p:nvGraphicFramePr>
        <p:xfrm>
          <a:off x="5943600" y="2214555"/>
          <a:ext cx="3657600" cy="3886200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3657600"/>
              </a:tblGrid>
              <a:tr h="3886200">
                <a:tc>
                  <a:txBody>
                    <a:bodyPr/>
                    <a:lstStyle/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기본적으로 종목정보는 자동으로 종목코드를 생성하여 처리하며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, 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사용자</a:t>
                      </a:r>
                      <a:r>
                        <a:rPr lang="ko-KR" altLang="en-US" sz="1100" b="0" kern="0" baseline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 필요 시</a:t>
                      </a: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 수기로 입력하여 처리할 수 있습니다</a:t>
                      </a:r>
                      <a:r>
                        <a:rPr lang="en-US" altLang="ko-KR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.</a:t>
                      </a:r>
                    </a:p>
                    <a:p>
                      <a:pPr marL="171450" indent="-171450" algn="l" defTabSz="1060450" fontAlgn="auto">
                        <a:spcBef>
                          <a:spcPct val="5000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ko-KR" altLang="en-US" sz="1100" b="0" kern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/>
                        </a:rPr>
                        <a:t>외부데이터를 수신할 수 없는 데이터에 대해서는 사용자가 직접 입력하여 처리하여야 합니다</a:t>
                      </a:r>
                      <a:endParaRPr lang="en-US" altLang="ko-KR" sz="1100" b="0" kern="0" dirty="0" smtClean="0">
                        <a:solidFill>
                          <a:srgbClr val="000000"/>
                        </a:solidFill>
                        <a:latin typeface="나눔고딕" pitchFamily="50" charset="-127"/>
                        <a:ea typeface="나눔고딕"/>
                      </a:endParaRPr>
                    </a:p>
                  </a:txBody>
                  <a:tcPr marL="106601" marR="106601" marT="72000" marB="72000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A0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-3144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수익증권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2132856"/>
            <a:ext cx="518814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9960" y="154780"/>
            <a:ext cx="9903600" cy="500066"/>
          </a:xfrm>
        </p:spPr>
        <p:txBody>
          <a:bodyPr/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System_ </a:t>
            </a:r>
            <a:r>
              <a:rPr lang="ko-KR" altLang="en-US" sz="1400" dirty="0">
                <a:solidFill>
                  <a:schemeClr val="tx1"/>
                </a:solidFill>
              </a:rPr>
              <a:t>① 거래 </a:t>
            </a:r>
            <a:r>
              <a:rPr lang="en-US" altLang="ko-KR" sz="1400" dirty="0">
                <a:solidFill>
                  <a:schemeClr val="tx1"/>
                </a:solidFill>
              </a:rPr>
              <a:t>/ </a:t>
            </a:r>
            <a:r>
              <a:rPr lang="ko-KR" altLang="en-US" sz="1400" dirty="0">
                <a:solidFill>
                  <a:schemeClr val="tx1"/>
                </a:solidFill>
              </a:rPr>
              <a:t>주문관리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type="body" sz="quarter" idx="18"/>
          </p:nvPr>
        </p:nvSpPr>
        <p:spPr>
          <a:xfrm>
            <a:off x="144016" y="1080000"/>
            <a:ext cx="9561512" cy="360362"/>
          </a:xfrm>
        </p:spPr>
        <p:txBody>
          <a:bodyPr/>
          <a:lstStyle/>
          <a:p>
            <a:r>
              <a:rPr kumimoji="1" lang="ko-KR" altLang="en-US" dirty="0" smtClean="0">
                <a:cs typeface="Arial" charset="0"/>
              </a:rPr>
              <a:t>상품 </a:t>
            </a:r>
            <a:r>
              <a:rPr kumimoji="1" lang="en-US" altLang="ko-KR" dirty="0" smtClean="0">
                <a:cs typeface="Arial" charset="0"/>
              </a:rPr>
              <a:t>Hierarchy</a:t>
            </a:r>
            <a:r>
              <a:rPr kumimoji="1" lang="ko-KR" altLang="en-US" dirty="0" smtClean="0">
                <a:cs typeface="Arial" charset="0"/>
              </a:rPr>
              <a:t>에서 볼 수 있듯이 국내</a:t>
            </a:r>
            <a:r>
              <a:rPr kumimoji="1" lang="en-US" altLang="ko-KR" dirty="0" smtClean="0">
                <a:cs typeface="Arial" charset="0"/>
              </a:rPr>
              <a:t>/</a:t>
            </a:r>
            <a:r>
              <a:rPr kumimoji="1" lang="ko-KR" altLang="en-US" dirty="0" smtClean="0">
                <a:cs typeface="Arial" charset="0"/>
              </a:rPr>
              <a:t>해외에 따른 상품 구분 없이 통합 상품 구조를 가지고 있으며</a:t>
            </a:r>
            <a:r>
              <a:rPr kumimoji="1" lang="en-US" altLang="ko-KR" dirty="0" smtClean="0">
                <a:cs typeface="Arial" charset="0"/>
              </a:rPr>
              <a:t>, </a:t>
            </a:r>
            <a:r>
              <a:rPr kumimoji="1" lang="ko-KR" altLang="en-US" dirty="0" smtClean="0">
                <a:cs typeface="Arial" charset="0"/>
              </a:rPr>
              <a:t>다양한 파생상품이 내재되어 있는 솔루션입니다</a:t>
            </a:r>
            <a:r>
              <a:rPr kumimoji="1" lang="en-US" altLang="ko-KR" dirty="0" smtClean="0">
                <a:cs typeface="Arial" charset="0"/>
              </a:rPr>
              <a:t>. </a:t>
            </a:r>
            <a:r>
              <a:rPr kumimoji="1" lang="ko-KR" altLang="en-US" dirty="0" smtClean="0">
                <a:cs typeface="Arial" charset="0"/>
              </a:rPr>
              <a:t>또한 </a:t>
            </a:r>
            <a:r>
              <a:rPr kumimoji="1" lang="ko-KR" altLang="en-US" dirty="0" err="1" smtClean="0">
                <a:cs typeface="Arial" charset="0"/>
              </a:rPr>
              <a:t>헤지회계</a:t>
            </a:r>
            <a:r>
              <a:rPr kumimoji="1" lang="ko-KR" altLang="en-US" dirty="0" smtClean="0">
                <a:cs typeface="Arial" charset="0"/>
              </a:rPr>
              <a:t> 처리를 위한 </a:t>
            </a:r>
            <a:r>
              <a:rPr kumimoji="1" lang="ko-KR" altLang="en-US" dirty="0" err="1" smtClean="0">
                <a:cs typeface="Arial" charset="0"/>
              </a:rPr>
              <a:t>분개룰</a:t>
            </a:r>
            <a:r>
              <a:rPr kumimoji="1" lang="ko-KR" altLang="en-US" dirty="0" smtClean="0">
                <a:cs typeface="Arial" charset="0"/>
              </a:rPr>
              <a:t> 및 기능을 보유하고 있어 중소기업중앙회의 해외투자 경쟁력 확보</a:t>
            </a:r>
            <a:r>
              <a:rPr kumimoji="1" lang="en-US" altLang="ko-KR" dirty="0" smtClean="0">
                <a:cs typeface="Arial" charset="0"/>
              </a:rPr>
              <a:t>.</a:t>
            </a:r>
            <a:endParaRPr kumimoji="1" lang="en-US" altLang="ko-KR" dirty="0">
              <a:cs typeface="Arial" charset="0"/>
            </a:endParaRPr>
          </a:p>
        </p:txBody>
      </p:sp>
      <p:grpSp>
        <p:nvGrpSpPr>
          <p:cNvPr id="7" name="그룹 76"/>
          <p:cNvGrpSpPr/>
          <p:nvPr/>
        </p:nvGrpSpPr>
        <p:grpSpPr>
          <a:xfrm>
            <a:off x="399485" y="1712758"/>
            <a:ext cx="2953761" cy="4573762"/>
            <a:chOff x="399485" y="1712758"/>
            <a:chExt cx="2953761" cy="4573762"/>
          </a:xfrm>
        </p:grpSpPr>
        <p:sp>
          <p:nvSpPr>
            <p:cNvPr id="8" name="Rectangle 11" descr="강-4단"/>
            <p:cNvSpPr>
              <a:spLocks noChangeArrowheads="1"/>
            </p:cNvSpPr>
            <p:nvPr/>
          </p:nvSpPr>
          <p:spPr bwMode="auto">
            <a:xfrm>
              <a:off x="399485" y="1712758"/>
              <a:ext cx="2953761" cy="3658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lIns="18000" rIns="18000" anchor="ctr"/>
            <a:lstStyle/>
            <a:p>
              <a:pPr algn="ctr"/>
              <a:r>
                <a:rPr kumimoji="1" lang="ko-KR" altLang="en-US" sz="12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해외유가증권 투자</a:t>
              </a: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399485" y="2080309"/>
              <a:ext cx="2953761" cy="420621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/>
          </p:spPr>
          <p:txBody>
            <a:bodyPr wrap="square" lIns="72000" tIns="1620000" rIns="7200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유가증권의 발행정보관리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신규거래 및 채권 </a:t>
              </a:r>
              <a:r>
                <a:rPr kumimoji="1" lang="ko-KR" altLang="en-US" sz="105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이자스케쥴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생성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평가 및 회계처리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Life Cycle Event</a:t>
              </a:r>
            </a:p>
            <a:p>
              <a:pPr marL="266700" indent="-171450" eaLnBrk="1" hangingPunct="1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이자지급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만기처리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Corporate Action Event</a:t>
              </a:r>
            </a:p>
            <a:p>
              <a:pPr marL="266700" lvl="0" indent="-171450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배당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무상증자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액면분할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주식병합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유상증자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감자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공모주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kumimoji="1" lang="ko-KR" altLang="en-US" sz="105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실권주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청약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주식매수청구권행사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신주인수권행사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0" name="그룹 7"/>
            <p:cNvGrpSpPr/>
            <p:nvPr/>
          </p:nvGrpSpPr>
          <p:grpSpPr>
            <a:xfrm>
              <a:off x="450027" y="2612261"/>
              <a:ext cx="2852676" cy="816747"/>
              <a:chOff x="447522" y="2690093"/>
              <a:chExt cx="2852676" cy="718784"/>
            </a:xfrm>
          </p:grpSpPr>
          <p:grpSp>
            <p:nvGrpSpPr>
              <p:cNvPr id="11" name="그룹 10"/>
              <p:cNvGrpSpPr/>
              <p:nvPr/>
            </p:nvGrpSpPr>
            <p:grpSpPr>
              <a:xfrm>
                <a:off x="447522" y="2690098"/>
                <a:ext cx="1406643" cy="718779"/>
                <a:chOff x="485657" y="2690098"/>
                <a:chExt cx="1406643" cy="718779"/>
              </a:xfrm>
            </p:grpSpPr>
            <p:sp>
              <p:nvSpPr>
                <p:cNvPr id="18" name="Rectangle 77"/>
                <p:cNvSpPr>
                  <a:spLocks noChangeArrowheads="1"/>
                </p:cNvSpPr>
                <p:nvPr/>
              </p:nvSpPr>
              <p:spPr bwMode="auto">
                <a:xfrm>
                  <a:off x="485657" y="2690098"/>
                  <a:ext cx="1406643" cy="718779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t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</a:pPr>
                  <a:r>
                    <a:rPr kumimoji="1" lang="en-US" altLang="ko-KR" sz="1200" b="1" dirty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F/O</a:t>
                  </a:r>
                  <a:endParaRPr kumimoji="1" lang="ko-KR" altLang="en-US" sz="12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grpSp>
              <p:nvGrpSpPr>
                <p:cNvPr id="19" name="그룹 5"/>
                <p:cNvGrpSpPr/>
                <p:nvPr/>
              </p:nvGrpSpPr>
              <p:grpSpPr>
                <a:xfrm>
                  <a:off x="526755" y="3007325"/>
                  <a:ext cx="1324447" cy="343588"/>
                  <a:chOff x="532209" y="3007325"/>
                  <a:chExt cx="1528956" cy="343588"/>
                </a:xfrm>
              </p:grpSpPr>
              <p:sp>
                <p:nvSpPr>
                  <p:cNvPr id="21" name="오각형 20"/>
                  <p:cNvSpPr/>
                  <p:nvPr/>
                </p:nvSpPr>
                <p:spPr>
                  <a:xfrm>
                    <a:off x="532209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투자검토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22" name="오각형 21"/>
                  <p:cNvSpPr/>
                  <p:nvPr/>
                </p:nvSpPr>
                <p:spPr>
                  <a:xfrm>
                    <a:off x="1039391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투자결정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23" name="오각형 22"/>
                  <p:cNvSpPr/>
                  <p:nvPr/>
                </p:nvSpPr>
                <p:spPr>
                  <a:xfrm>
                    <a:off x="1555814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투자실행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</p:grpSp>
          </p:grpSp>
          <p:grpSp>
            <p:nvGrpSpPr>
              <p:cNvPr id="12" name="그룹 70"/>
              <p:cNvGrpSpPr/>
              <p:nvPr/>
            </p:nvGrpSpPr>
            <p:grpSpPr>
              <a:xfrm>
                <a:off x="1893555" y="2690093"/>
                <a:ext cx="1406643" cy="718778"/>
                <a:chOff x="485657" y="2690093"/>
                <a:chExt cx="1406643" cy="718778"/>
              </a:xfrm>
            </p:grpSpPr>
            <p:sp>
              <p:nvSpPr>
                <p:cNvPr id="13" name="Rectangle 77"/>
                <p:cNvSpPr>
                  <a:spLocks noChangeArrowheads="1"/>
                </p:cNvSpPr>
                <p:nvPr/>
              </p:nvSpPr>
              <p:spPr bwMode="auto">
                <a:xfrm>
                  <a:off x="485657" y="2690093"/>
                  <a:ext cx="1406643" cy="718778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t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</a:pPr>
                  <a:r>
                    <a:rPr kumimoji="1" lang="en-US" altLang="ko-KR" sz="12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B/O</a:t>
                  </a:r>
                  <a:endParaRPr kumimoji="1" lang="ko-KR" altLang="en-US" sz="12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grpSp>
              <p:nvGrpSpPr>
                <p:cNvPr id="14" name="그룹 72"/>
                <p:cNvGrpSpPr/>
                <p:nvPr/>
              </p:nvGrpSpPr>
              <p:grpSpPr>
                <a:xfrm>
                  <a:off x="526755" y="3007320"/>
                  <a:ext cx="1324447" cy="343588"/>
                  <a:chOff x="532209" y="3007320"/>
                  <a:chExt cx="1528956" cy="343588"/>
                </a:xfrm>
              </p:grpSpPr>
              <p:sp>
                <p:nvSpPr>
                  <p:cNvPr id="15" name="오각형 14"/>
                  <p:cNvSpPr/>
                  <p:nvPr/>
                </p:nvSpPr>
                <p:spPr>
                  <a:xfrm>
                    <a:off x="532209" y="3007320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결제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16" name="오각형 15"/>
                  <p:cNvSpPr/>
                  <p:nvPr/>
                </p:nvSpPr>
                <p:spPr>
                  <a:xfrm>
                    <a:off x="1039391" y="3007320"/>
                    <a:ext cx="505351" cy="343587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회계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17" name="오각형 16"/>
                  <p:cNvSpPr/>
                  <p:nvPr/>
                </p:nvSpPr>
                <p:spPr>
                  <a:xfrm>
                    <a:off x="1555814" y="3007320"/>
                    <a:ext cx="505351" cy="343587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사후관리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</p:grpSp>
          </p:grpSp>
        </p:grpSp>
      </p:grpSp>
      <p:grpSp>
        <p:nvGrpSpPr>
          <p:cNvPr id="24" name="그룹 77"/>
          <p:cNvGrpSpPr/>
          <p:nvPr/>
        </p:nvGrpSpPr>
        <p:grpSpPr>
          <a:xfrm>
            <a:off x="3519440" y="1712758"/>
            <a:ext cx="2953761" cy="4573762"/>
            <a:chOff x="399485" y="1772816"/>
            <a:chExt cx="2953761" cy="4025176"/>
          </a:xfrm>
        </p:grpSpPr>
        <p:sp>
          <p:nvSpPr>
            <p:cNvPr id="25" name="Rectangle 11" descr="강-4단"/>
            <p:cNvSpPr>
              <a:spLocks noChangeArrowheads="1"/>
            </p:cNvSpPr>
            <p:nvPr/>
          </p:nvSpPr>
          <p:spPr bwMode="auto">
            <a:xfrm>
              <a:off x="399485" y="1772816"/>
              <a:ext cx="2953761" cy="3219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lIns="18000" rIns="18000" anchor="ctr"/>
            <a:lstStyle/>
            <a:p>
              <a:pPr algn="ctr"/>
              <a:r>
                <a:rPr kumimoji="1" lang="ko-KR" altLang="en-US" sz="1200" b="1" dirty="0" err="1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환헤지를</a:t>
              </a:r>
              <a:r>
                <a:rPr kumimoji="1" lang="ko-KR" altLang="en-US" sz="12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위한 장외파생상품 운용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399485" y="2096282"/>
              <a:ext cx="2953761" cy="370171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/>
          </p:spPr>
          <p:txBody>
            <a:bodyPr wrap="square" lIns="72000" tIns="1620000" rIns="7200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파생상품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신규 </a:t>
              </a:r>
              <a:r>
                <a:rPr kumimoji="1" lang="ko-KR" altLang="en-US" sz="105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거래관리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매수 및 매도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05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이자스케쥴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생성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평가 및 회계처리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kumimoji="1" lang="ko-KR" altLang="en-US" sz="105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헤지회계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Life Cycle Event</a:t>
              </a:r>
            </a:p>
            <a:p>
              <a:pPr marL="266700" indent="-171450" eaLnBrk="1" hangingPunct="1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조기결제 및 만기결제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indent="-171450" eaLnBrk="1" hangingPunct="1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조기종료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indent="-171450" eaLnBrk="1" hangingPunct="1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Fixing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indent="-171450" eaLnBrk="1" hangingPunct="1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 err="1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스왑거래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원금증액 및 원금감액 처리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7" name="그룹 80"/>
            <p:cNvGrpSpPr/>
            <p:nvPr/>
          </p:nvGrpSpPr>
          <p:grpSpPr>
            <a:xfrm>
              <a:off x="450027" y="2564430"/>
              <a:ext cx="2852676" cy="718778"/>
              <a:chOff x="447522" y="2690097"/>
              <a:chExt cx="2852676" cy="718778"/>
            </a:xfrm>
          </p:grpSpPr>
          <p:grpSp>
            <p:nvGrpSpPr>
              <p:cNvPr id="28" name="그룹 81"/>
              <p:cNvGrpSpPr/>
              <p:nvPr/>
            </p:nvGrpSpPr>
            <p:grpSpPr>
              <a:xfrm>
                <a:off x="447522" y="2690097"/>
                <a:ext cx="1406643" cy="718778"/>
                <a:chOff x="485657" y="2690097"/>
                <a:chExt cx="1406643" cy="718778"/>
              </a:xfrm>
            </p:grpSpPr>
            <p:sp>
              <p:nvSpPr>
                <p:cNvPr id="35" name="Rectangle 77"/>
                <p:cNvSpPr>
                  <a:spLocks noChangeArrowheads="1"/>
                </p:cNvSpPr>
                <p:nvPr/>
              </p:nvSpPr>
              <p:spPr bwMode="auto">
                <a:xfrm>
                  <a:off x="485657" y="2690097"/>
                  <a:ext cx="1406643" cy="718778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t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</a:pPr>
                  <a:r>
                    <a:rPr kumimoji="1" lang="en-US" altLang="ko-KR" sz="1200" b="1" dirty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F/O</a:t>
                  </a:r>
                  <a:endParaRPr kumimoji="1" lang="ko-KR" altLang="en-US" sz="12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grpSp>
              <p:nvGrpSpPr>
                <p:cNvPr id="36" name="그룹 89"/>
                <p:cNvGrpSpPr/>
                <p:nvPr/>
              </p:nvGrpSpPr>
              <p:grpSpPr>
                <a:xfrm>
                  <a:off x="526755" y="3014148"/>
                  <a:ext cx="1324447" cy="343588"/>
                  <a:chOff x="532209" y="3014148"/>
                  <a:chExt cx="1528956" cy="343588"/>
                </a:xfrm>
              </p:grpSpPr>
              <p:sp>
                <p:nvSpPr>
                  <p:cNvPr id="37" name="오각형 36"/>
                  <p:cNvSpPr/>
                  <p:nvPr/>
                </p:nvSpPr>
                <p:spPr>
                  <a:xfrm>
                    <a:off x="532209" y="3014148"/>
                    <a:ext cx="1021774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파생상품계약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38" name="오각형 37"/>
                  <p:cNvSpPr/>
                  <p:nvPr/>
                </p:nvSpPr>
                <p:spPr>
                  <a:xfrm>
                    <a:off x="1555814" y="3014148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거래등록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</p:grpSp>
          </p:grpSp>
          <p:grpSp>
            <p:nvGrpSpPr>
              <p:cNvPr id="29" name="그룹 82"/>
              <p:cNvGrpSpPr/>
              <p:nvPr/>
            </p:nvGrpSpPr>
            <p:grpSpPr>
              <a:xfrm>
                <a:off x="1893555" y="2690097"/>
                <a:ext cx="1406643" cy="718778"/>
                <a:chOff x="485657" y="2690097"/>
                <a:chExt cx="1406643" cy="718778"/>
              </a:xfrm>
            </p:grpSpPr>
            <p:sp>
              <p:nvSpPr>
                <p:cNvPr id="30" name="Rectangle 77"/>
                <p:cNvSpPr>
                  <a:spLocks noChangeArrowheads="1"/>
                </p:cNvSpPr>
                <p:nvPr/>
              </p:nvSpPr>
              <p:spPr bwMode="auto">
                <a:xfrm>
                  <a:off x="485657" y="2690097"/>
                  <a:ext cx="1406643" cy="718778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t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</a:pPr>
                  <a:r>
                    <a:rPr kumimoji="1" lang="en-US" altLang="ko-KR" sz="12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B/O</a:t>
                  </a:r>
                  <a:endParaRPr kumimoji="1" lang="ko-KR" altLang="en-US" sz="12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grpSp>
              <p:nvGrpSpPr>
                <p:cNvPr id="31" name="그룹 84"/>
                <p:cNvGrpSpPr/>
                <p:nvPr/>
              </p:nvGrpSpPr>
              <p:grpSpPr>
                <a:xfrm>
                  <a:off x="526755" y="3007325"/>
                  <a:ext cx="1324447" cy="343588"/>
                  <a:chOff x="532209" y="3007325"/>
                  <a:chExt cx="1528956" cy="343588"/>
                </a:xfrm>
              </p:grpSpPr>
              <p:sp>
                <p:nvSpPr>
                  <p:cNvPr id="32" name="오각형 31"/>
                  <p:cNvSpPr/>
                  <p:nvPr/>
                </p:nvSpPr>
                <p:spPr>
                  <a:xfrm>
                    <a:off x="532209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결제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33" name="오각형 32"/>
                  <p:cNvSpPr/>
                  <p:nvPr/>
                </p:nvSpPr>
                <p:spPr>
                  <a:xfrm>
                    <a:off x="1039391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회계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34" name="오각형 33"/>
                  <p:cNvSpPr/>
                  <p:nvPr/>
                </p:nvSpPr>
                <p:spPr>
                  <a:xfrm>
                    <a:off x="1555814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사후관리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</p:grpSp>
          </p:grpSp>
        </p:grpSp>
      </p:grpSp>
      <p:grpSp>
        <p:nvGrpSpPr>
          <p:cNvPr id="39" name="그룹 93"/>
          <p:cNvGrpSpPr/>
          <p:nvPr/>
        </p:nvGrpSpPr>
        <p:grpSpPr>
          <a:xfrm>
            <a:off x="6639394" y="1712758"/>
            <a:ext cx="2953761" cy="4573762"/>
            <a:chOff x="399485" y="1772816"/>
            <a:chExt cx="2953761" cy="4025176"/>
          </a:xfrm>
        </p:grpSpPr>
        <p:sp>
          <p:nvSpPr>
            <p:cNvPr id="40" name="Rectangle 11" descr="강-4단"/>
            <p:cNvSpPr>
              <a:spLocks noChangeArrowheads="1"/>
            </p:cNvSpPr>
            <p:nvPr/>
          </p:nvSpPr>
          <p:spPr bwMode="auto">
            <a:xfrm>
              <a:off x="399485" y="1772816"/>
              <a:ext cx="2953761" cy="3219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lIns="18000" rIns="18000" anchor="ctr"/>
            <a:lstStyle/>
            <a:p>
              <a:pPr algn="ctr"/>
              <a:r>
                <a:rPr kumimoji="1" lang="ko-KR" altLang="en-US" sz="1200" b="1" dirty="0" err="1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환헤지를</a:t>
              </a:r>
              <a:r>
                <a:rPr kumimoji="1" lang="ko-KR" altLang="en-US" sz="12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위한 장내파생상품 운용</a:t>
              </a:r>
            </a:p>
          </p:txBody>
        </p:sp>
        <p:sp>
          <p:nvSpPr>
            <p:cNvPr id="41" name="Rectangle 10"/>
            <p:cNvSpPr>
              <a:spLocks noChangeArrowheads="1"/>
            </p:cNvSpPr>
            <p:nvPr/>
          </p:nvSpPr>
          <p:spPr bwMode="auto">
            <a:xfrm>
              <a:off x="399485" y="2096282"/>
              <a:ext cx="2953761" cy="370171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/>
          </p:spPr>
          <p:txBody>
            <a:bodyPr wrap="square" lIns="72000" tIns="1620000" rIns="72000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  <a:cs typeface="+mn-cs"/>
                </a:defRPr>
              </a:lvl9pPr>
            </a:lstStyle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선물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옵션 신규거래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선물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옵션 종목정보 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선물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옵션 개시 및 유지 증거금 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indent="-171450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현금관리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indent="-171450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대용증권 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선물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옵션 증거금 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indent="-171450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Margin call 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1" hangingPunct="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선물</a:t>
              </a:r>
              <a:r>
                <a:rPr kumimoji="1" lang="en-US" altLang="ko-KR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옵션 계좌관리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66700" indent="-171450">
                <a:lnSpc>
                  <a:spcPct val="130000"/>
                </a:lnSpc>
                <a:buFont typeface="나눔고딕" panose="020D0604000000000000" pitchFamily="50" charset="-127"/>
                <a:buChar char="–"/>
              </a:pPr>
              <a:r>
                <a:rPr kumimoji="1" lang="ko-KR" altLang="en-US" sz="105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수수료 관리</a:t>
              </a:r>
              <a:endParaRPr kumimoji="1" lang="en-US" altLang="ko-KR" sz="10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2" name="그룹 96"/>
            <p:cNvGrpSpPr/>
            <p:nvPr/>
          </p:nvGrpSpPr>
          <p:grpSpPr>
            <a:xfrm>
              <a:off x="450027" y="2564430"/>
              <a:ext cx="2852676" cy="718779"/>
              <a:chOff x="447522" y="2690097"/>
              <a:chExt cx="2852676" cy="718779"/>
            </a:xfrm>
          </p:grpSpPr>
          <p:grpSp>
            <p:nvGrpSpPr>
              <p:cNvPr id="43" name="그룹 97"/>
              <p:cNvGrpSpPr/>
              <p:nvPr/>
            </p:nvGrpSpPr>
            <p:grpSpPr>
              <a:xfrm>
                <a:off x="447522" y="2690097"/>
                <a:ext cx="1406643" cy="718779"/>
                <a:chOff x="485657" y="2690097"/>
                <a:chExt cx="1406643" cy="718779"/>
              </a:xfrm>
            </p:grpSpPr>
            <p:sp>
              <p:nvSpPr>
                <p:cNvPr id="50" name="Rectangle 77"/>
                <p:cNvSpPr>
                  <a:spLocks noChangeArrowheads="1"/>
                </p:cNvSpPr>
                <p:nvPr/>
              </p:nvSpPr>
              <p:spPr bwMode="auto">
                <a:xfrm>
                  <a:off x="485657" y="2690097"/>
                  <a:ext cx="1406643" cy="718779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t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</a:pPr>
                  <a:r>
                    <a:rPr kumimoji="1" lang="en-US" altLang="ko-KR" sz="1200" b="1" dirty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F/O</a:t>
                  </a:r>
                  <a:endParaRPr kumimoji="1" lang="ko-KR" altLang="en-US" sz="12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grpSp>
              <p:nvGrpSpPr>
                <p:cNvPr id="51" name="그룹 105"/>
                <p:cNvGrpSpPr/>
                <p:nvPr/>
              </p:nvGrpSpPr>
              <p:grpSpPr>
                <a:xfrm>
                  <a:off x="526755" y="3007325"/>
                  <a:ext cx="1324447" cy="343588"/>
                  <a:chOff x="532209" y="3007325"/>
                  <a:chExt cx="1528956" cy="343588"/>
                </a:xfrm>
              </p:grpSpPr>
              <p:sp>
                <p:nvSpPr>
                  <p:cNvPr id="52" name="오각형 51"/>
                  <p:cNvSpPr/>
                  <p:nvPr/>
                </p:nvSpPr>
                <p:spPr>
                  <a:xfrm>
                    <a:off x="532209" y="3007325"/>
                    <a:ext cx="1021774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선물옵션계약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53" name="오각형 52"/>
                  <p:cNvSpPr/>
                  <p:nvPr/>
                </p:nvSpPr>
                <p:spPr>
                  <a:xfrm>
                    <a:off x="1555814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거래등록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</p:grpSp>
          </p:grpSp>
          <p:grpSp>
            <p:nvGrpSpPr>
              <p:cNvPr id="44" name="그룹 98"/>
              <p:cNvGrpSpPr/>
              <p:nvPr/>
            </p:nvGrpSpPr>
            <p:grpSpPr>
              <a:xfrm>
                <a:off x="1893555" y="2690097"/>
                <a:ext cx="1406643" cy="718778"/>
                <a:chOff x="485657" y="2690097"/>
                <a:chExt cx="1406643" cy="718778"/>
              </a:xfrm>
            </p:grpSpPr>
            <p:sp>
              <p:nvSpPr>
                <p:cNvPr id="45" name="Rectangle 77"/>
                <p:cNvSpPr>
                  <a:spLocks noChangeArrowheads="1"/>
                </p:cNvSpPr>
                <p:nvPr/>
              </p:nvSpPr>
              <p:spPr bwMode="auto">
                <a:xfrm>
                  <a:off x="485657" y="2690097"/>
                  <a:ext cx="1406643" cy="718778"/>
                </a:xfrm>
                <a:prstGeom prst="rect">
                  <a:avLst/>
                </a:prstGeom>
                <a:solidFill>
                  <a:srgbClr val="F8F8F8"/>
                </a:solidFill>
                <a:ln w="3175" algn="ctr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72000" tIns="72000" rIns="36000" bIns="72000" anchor="t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tx1"/>
                      </a:solidFill>
                      <a:latin typeface="돋움" pitchFamily="50" charset="-127"/>
                      <a:ea typeface="돋움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</a:pPr>
                  <a:r>
                    <a:rPr kumimoji="1" lang="en-US" altLang="ko-KR" sz="1200" b="1" dirty="0" smtClean="0">
                      <a:solidFill>
                        <a:srgbClr val="0000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B/O</a:t>
                  </a:r>
                  <a:endParaRPr kumimoji="1" lang="ko-KR" altLang="en-US" sz="1200" b="1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grpSp>
              <p:nvGrpSpPr>
                <p:cNvPr id="46" name="그룹 100"/>
                <p:cNvGrpSpPr/>
                <p:nvPr/>
              </p:nvGrpSpPr>
              <p:grpSpPr>
                <a:xfrm>
                  <a:off x="526755" y="3007324"/>
                  <a:ext cx="1324447" cy="343589"/>
                  <a:chOff x="532209" y="3007324"/>
                  <a:chExt cx="1528956" cy="343589"/>
                </a:xfrm>
              </p:grpSpPr>
              <p:sp>
                <p:nvSpPr>
                  <p:cNvPr id="47" name="오각형 46"/>
                  <p:cNvSpPr/>
                  <p:nvPr/>
                </p:nvSpPr>
                <p:spPr>
                  <a:xfrm>
                    <a:off x="532209" y="3007324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증거금</a:t>
                    </a:r>
                    <a:r>
                      <a:rPr lang="en-US" altLang="ko-KR" sz="700" b="1" kern="0" dirty="0" smtClean="0">
                        <a:latin typeface="나눔고딕" charset="-127"/>
                        <a:ea typeface="나눔고딕" charset="-127"/>
                      </a:rPr>
                      <a:t/>
                    </a:r>
                    <a:br>
                      <a:rPr lang="en-US" altLang="ko-KR" sz="700" b="1" kern="0" dirty="0" smtClean="0">
                        <a:latin typeface="나눔고딕" charset="-127"/>
                        <a:ea typeface="나눔고딕" charset="-127"/>
                      </a:rPr>
                    </a:br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관리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48" name="오각형 47"/>
                  <p:cNvSpPr/>
                  <p:nvPr/>
                </p:nvSpPr>
                <p:spPr>
                  <a:xfrm>
                    <a:off x="1039391" y="3007325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err="1" smtClean="0">
                        <a:latin typeface="나눔고딕" charset="-127"/>
                        <a:ea typeface="나눔고딕" charset="-127"/>
                      </a:rPr>
                      <a:t>일일정산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  <p:sp>
                <p:nvSpPr>
                  <p:cNvPr id="49" name="오각형 48"/>
                  <p:cNvSpPr/>
                  <p:nvPr/>
                </p:nvSpPr>
                <p:spPr>
                  <a:xfrm>
                    <a:off x="1555814" y="3007324"/>
                    <a:ext cx="505351" cy="343588"/>
                  </a:xfrm>
                  <a:prstGeom prst="homePlate">
                    <a:avLst>
                      <a:gd name="adj" fmla="val 18033"/>
                    </a:avLst>
                  </a:prstGeom>
                  <a:solidFill>
                    <a:schemeClr val="bg1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algn="ctr" defTabSz="914400" latinLnBrk="0"/>
                    <a:r>
                      <a:rPr lang="ko-KR" altLang="en-US" sz="700" b="1" kern="0" dirty="0" smtClean="0">
                        <a:latin typeface="나눔고딕" charset="-127"/>
                        <a:ea typeface="나눔고딕" charset="-127"/>
                      </a:rPr>
                      <a:t>사후관리</a:t>
                    </a:r>
                    <a:endParaRPr lang="ko-KR" altLang="en-US" sz="700" b="1" kern="0" dirty="0">
                      <a:latin typeface="나눔고딕" charset="-127"/>
                      <a:ea typeface="나눔고딕" charset="-127"/>
                    </a:endParaRPr>
                  </a:p>
                </p:txBody>
              </p:sp>
            </p:grpSp>
          </p:grpSp>
        </p:grpSp>
      </p:grpSp>
      <p:sp>
        <p:nvSpPr>
          <p:cNvPr id="54" name="TextBox 53"/>
          <p:cNvSpPr txBox="1"/>
          <p:nvPr/>
        </p:nvSpPr>
        <p:spPr>
          <a:xfrm>
            <a:off x="-24493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해외유가증권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69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②</a:t>
            </a:r>
            <a:r>
              <a:rPr lang="en-US" altLang="ko-KR" dirty="0"/>
              <a:t> </a:t>
            </a:r>
            <a:r>
              <a:rPr lang="ko-KR" altLang="en-US" dirty="0"/>
              <a:t>컴플라이언스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3641" y="1052736"/>
            <a:ext cx="9211887" cy="609600"/>
          </a:xfrm>
        </p:spPr>
        <p:txBody>
          <a:bodyPr/>
          <a:lstStyle/>
          <a:p>
            <a:pPr>
              <a:defRPr/>
            </a:pP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대외법규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운영가이드라인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리스크 관리규정 등의 광범위한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Compliance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규정들을 통합관리하고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매매 전 사전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Compliance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시뮬레이션을 할 수 있도록 지원함으로써 자산운용의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Legal Risk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를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제거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</a:t>
            </a:r>
          </a:p>
        </p:txBody>
      </p:sp>
      <p:sp>
        <p:nvSpPr>
          <p:cNvPr id="74" name="내용 개체 틀 2"/>
          <p:cNvSpPr txBox="1">
            <a:spLocks/>
          </p:cNvSpPr>
          <p:nvPr/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None/>
              <a:defRPr sz="11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ko-KR" altLang="en-US" sz="1050" kern="0" dirty="0"/>
          </a:p>
        </p:txBody>
      </p:sp>
      <p:sp>
        <p:nvSpPr>
          <p:cNvPr id="76" name="Rectangle 16"/>
          <p:cNvSpPr>
            <a:spLocks noChangeArrowheads="1"/>
          </p:cNvSpPr>
          <p:nvPr/>
        </p:nvSpPr>
        <p:spPr bwMode="auto">
          <a:xfrm>
            <a:off x="438924" y="1993239"/>
            <a:ext cx="4020014" cy="2875688"/>
          </a:xfrm>
          <a:prstGeom prst="rect">
            <a:avLst/>
          </a:prstGeom>
          <a:solidFill>
            <a:schemeClr val="bg1"/>
          </a:solidFill>
          <a:ln w="3175">
            <a:solidFill>
              <a:srgbClr val="51515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ko-KR" sz="11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438924" y="5322912"/>
            <a:ext cx="4020015" cy="914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ko-KR" sz="9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Compliance </a:t>
            </a:r>
            <a:r>
              <a:rPr lang="ko-KR" altLang="en-US" sz="9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업무를 각 시스템에서 데이터를 추출하여 따로 관리 함</a:t>
            </a:r>
            <a:endParaRPr lang="en-US" altLang="ko-KR" sz="9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9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대외규정 위배 여부는 금감원 규정을 중점적으로 사후 </a:t>
            </a:r>
            <a:r>
              <a:rPr lang="ko-KR" altLang="en-US" sz="900" b="1" u="sng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수작업으로 체크</a:t>
            </a:r>
            <a:r>
              <a:rPr lang="ko-KR" altLang="en-US" sz="9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하고 있음 </a:t>
            </a:r>
          </a:p>
        </p:txBody>
      </p:sp>
      <p:sp>
        <p:nvSpPr>
          <p:cNvPr id="78" name="Rectangle 38"/>
          <p:cNvSpPr>
            <a:spLocks noChangeArrowheads="1"/>
          </p:cNvSpPr>
          <p:nvPr/>
        </p:nvSpPr>
        <p:spPr bwMode="auto">
          <a:xfrm>
            <a:off x="431933" y="5018112"/>
            <a:ext cx="4027005" cy="304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000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해당</a:t>
            </a:r>
            <a:r>
              <a:rPr lang="en-US" altLang="ko-KR" sz="1000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시스템 미 보유  업체 이슈</a:t>
            </a:r>
          </a:p>
        </p:txBody>
      </p:sp>
      <p:sp>
        <p:nvSpPr>
          <p:cNvPr id="79" name="Rectangle 16"/>
          <p:cNvSpPr>
            <a:spLocks noChangeArrowheads="1"/>
          </p:cNvSpPr>
          <p:nvPr/>
        </p:nvSpPr>
        <p:spPr bwMode="auto">
          <a:xfrm>
            <a:off x="4688378" y="1993238"/>
            <a:ext cx="4905908" cy="2875688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ko-KR" altLang="ko-KR" sz="11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0" name="Rectangle 24"/>
          <p:cNvSpPr>
            <a:spLocks noChangeArrowheads="1"/>
          </p:cNvSpPr>
          <p:nvPr/>
        </p:nvSpPr>
        <p:spPr bwMode="auto">
          <a:xfrm>
            <a:off x="4688378" y="1665617"/>
            <a:ext cx="4905907" cy="330590"/>
          </a:xfrm>
          <a:prstGeom prst="rect">
            <a:avLst/>
          </a:prstGeom>
          <a:solidFill>
            <a:srgbClr val="FF6600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To-Be : </a:t>
            </a:r>
            <a:r>
              <a:rPr lang="ko-KR" altLang="en-US" sz="1100" b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전사 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통합 규정에 대한 사전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사후 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1" name="Rectangle 97"/>
          <p:cNvSpPr>
            <a:spLocks noChangeArrowheads="1"/>
          </p:cNvSpPr>
          <p:nvPr/>
        </p:nvSpPr>
        <p:spPr bwMode="auto">
          <a:xfrm>
            <a:off x="8296720" y="2444594"/>
            <a:ext cx="933160" cy="480036"/>
          </a:xfrm>
          <a:prstGeom prst="rect">
            <a:avLst/>
          </a:prstGeom>
          <a:solidFill>
            <a:srgbClr val="C0C0C0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사전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</a:p>
        </p:txBody>
      </p:sp>
      <p:sp>
        <p:nvSpPr>
          <p:cNvPr id="82" name="Rectangle 98"/>
          <p:cNvSpPr>
            <a:spLocks noChangeArrowheads="1"/>
          </p:cNvSpPr>
          <p:nvPr/>
        </p:nvSpPr>
        <p:spPr bwMode="auto">
          <a:xfrm>
            <a:off x="6953843" y="2400816"/>
            <a:ext cx="777374" cy="1809947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00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000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00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엔진</a:t>
            </a:r>
          </a:p>
        </p:txBody>
      </p:sp>
      <p:pic>
        <p:nvPicPr>
          <p:cNvPr id="83" name="Picture 37" descr="Picture46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8472" y="2823490"/>
            <a:ext cx="440875" cy="5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AutoShape 15"/>
          <p:cNvCxnSpPr>
            <a:cxnSpLocks noChangeShapeType="1"/>
            <a:stCxn id="92" idx="3"/>
            <a:endCxn id="82" idx="1"/>
          </p:cNvCxnSpPr>
          <p:nvPr/>
        </p:nvCxnSpPr>
        <p:spPr bwMode="auto">
          <a:xfrm>
            <a:off x="6316678" y="2654420"/>
            <a:ext cx="637165" cy="652124"/>
          </a:xfrm>
          <a:prstGeom prst="bentConnector3">
            <a:avLst>
              <a:gd name="adj1" fmla="val 49880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85" name="AutoShape 16"/>
          <p:cNvCxnSpPr>
            <a:cxnSpLocks noChangeShapeType="1"/>
            <a:stCxn id="82" idx="3"/>
            <a:endCxn id="81" idx="1"/>
          </p:cNvCxnSpPr>
          <p:nvPr/>
        </p:nvCxnSpPr>
        <p:spPr bwMode="auto">
          <a:xfrm flipV="1">
            <a:off x="7731216" y="2684611"/>
            <a:ext cx="565503" cy="621933"/>
          </a:xfrm>
          <a:prstGeom prst="bentConnector3">
            <a:avLst>
              <a:gd name="adj1" fmla="val 49861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86" name="AutoShape 17"/>
          <p:cNvCxnSpPr>
            <a:cxnSpLocks noChangeShapeType="1"/>
            <a:endCxn id="82" idx="1"/>
          </p:cNvCxnSpPr>
          <p:nvPr/>
        </p:nvCxnSpPr>
        <p:spPr bwMode="auto">
          <a:xfrm flipV="1">
            <a:off x="6316678" y="3306545"/>
            <a:ext cx="637165" cy="295871"/>
          </a:xfrm>
          <a:prstGeom prst="bentConnector3">
            <a:avLst>
              <a:gd name="adj1" fmla="val 49880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87" name="Rectangle 97"/>
          <p:cNvSpPr>
            <a:spLocks noChangeArrowheads="1"/>
          </p:cNvSpPr>
          <p:nvPr/>
        </p:nvSpPr>
        <p:spPr bwMode="auto">
          <a:xfrm>
            <a:off x="8296720" y="3606945"/>
            <a:ext cx="933160" cy="480036"/>
          </a:xfrm>
          <a:prstGeom prst="rect">
            <a:avLst/>
          </a:prstGeom>
          <a:solidFill>
            <a:srgbClr val="C0C0C0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사후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</a:p>
        </p:txBody>
      </p:sp>
      <p:cxnSp>
        <p:nvCxnSpPr>
          <p:cNvPr id="88" name="AutoShape 19"/>
          <p:cNvCxnSpPr>
            <a:cxnSpLocks noChangeShapeType="1"/>
            <a:stCxn id="82" idx="3"/>
          </p:cNvCxnSpPr>
          <p:nvPr/>
        </p:nvCxnSpPr>
        <p:spPr bwMode="auto">
          <a:xfrm>
            <a:off x="7731216" y="3306545"/>
            <a:ext cx="565503" cy="540418"/>
          </a:xfrm>
          <a:prstGeom prst="bentConnector3">
            <a:avLst>
              <a:gd name="adj1" fmla="val 49861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89" name="Freeform 518"/>
          <p:cNvSpPr>
            <a:spLocks/>
          </p:cNvSpPr>
          <p:nvPr/>
        </p:nvSpPr>
        <p:spPr bwMode="auto">
          <a:xfrm>
            <a:off x="8212939" y="3303526"/>
            <a:ext cx="373887" cy="335119"/>
          </a:xfrm>
          <a:custGeom>
            <a:avLst/>
            <a:gdLst>
              <a:gd name="T0" fmla="*/ 0 w 648"/>
              <a:gd name="T1" fmla="*/ 2147483647 h 618"/>
              <a:gd name="T2" fmla="*/ 2147483647 w 648"/>
              <a:gd name="T3" fmla="*/ 2147483647 h 618"/>
              <a:gd name="T4" fmla="*/ 2147483647 w 648"/>
              <a:gd name="T5" fmla="*/ 2147483647 h 618"/>
              <a:gd name="T6" fmla="*/ 2147483647 w 648"/>
              <a:gd name="T7" fmla="*/ 2147483647 h 618"/>
              <a:gd name="T8" fmla="*/ 2147483647 w 648"/>
              <a:gd name="T9" fmla="*/ 2147483647 h 618"/>
              <a:gd name="T10" fmla="*/ 2147483647 w 648"/>
              <a:gd name="T11" fmla="*/ 2147483647 h 618"/>
              <a:gd name="T12" fmla="*/ 2147483647 w 648"/>
              <a:gd name="T13" fmla="*/ 2147483647 h 618"/>
              <a:gd name="T14" fmla="*/ 2147483647 w 648"/>
              <a:gd name="T15" fmla="*/ 0 h 618"/>
              <a:gd name="T16" fmla="*/ 2147483647 w 648"/>
              <a:gd name="T17" fmla="*/ 2147483647 h 618"/>
              <a:gd name="T18" fmla="*/ 2147483647 w 648"/>
              <a:gd name="T19" fmla="*/ 2147483647 h 618"/>
              <a:gd name="T20" fmla="*/ 2147483647 w 648"/>
              <a:gd name="T21" fmla="*/ 2147483647 h 618"/>
              <a:gd name="T22" fmla="*/ 2147483647 w 648"/>
              <a:gd name="T23" fmla="*/ 2147483647 h 618"/>
              <a:gd name="T24" fmla="*/ 2147483647 w 648"/>
              <a:gd name="T25" fmla="*/ 2147483647 h 618"/>
              <a:gd name="T26" fmla="*/ 2147483647 w 648"/>
              <a:gd name="T27" fmla="*/ 2147483647 h 618"/>
              <a:gd name="T28" fmla="*/ 2147483647 w 648"/>
              <a:gd name="T29" fmla="*/ 2147483647 h 618"/>
              <a:gd name="T30" fmla="*/ 2147483647 w 648"/>
              <a:gd name="T31" fmla="*/ 2147483647 h 618"/>
              <a:gd name="T32" fmla="*/ 0 w 648"/>
              <a:gd name="T33" fmla="*/ 2147483647 h 6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48"/>
              <a:gd name="T52" fmla="*/ 0 h 618"/>
              <a:gd name="T53" fmla="*/ 648 w 648"/>
              <a:gd name="T54" fmla="*/ 618 h 6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00" kern="0" dirty="0" smtClean="0">
              <a:solidFill>
                <a:sysClr val="windowText" lastClr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0" name="Freeform 518"/>
          <p:cNvSpPr>
            <a:spLocks/>
          </p:cNvSpPr>
          <p:nvPr/>
        </p:nvSpPr>
        <p:spPr bwMode="auto">
          <a:xfrm>
            <a:off x="8212939" y="2139665"/>
            <a:ext cx="373887" cy="335119"/>
          </a:xfrm>
          <a:custGeom>
            <a:avLst/>
            <a:gdLst>
              <a:gd name="T0" fmla="*/ 0 w 648"/>
              <a:gd name="T1" fmla="*/ 2147483647 h 618"/>
              <a:gd name="T2" fmla="*/ 2147483647 w 648"/>
              <a:gd name="T3" fmla="*/ 2147483647 h 618"/>
              <a:gd name="T4" fmla="*/ 2147483647 w 648"/>
              <a:gd name="T5" fmla="*/ 2147483647 h 618"/>
              <a:gd name="T6" fmla="*/ 2147483647 w 648"/>
              <a:gd name="T7" fmla="*/ 2147483647 h 618"/>
              <a:gd name="T8" fmla="*/ 2147483647 w 648"/>
              <a:gd name="T9" fmla="*/ 2147483647 h 618"/>
              <a:gd name="T10" fmla="*/ 2147483647 w 648"/>
              <a:gd name="T11" fmla="*/ 2147483647 h 618"/>
              <a:gd name="T12" fmla="*/ 2147483647 w 648"/>
              <a:gd name="T13" fmla="*/ 2147483647 h 618"/>
              <a:gd name="T14" fmla="*/ 2147483647 w 648"/>
              <a:gd name="T15" fmla="*/ 0 h 618"/>
              <a:gd name="T16" fmla="*/ 2147483647 w 648"/>
              <a:gd name="T17" fmla="*/ 2147483647 h 618"/>
              <a:gd name="T18" fmla="*/ 2147483647 w 648"/>
              <a:gd name="T19" fmla="*/ 2147483647 h 618"/>
              <a:gd name="T20" fmla="*/ 2147483647 w 648"/>
              <a:gd name="T21" fmla="*/ 2147483647 h 618"/>
              <a:gd name="T22" fmla="*/ 2147483647 w 648"/>
              <a:gd name="T23" fmla="*/ 2147483647 h 618"/>
              <a:gd name="T24" fmla="*/ 2147483647 w 648"/>
              <a:gd name="T25" fmla="*/ 2147483647 h 618"/>
              <a:gd name="T26" fmla="*/ 2147483647 w 648"/>
              <a:gd name="T27" fmla="*/ 2147483647 h 618"/>
              <a:gd name="T28" fmla="*/ 2147483647 w 648"/>
              <a:gd name="T29" fmla="*/ 2147483647 h 618"/>
              <a:gd name="T30" fmla="*/ 2147483647 w 648"/>
              <a:gd name="T31" fmla="*/ 2147483647 h 618"/>
              <a:gd name="T32" fmla="*/ 0 w 648"/>
              <a:gd name="T33" fmla="*/ 2147483647 h 6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48"/>
              <a:gd name="T52" fmla="*/ 0 h 618"/>
              <a:gd name="T53" fmla="*/ 648 w 648"/>
              <a:gd name="T54" fmla="*/ 618 h 6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00" kern="0" dirty="0" smtClean="0">
              <a:solidFill>
                <a:sysClr val="windowText" lastClr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91" name="AutoShape 59"/>
          <p:cNvCxnSpPr>
            <a:cxnSpLocks noChangeShapeType="1"/>
            <a:stCxn id="87" idx="2"/>
            <a:endCxn id="94" idx="3"/>
          </p:cNvCxnSpPr>
          <p:nvPr/>
        </p:nvCxnSpPr>
        <p:spPr bwMode="auto">
          <a:xfrm rot="5400000">
            <a:off x="7361485" y="3042174"/>
            <a:ext cx="357008" cy="2446622"/>
          </a:xfrm>
          <a:prstGeom prst="bentConnector2">
            <a:avLst/>
          </a:prstGeom>
          <a:noFill/>
          <a:ln w="15875">
            <a:solidFill>
              <a:srgbClr val="000000"/>
            </a:solidFill>
            <a:miter lim="800000"/>
            <a:headEnd type="triangle" w="med" len="med"/>
            <a:tailEnd/>
          </a:ln>
        </p:spPr>
      </p:cxnSp>
      <p:sp>
        <p:nvSpPr>
          <p:cNvPr id="92" name="Rectangle 100"/>
          <p:cNvSpPr>
            <a:spLocks noChangeArrowheads="1"/>
          </p:cNvSpPr>
          <p:nvPr/>
        </p:nvSpPr>
        <p:spPr bwMode="auto">
          <a:xfrm>
            <a:off x="5061041" y="2420441"/>
            <a:ext cx="1255637" cy="466449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대내 </a:t>
            </a:r>
            <a:r>
              <a:rPr lang="en-US" altLang="ko-KR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규정</a:t>
            </a:r>
          </a:p>
        </p:txBody>
      </p:sp>
      <p:sp>
        <p:nvSpPr>
          <p:cNvPr id="93" name="Rectangle 100"/>
          <p:cNvSpPr>
            <a:spLocks noChangeArrowheads="1"/>
          </p:cNvSpPr>
          <p:nvPr/>
        </p:nvSpPr>
        <p:spPr bwMode="auto">
          <a:xfrm>
            <a:off x="5061041" y="3315603"/>
            <a:ext cx="1255637" cy="466449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latinLnBrk="1">
              <a:defRPr/>
            </a:pPr>
            <a:r>
              <a:rPr kumimoji="1" lang="ko-KR" altLang="en-US" sz="10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cs typeface="굴림" pitchFamily="50" charset="-127"/>
              </a:rPr>
              <a:t>금감원 및 대외 </a:t>
            </a:r>
          </a:p>
          <a:p>
            <a:pPr algn="ctr" latinLnBrk="1">
              <a:defRPr/>
            </a:pPr>
            <a:r>
              <a:rPr kumimoji="1" lang="en-US" altLang="ko-KR" sz="10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cs typeface="굴림" pitchFamily="50" charset="-127"/>
              </a:rPr>
              <a:t>Compliance </a:t>
            </a:r>
            <a:r>
              <a:rPr kumimoji="1" lang="ko-KR" altLang="en-US" sz="10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cs typeface="굴림" pitchFamily="50" charset="-127"/>
              </a:rPr>
              <a:t>규정</a:t>
            </a:r>
          </a:p>
        </p:txBody>
      </p:sp>
      <p:sp>
        <p:nvSpPr>
          <p:cNvPr id="94" name="Rectangle 100"/>
          <p:cNvSpPr>
            <a:spLocks noChangeArrowheads="1"/>
          </p:cNvSpPr>
          <p:nvPr/>
        </p:nvSpPr>
        <p:spPr bwMode="auto">
          <a:xfrm>
            <a:off x="5061041" y="4210764"/>
            <a:ext cx="1255637" cy="466449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LOSS-CUT </a:t>
            </a: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등 리스크 규정</a:t>
            </a:r>
            <a:endParaRPr lang="en-US" altLang="ko-KR" sz="1000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97" name="그룹 93"/>
          <p:cNvGrpSpPr/>
          <p:nvPr/>
        </p:nvGrpSpPr>
        <p:grpSpPr>
          <a:xfrm>
            <a:off x="5547873" y="2995312"/>
            <a:ext cx="211869" cy="211869"/>
            <a:chOff x="1079723" y="2708724"/>
            <a:chExt cx="211869" cy="211869"/>
          </a:xfrm>
        </p:grpSpPr>
        <p:grpSp>
          <p:nvGrpSpPr>
            <p:cNvPr id="98" name="Group 9"/>
            <p:cNvGrpSpPr>
              <a:grpSpLocks/>
            </p:cNvGrpSpPr>
            <p:nvPr/>
          </p:nvGrpSpPr>
          <p:grpSpPr bwMode="auto">
            <a:xfrm>
              <a:off x="1079723" y="2814573"/>
              <a:ext cx="211869" cy="172"/>
              <a:chOff x="671" y="527"/>
              <a:chExt cx="181" cy="181"/>
            </a:xfrm>
          </p:grpSpPr>
          <p:sp>
            <p:nvSpPr>
              <p:cNvPr id="105" name="Line 10"/>
              <p:cNvSpPr>
                <a:spLocks noChangeShapeType="1"/>
              </p:cNvSpPr>
              <p:nvPr/>
            </p:nvSpPr>
            <p:spPr bwMode="auto">
              <a:xfrm>
                <a:off x="671" y="618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106" name="Line 11"/>
              <p:cNvSpPr>
                <a:spLocks noChangeShapeType="1"/>
              </p:cNvSpPr>
              <p:nvPr/>
            </p:nvSpPr>
            <p:spPr bwMode="auto">
              <a:xfrm>
                <a:off x="761" y="527"/>
                <a:ext cx="0" cy="1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grpSp>
          <p:nvGrpSpPr>
            <p:cNvPr id="99" name="Group 60"/>
            <p:cNvGrpSpPr>
              <a:grpSpLocks/>
            </p:cNvGrpSpPr>
            <p:nvPr/>
          </p:nvGrpSpPr>
          <p:grpSpPr bwMode="auto">
            <a:xfrm rot="16200000">
              <a:off x="1079723" y="2814573"/>
              <a:ext cx="211869" cy="172"/>
              <a:chOff x="671" y="527"/>
              <a:chExt cx="181" cy="181"/>
            </a:xfrm>
          </p:grpSpPr>
          <p:sp>
            <p:nvSpPr>
              <p:cNvPr id="100" name="Line 61"/>
              <p:cNvSpPr>
                <a:spLocks noChangeShapeType="1"/>
              </p:cNvSpPr>
              <p:nvPr/>
            </p:nvSpPr>
            <p:spPr bwMode="auto">
              <a:xfrm>
                <a:off x="671" y="618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104" name="Line 62"/>
              <p:cNvSpPr>
                <a:spLocks noChangeShapeType="1"/>
              </p:cNvSpPr>
              <p:nvPr/>
            </p:nvSpPr>
            <p:spPr bwMode="auto">
              <a:xfrm>
                <a:off x="761" y="527"/>
                <a:ext cx="0" cy="1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</p:grpSp>
      <p:grpSp>
        <p:nvGrpSpPr>
          <p:cNvPr id="107" name="그룹 100"/>
          <p:cNvGrpSpPr/>
          <p:nvPr/>
        </p:nvGrpSpPr>
        <p:grpSpPr>
          <a:xfrm>
            <a:off x="5547873" y="3890474"/>
            <a:ext cx="211869" cy="211869"/>
            <a:chOff x="1079723" y="2708724"/>
            <a:chExt cx="211869" cy="211869"/>
          </a:xfrm>
        </p:grpSpPr>
        <p:grpSp>
          <p:nvGrpSpPr>
            <p:cNvPr id="108" name="Group 9"/>
            <p:cNvGrpSpPr>
              <a:grpSpLocks/>
            </p:cNvGrpSpPr>
            <p:nvPr/>
          </p:nvGrpSpPr>
          <p:grpSpPr bwMode="auto">
            <a:xfrm>
              <a:off x="1079723" y="2814573"/>
              <a:ext cx="211869" cy="172"/>
              <a:chOff x="671" y="527"/>
              <a:chExt cx="181" cy="181"/>
            </a:xfrm>
          </p:grpSpPr>
          <p:sp>
            <p:nvSpPr>
              <p:cNvPr id="112" name="Line 10"/>
              <p:cNvSpPr>
                <a:spLocks noChangeShapeType="1"/>
              </p:cNvSpPr>
              <p:nvPr/>
            </p:nvSpPr>
            <p:spPr bwMode="auto">
              <a:xfrm>
                <a:off x="671" y="618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113" name="Line 11"/>
              <p:cNvSpPr>
                <a:spLocks noChangeShapeType="1"/>
              </p:cNvSpPr>
              <p:nvPr/>
            </p:nvSpPr>
            <p:spPr bwMode="auto">
              <a:xfrm>
                <a:off x="761" y="527"/>
                <a:ext cx="0" cy="1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grpSp>
          <p:nvGrpSpPr>
            <p:cNvPr id="109" name="Group 60"/>
            <p:cNvGrpSpPr>
              <a:grpSpLocks/>
            </p:cNvGrpSpPr>
            <p:nvPr/>
          </p:nvGrpSpPr>
          <p:grpSpPr bwMode="auto">
            <a:xfrm rot="16200000">
              <a:off x="1079723" y="2814573"/>
              <a:ext cx="211869" cy="172"/>
              <a:chOff x="671" y="527"/>
              <a:chExt cx="181" cy="181"/>
            </a:xfrm>
          </p:grpSpPr>
          <p:sp>
            <p:nvSpPr>
              <p:cNvPr id="110" name="Line 61"/>
              <p:cNvSpPr>
                <a:spLocks noChangeShapeType="1"/>
              </p:cNvSpPr>
              <p:nvPr/>
            </p:nvSpPr>
            <p:spPr bwMode="auto">
              <a:xfrm>
                <a:off x="671" y="618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111" name="Line 62"/>
              <p:cNvSpPr>
                <a:spLocks noChangeShapeType="1"/>
              </p:cNvSpPr>
              <p:nvPr/>
            </p:nvSpPr>
            <p:spPr bwMode="auto">
              <a:xfrm>
                <a:off x="761" y="527"/>
                <a:ext cx="0" cy="1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35997" tIns="46797" rIns="35997" bIns="46797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000" kern="0" dirty="0" smtClean="0">
                  <a:solidFill>
                    <a:sysClr val="windowText" lastClr="000000"/>
                  </a:solidFill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</p:grpSp>
      <p:pic>
        <p:nvPicPr>
          <p:cNvPr id="114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39" y="3303000"/>
            <a:ext cx="337927" cy="46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5" name="AutoShape 87"/>
          <p:cNvCxnSpPr>
            <a:cxnSpLocks noChangeShapeType="1"/>
            <a:stCxn id="117" idx="3"/>
            <a:endCxn id="114" idx="1"/>
          </p:cNvCxnSpPr>
          <p:nvPr/>
        </p:nvCxnSpPr>
        <p:spPr bwMode="auto">
          <a:xfrm>
            <a:off x="2648066" y="2623759"/>
            <a:ext cx="1225073" cy="909660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6" name="AutoShape 91"/>
          <p:cNvCxnSpPr>
            <a:cxnSpLocks noChangeShapeType="1"/>
            <a:stCxn id="121" idx="3"/>
            <a:endCxn id="114" idx="1"/>
          </p:cNvCxnSpPr>
          <p:nvPr/>
        </p:nvCxnSpPr>
        <p:spPr bwMode="auto">
          <a:xfrm flipV="1">
            <a:off x="2818024" y="3533419"/>
            <a:ext cx="1055115" cy="3722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17" name="Picture 1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47" y="2322888"/>
            <a:ext cx="510019" cy="6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Text Box 92"/>
          <p:cNvSpPr txBox="1">
            <a:spLocks noChangeArrowheads="1"/>
          </p:cNvSpPr>
          <p:nvPr/>
        </p:nvSpPr>
        <p:spPr bwMode="gray">
          <a:xfrm>
            <a:off x="1926333" y="3959180"/>
            <a:ext cx="96106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리스크 시스템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19" name="Text Box 92"/>
          <p:cNvSpPr txBox="1">
            <a:spLocks noChangeArrowheads="1"/>
          </p:cNvSpPr>
          <p:nvPr/>
        </p:nvSpPr>
        <p:spPr bwMode="gray">
          <a:xfrm>
            <a:off x="2734267" y="4440814"/>
            <a:ext cx="130433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l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수작업 확인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20" name="Text Box 92"/>
          <p:cNvSpPr txBox="1">
            <a:spLocks noChangeArrowheads="1"/>
          </p:cNvSpPr>
          <p:nvPr/>
        </p:nvSpPr>
        <p:spPr bwMode="gray">
          <a:xfrm>
            <a:off x="1981200" y="3125235"/>
            <a:ext cx="108919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l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담당자 엑셀 관리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21" name="모서리가 둥근 직사각형 3"/>
          <p:cNvSpPr>
            <a:spLocks noChangeArrowheads="1"/>
          </p:cNvSpPr>
          <p:nvPr/>
        </p:nvSpPr>
        <p:spPr bwMode="auto">
          <a:xfrm>
            <a:off x="2026399" y="3350650"/>
            <a:ext cx="791625" cy="372981"/>
          </a:xfrm>
          <a:prstGeom prst="flowChartMultidocument">
            <a:avLst/>
          </a:prstGeom>
          <a:solidFill>
            <a:schemeClr val="bg1"/>
          </a:solidFill>
          <a:ln w="127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lIns="0" tIns="18000" rIns="0" anchor="ctr"/>
          <a:lstStyle/>
          <a:p>
            <a:pPr algn="ctr">
              <a:buFont typeface="Wingdings" pitchFamily="2" charset="2"/>
              <a:buNone/>
            </a:pPr>
            <a:r>
              <a:rPr lang="ko-KR" altLang="en-US" sz="800" b="1" i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기 제출 보고서</a:t>
            </a:r>
            <a:endParaRPr lang="ko-KR" altLang="en-US" sz="800" b="1" i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22" name="Text Box 92"/>
          <p:cNvSpPr txBox="1">
            <a:spLocks noChangeArrowheads="1"/>
          </p:cNvSpPr>
          <p:nvPr/>
        </p:nvSpPr>
        <p:spPr bwMode="gray">
          <a:xfrm>
            <a:off x="3535897" y="3808954"/>
            <a:ext cx="923041" cy="5735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제한적</a:t>
            </a:r>
          </a:p>
          <a:p>
            <a:pPr algn="ctr" latinLnBrk="1"/>
            <a:r>
              <a:rPr kumimoji="1" lang="ko-KR" altLang="en-US" sz="1000" b="1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사후 </a:t>
            </a:r>
            <a:r>
              <a:rPr kumimoji="1" lang="en-US" altLang="ko-KR" sz="1000" b="1" dirty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Compliance</a:t>
            </a:r>
          </a:p>
        </p:txBody>
      </p:sp>
      <p:pic>
        <p:nvPicPr>
          <p:cNvPr id="123" name="Picture 1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92" y="4143117"/>
            <a:ext cx="510019" cy="6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4" name="AutoShape 87"/>
          <p:cNvCxnSpPr>
            <a:cxnSpLocks noChangeShapeType="1"/>
            <a:stCxn id="123" idx="3"/>
            <a:endCxn id="114" idx="1"/>
          </p:cNvCxnSpPr>
          <p:nvPr/>
        </p:nvCxnSpPr>
        <p:spPr bwMode="auto">
          <a:xfrm flipV="1">
            <a:off x="2642111" y="3533419"/>
            <a:ext cx="1231028" cy="910569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5" name="Text Box 92"/>
          <p:cNvSpPr txBox="1">
            <a:spLocks noChangeArrowheads="1"/>
          </p:cNvSpPr>
          <p:nvPr/>
        </p:nvSpPr>
        <p:spPr bwMode="gray">
          <a:xfrm>
            <a:off x="2667324" y="2377537"/>
            <a:ext cx="1048079" cy="24622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l" latinLnBrk="1"/>
            <a:r>
              <a:rPr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일부 기능 사용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26" name="Rectangle 100"/>
          <p:cNvSpPr>
            <a:spLocks noChangeArrowheads="1"/>
          </p:cNvSpPr>
          <p:nvPr/>
        </p:nvSpPr>
        <p:spPr bwMode="auto">
          <a:xfrm>
            <a:off x="645122" y="2420441"/>
            <a:ext cx="1255637" cy="466449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대내 </a:t>
            </a:r>
            <a:r>
              <a:rPr lang="en-US" altLang="ko-KR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규정</a:t>
            </a:r>
          </a:p>
        </p:txBody>
      </p:sp>
      <p:sp>
        <p:nvSpPr>
          <p:cNvPr id="127" name="Rectangle 100"/>
          <p:cNvSpPr>
            <a:spLocks noChangeArrowheads="1"/>
          </p:cNvSpPr>
          <p:nvPr/>
        </p:nvSpPr>
        <p:spPr bwMode="auto">
          <a:xfrm>
            <a:off x="645122" y="3315603"/>
            <a:ext cx="1255637" cy="466449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latinLnBrk="1">
              <a:defRPr/>
            </a:pPr>
            <a:r>
              <a:rPr kumimoji="1"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cs typeface="굴림" pitchFamily="50" charset="-127"/>
              </a:rPr>
              <a:t>대외 </a:t>
            </a:r>
            <a:endParaRPr kumimoji="1" lang="ko-KR" altLang="en-US" sz="1000" kern="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  <a:cs typeface="굴림" pitchFamily="50" charset="-127"/>
            </a:endParaRPr>
          </a:p>
          <a:p>
            <a:pPr algn="ctr" latinLnBrk="1">
              <a:defRPr/>
            </a:pPr>
            <a:r>
              <a:rPr kumimoji="1" lang="en-US" altLang="ko-KR" sz="10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cs typeface="굴림" pitchFamily="50" charset="-127"/>
              </a:rPr>
              <a:t>Compliance </a:t>
            </a:r>
            <a:r>
              <a:rPr kumimoji="1" lang="ko-KR" altLang="en-US" sz="10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cs typeface="굴림" pitchFamily="50" charset="-127"/>
              </a:rPr>
              <a:t>규정</a:t>
            </a:r>
          </a:p>
        </p:txBody>
      </p:sp>
      <p:sp>
        <p:nvSpPr>
          <p:cNvPr id="128" name="Rectangle 100"/>
          <p:cNvSpPr>
            <a:spLocks noChangeArrowheads="1"/>
          </p:cNvSpPr>
          <p:nvPr/>
        </p:nvSpPr>
        <p:spPr bwMode="auto">
          <a:xfrm>
            <a:off x="645122" y="4210764"/>
            <a:ext cx="1255637" cy="466449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LOSS-CUT </a:t>
            </a:r>
            <a:r>
              <a:rPr lang="ko-KR" altLang="en-US" sz="1000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등 리스크 규정</a:t>
            </a:r>
            <a:endParaRPr lang="en-US" altLang="ko-KR" sz="1000" kern="0" dirty="0" smtClean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4" name="Text Box 92"/>
          <p:cNvSpPr txBox="1">
            <a:spLocks noChangeArrowheads="1"/>
          </p:cNvSpPr>
          <p:nvPr/>
        </p:nvSpPr>
        <p:spPr bwMode="gray">
          <a:xfrm>
            <a:off x="1926333" y="2102491"/>
            <a:ext cx="96106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algn="ctr" latinLnBrk="1"/>
            <a:r>
              <a:rPr kumimoji="1" lang="ko-KR" altLang="en-US" sz="1000" b="1" dirty="0" smtClean="0">
                <a:solidFill>
                  <a:srgbClr val="000000"/>
                </a:solidFill>
                <a:latin typeface="나눔고딕" pitchFamily="50" charset="-127"/>
                <a:ea typeface="나눔고딕"/>
                <a:cs typeface="Arial" pitchFamily="34" charset="0"/>
              </a:rPr>
              <a:t>업무시스템</a:t>
            </a:r>
            <a:endParaRPr kumimoji="1" lang="ko-KR" altLang="en-US" sz="1000" b="1" dirty="0">
              <a:solidFill>
                <a:srgbClr val="000000"/>
              </a:solidFill>
              <a:latin typeface="나눔고딕" pitchFamily="50" charset="-127"/>
              <a:ea typeface="나눔고딕"/>
              <a:cs typeface="Arial" pitchFamily="34" charset="0"/>
            </a:endParaRPr>
          </a:p>
        </p:txBody>
      </p:sp>
      <p:sp>
        <p:nvSpPr>
          <p:cNvPr id="175" name="Rectangle 5"/>
          <p:cNvSpPr>
            <a:spLocks noChangeArrowheads="1"/>
          </p:cNvSpPr>
          <p:nvPr/>
        </p:nvSpPr>
        <p:spPr bwMode="auto">
          <a:xfrm>
            <a:off x="438924" y="1665312"/>
            <a:ext cx="4020014" cy="331200"/>
          </a:xfrm>
          <a:prstGeom prst="rect">
            <a:avLst/>
          </a:prstGeom>
          <a:solidFill>
            <a:srgbClr val="515151"/>
          </a:solidFill>
          <a:ln w="3175">
            <a:solidFill>
              <a:srgbClr val="51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As-Is : </a:t>
            </a:r>
            <a:r>
              <a:rPr lang="ko-KR" altLang="en-US" sz="1100" b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일부 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규정에 대한 제한적 사후 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Compliance</a:t>
            </a:r>
          </a:p>
        </p:txBody>
      </p:sp>
      <p:sp>
        <p:nvSpPr>
          <p:cNvPr id="176" name="Rectangle 25"/>
          <p:cNvSpPr>
            <a:spLocks noChangeArrowheads="1"/>
          </p:cNvSpPr>
          <p:nvPr/>
        </p:nvSpPr>
        <p:spPr bwMode="auto">
          <a:xfrm>
            <a:off x="4701954" y="5322912"/>
            <a:ext cx="4907682" cy="914400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lIns="46800" tIns="18000" rIns="46800" bIns="18000" anchor="ctr"/>
          <a:lstStyle/>
          <a:p>
            <a:pPr marL="171450" indent="-171450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사전</a:t>
            </a:r>
            <a:r>
              <a:rPr lang="en-US" altLang="ko-KR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사후 </a:t>
            </a:r>
            <a:r>
              <a:rPr lang="en-US" altLang="ko-KR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 </a:t>
            </a:r>
            <a:r>
              <a:rPr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시뮬레이션 기능을 통한 </a:t>
            </a:r>
            <a:r>
              <a:rPr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자산운용의 </a:t>
            </a:r>
            <a:r>
              <a:rPr lang="en-US" altLang="ko-KR" sz="900" b="1" u="sng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Legal Risk </a:t>
            </a:r>
            <a:r>
              <a:rPr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제거</a:t>
            </a:r>
            <a:endParaRPr lang="en-US" altLang="ko-KR" sz="900" b="1" u="sng" kern="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 </a:t>
            </a:r>
            <a:r>
              <a:rPr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규정들을 통합하여</a:t>
            </a:r>
            <a:r>
              <a:rPr lang="en-US" altLang="ko-KR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종합보고서 형태로 한 화면에서 제공하기 때문에 </a:t>
            </a:r>
            <a:r>
              <a:rPr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통합적인 </a:t>
            </a:r>
            <a:r>
              <a:rPr lang="en-US" altLang="ko-KR" sz="900" b="1" u="sng" kern="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Compliance </a:t>
            </a:r>
            <a:r>
              <a:rPr lang="ko-KR" altLang="en-US" sz="900" b="1" u="sng" kern="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체크와 조치가 가능함</a:t>
            </a:r>
          </a:p>
        </p:txBody>
      </p:sp>
      <p:sp>
        <p:nvSpPr>
          <p:cNvPr id="177" name="Rectangle 38"/>
          <p:cNvSpPr>
            <a:spLocks noChangeArrowheads="1"/>
          </p:cNvSpPr>
          <p:nvPr/>
        </p:nvSpPr>
        <p:spPr bwMode="auto">
          <a:xfrm>
            <a:off x="4701953" y="5018112"/>
            <a:ext cx="4907681" cy="304801"/>
          </a:xfrm>
          <a:prstGeom prst="rect">
            <a:avLst/>
          </a:prstGeom>
          <a:solidFill>
            <a:srgbClr val="C00000"/>
          </a:solidFill>
          <a:ln w="31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marL="85725" indent="-85725" algn="ctr" fontAlgn="ctr" latinLnBrk="1">
              <a:spcBef>
                <a:spcPts val="600"/>
              </a:spcBef>
              <a:buFont typeface="Wingdings" pitchFamily="2" charset="2"/>
              <a:buNone/>
            </a:pPr>
            <a:r>
              <a:rPr kumimoji="1" lang="ko-KR" altLang="en-US" sz="100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기대효과</a:t>
            </a:r>
            <a:endParaRPr kumimoji="1" lang="ko-KR" altLang="en-US" sz="10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4493" y="764704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요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55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 smtClean="0">
                <a:solidFill>
                  <a:schemeClr val="tx1"/>
                </a:solidFill>
              </a:rPr>
              <a:t>②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</a:rPr>
              <a:t>컴플라이언스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2344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사전 </a:t>
            </a:r>
            <a:r>
              <a:rPr lang="ko-KR" altLang="en-US" sz="14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점검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텍스트 개체 틀 11"/>
          <p:cNvSpPr txBox="1">
            <a:spLocks/>
          </p:cNvSpPr>
          <p:nvPr/>
        </p:nvSpPr>
        <p:spPr bwMode="auto">
          <a:xfrm>
            <a:off x="0" y="1268760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업무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Workflow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구현 방안 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매매시뮬레이션 수행 및 주문입력 시 사전 컴플라이언스 점검 시스템을 사용하여 컴플라이언스 규정 준수 여부를 점검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gray">
          <a:xfrm>
            <a:off x="453231" y="2027487"/>
            <a:ext cx="8999538" cy="41748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360000" tIns="46800" rIns="93600" bIns="46800" anchor="ctr"/>
          <a:lstStyle/>
          <a:p>
            <a:pPr marL="90000" indent="-90000" defTabSz="762000" latinLnBrk="0">
              <a:lnSpc>
                <a:spcPct val="120000"/>
              </a:lnSpc>
            </a:pP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4601788" y="2801432"/>
            <a:ext cx="1533525" cy="360000"/>
          </a:xfrm>
          <a:prstGeom prst="rect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컴플라이언스 승인권자</a:t>
            </a:r>
            <a:endParaRPr kumimoji="0" lang="en-US" altLang="ko-KR" sz="1000" b="1" dirty="0" err="1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kumimoji="0" lang="en-US" altLang="ko-KR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kumimoji="0" lang="ko-KR" altLang="en-US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승인</a:t>
            </a:r>
            <a:r>
              <a:rPr kumimoji="0" lang="en-US" altLang="ko-KR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반송</a:t>
            </a:r>
            <a:r>
              <a:rPr kumimoji="0" lang="en-US" altLang="ko-KR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모니터링</a:t>
            </a:r>
            <a:r>
              <a:rPr kumimoji="0" lang="en-US" altLang="ko-KR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endParaRPr kumimoji="0" lang="ko-KR" altLang="en-US" sz="1000" b="1" dirty="0" err="1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25"/>
          <p:cNvSpPr txBox="1"/>
          <p:nvPr/>
        </p:nvSpPr>
        <p:spPr>
          <a:xfrm>
            <a:off x="3481307" y="2805492"/>
            <a:ext cx="780133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YES: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승인요청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294965" y="2219110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거래입력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예정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294965" y="3403507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주문지 생성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체결 대기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순서도: 판단 49"/>
          <p:cNvSpPr/>
          <p:nvPr/>
        </p:nvSpPr>
        <p:spPr>
          <a:xfrm>
            <a:off x="1322958" y="2802213"/>
            <a:ext cx="1818000" cy="360000"/>
          </a:xfrm>
          <a:prstGeom prst="flowChartDecision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900" b="1" dirty="0" err="1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컴플라이언스</a:t>
            </a:r>
            <a:r>
              <a:rPr kumimoji="0" lang="ko-KR" altLang="en-US" sz="9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 승인대상</a:t>
            </a:r>
            <a:endParaRPr kumimoji="0" lang="ko-KR" altLang="en-US" sz="900" b="1" dirty="0">
              <a:solidFill>
                <a:prstClr val="white"/>
              </a:solidFill>
              <a:latin typeface="나눔고딕" panose="020D0604000000000000" pitchFamily="50" charset="-127"/>
              <a:ea typeface="나눔고딕" pitchFamily="50" charset="-127"/>
            </a:endParaRPr>
          </a:p>
        </p:txBody>
      </p:sp>
      <p:cxnSp>
        <p:nvCxnSpPr>
          <p:cNvPr id="51" name="직선 화살표 연결선 50"/>
          <p:cNvCxnSpPr>
            <a:stCxn id="50" idx="3"/>
            <a:endCxn id="41" idx="1"/>
          </p:cNvCxnSpPr>
          <p:nvPr/>
        </p:nvCxnSpPr>
        <p:spPr>
          <a:xfrm flipV="1">
            <a:off x="3140958" y="2981432"/>
            <a:ext cx="1460830" cy="78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48" idx="2"/>
            <a:endCxn id="50" idx="0"/>
          </p:cNvCxnSpPr>
          <p:nvPr/>
        </p:nvCxnSpPr>
        <p:spPr>
          <a:xfrm>
            <a:off x="2230965" y="2579110"/>
            <a:ext cx="993" cy="223103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>
            <a:stCxn id="50" idx="2"/>
            <a:endCxn id="49" idx="0"/>
          </p:cNvCxnSpPr>
          <p:nvPr/>
        </p:nvCxnSpPr>
        <p:spPr>
          <a:xfrm flipH="1">
            <a:off x="2230965" y="3162213"/>
            <a:ext cx="993" cy="24129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72" idx="2"/>
            <a:endCxn id="60" idx="0"/>
          </p:cNvCxnSpPr>
          <p:nvPr/>
        </p:nvCxnSpPr>
        <p:spPr>
          <a:xfrm flipH="1">
            <a:off x="2230965" y="4344145"/>
            <a:ext cx="3110" cy="179249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>
            <a:stCxn id="56" idx="2"/>
            <a:endCxn id="59" idx="0"/>
          </p:cNvCxnSpPr>
          <p:nvPr/>
        </p:nvCxnSpPr>
        <p:spPr>
          <a:xfrm flipH="1">
            <a:off x="2230965" y="5457759"/>
            <a:ext cx="993" cy="24293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순서도: 판단 55"/>
          <p:cNvSpPr/>
          <p:nvPr/>
        </p:nvSpPr>
        <p:spPr>
          <a:xfrm>
            <a:off x="1322958" y="5097759"/>
            <a:ext cx="1818000" cy="360000"/>
          </a:xfrm>
          <a:prstGeom prst="flowChartDecision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결재</a:t>
            </a:r>
            <a:endParaRPr kumimoji="0" lang="en-US" altLang="ko-KR" sz="10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TextBox 25"/>
          <p:cNvSpPr txBox="1"/>
          <p:nvPr/>
        </p:nvSpPr>
        <p:spPr>
          <a:xfrm>
            <a:off x="2278481" y="5502280"/>
            <a:ext cx="544690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YES: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승인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TextBox 25"/>
          <p:cNvSpPr txBox="1"/>
          <p:nvPr/>
        </p:nvSpPr>
        <p:spPr>
          <a:xfrm>
            <a:off x="2293527" y="3205916"/>
            <a:ext cx="786819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000" dirty="0" smtClean="0">
                <a:latin typeface="나눔고딕" pitchFamily="50" charset="-127"/>
                <a:ea typeface="나눔고딕" pitchFamily="50" charset="-127"/>
              </a:rPr>
              <a:t>NO 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자동승인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순서도: 대체 처리 58"/>
          <p:cNvSpPr/>
          <p:nvPr/>
        </p:nvSpPr>
        <p:spPr bwMode="auto">
          <a:xfrm>
            <a:off x="1294965" y="5700689"/>
            <a:ext cx="1872000" cy="360000"/>
          </a:xfrm>
          <a:prstGeom prst="flowChartAlternateProcess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ko-KR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BACK-OFFICE</a:t>
            </a:r>
            <a:endParaRPr lang="ko-KR" altLang="en-US" sz="1000" b="1" dirty="0" err="1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294965" y="4523394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운용보고서 생성</a:t>
            </a:r>
            <a:endParaRPr lang="en-US" altLang="ko-KR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eaLnBrk="0" hangingPunct="0"/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거래확인서 첨부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61" name="직선 화살표 연결선 60"/>
          <p:cNvCxnSpPr>
            <a:stCxn id="60" idx="2"/>
            <a:endCxn id="56" idx="0"/>
          </p:cNvCxnSpPr>
          <p:nvPr/>
        </p:nvCxnSpPr>
        <p:spPr>
          <a:xfrm>
            <a:off x="2230965" y="4883394"/>
            <a:ext cx="993" cy="214365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/>
          <p:cNvSpPr/>
          <p:nvPr/>
        </p:nvSpPr>
        <p:spPr>
          <a:xfrm>
            <a:off x="4595568" y="2219111"/>
            <a:ext cx="1533525" cy="360000"/>
          </a:xfrm>
          <a:prstGeom prst="rect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1000" b="1" dirty="0" err="1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컴플라이언스</a:t>
            </a:r>
            <a:r>
              <a:rPr kumimoji="0" lang="ko-KR" altLang="en-US" sz="10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 </a:t>
            </a:r>
            <a:r>
              <a:rPr kumimoji="0" lang="ko-KR" altLang="en-US" sz="1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자동점검</a:t>
            </a:r>
            <a:endParaRPr kumimoji="0" lang="ko-KR" altLang="en-US" sz="1000" b="1" dirty="0">
              <a:solidFill>
                <a:prstClr val="white"/>
              </a:solidFill>
              <a:latin typeface="나눔고딕" panose="020D0604000000000000" pitchFamily="50" charset="-127"/>
              <a:ea typeface="나눔고딕" pitchFamily="50" charset="-127"/>
            </a:endParaRPr>
          </a:p>
        </p:txBody>
      </p:sp>
      <p:cxnSp>
        <p:nvCxnSpPr>
          <p:cNvPr id="63" name="직선 화살표 연결선 62"/>
          <p:cNvCxnSpPr>
            <a:stCxn id="48" idx="3"/>
            <a:endCxn id="62" idx="1"/>
          </p:cNvCxnSpPr>
          <p:nvPr/>
        </p:nvCxnSpPr>
        <p:spPr>
          <a:xfrm>
            <a:off x="3166965" y="2399110"/>
            <a:ext cx="1428603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/>
          <p:cNvCxnSpPr/>
          <p:nvPr/>
        </p:nvCxnSpPr>
        <p:spPr>
          <a:xfrm flipH="1">
            <a:off x="3153514" y="2536641"/>
            <a:ext cx="1427582" cy="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꺾인 연결선 64"/>
          <p:cNvCxnSpPr>
            <a:stCxn id="41" idx="2"/>
            <a:endCxn id="49" idx="3"/>
          </p:cNvCxnSpPr>
          <p:nvPr/>
        </p:nvCxnSpPr>
        <p:spPr bwMode="auto">
          <a:xfrm rot="5400000">
            <a:off x="4056721" y="2271676"/>
            <a:ext cx="422075" cy="2201586"/>
          </a:xfrm>
          <a:prstGeom prst="bentConnector2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5"/>
          <p:cNvSpPr txBox="1"/>
          <p:nvPr/>
        </p:nvSpPr>
        <p:spPr>
          <a:xfrm>
            <a:off x="3848666" y="3588595"/>
            <a:ext cx="807076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YES: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승인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077510" y="2801432"/>
            <a:ext cx="1533525" cy="360000"/>
          </a:xfrm>
          <a:prstGeom prst="rect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1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주문폐기</a:t>
            </a:r>
            <a:endParaRPr kumimoji="0" lang="ko-KR" altLang="en-US" sz="1000" b="1" dirty="0">
              <a:solidFill>
                <a:prstClr val="white"/>
              </a:solidFill>
              <a:latin typeface="나눔고딕" panose="020D0604000000000000" pitchFamily="50" charset="-127"/>
              <a:ea typeface="나눔고딕" pitchFamily="50" charset="-127"/>
            </a:endParaRPr>
          </a:p>
        </p:txBody>
      </p:sp>
      <p:cxnSp>
        <p:nvCxnSpPr>
          <p:cNvPr id="68" name="Shape 114"/>
          <p:cNvCxnSpPr>
            <a:stCxn id="62" idx="3"/>
            <a:endCxn id="67" idx="0"/>
          </p:cNvCxnSpPr>
          <p:nvPr/>
        </p:nvCxnSpPr>
        <p:spPr bwMode="auto">
          <a:xfrm>
            <a:off x="6129093" y="2399111"/>
            <a:ext cx="1715180" cy="402321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/>
          <p:cNvCxnSpPr>
            <a:stCxn id="41" idx="3"/>
            <a:endCxn id="67" idx="1"/>
          </p:cNvCxnSpPr>
          <p:nvPr/>
        </p:nvCxnSpPr>
        <p:spPr>
          <a:xfrm>
            <a:off x="6135313" y="2981432"/>
            <a:ext cx="942197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25"/>
          <p:cNvSpPr txBox="1"/>
          <p:nvPr/>
        </p:nvSpPr>
        <p:spPr>
          <a:xfrm>
            <a:off x="6703834" y="2169182"/>
            <a:ext cx="1338920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000" dirty="0" smtClean="0">
                <a:latin typeface="나눔고딕" panose="020D0604000000000000" pitchFamily="50" charset="-127"/>
                <a:ea typeface="나눔고딕" pitchFamily="50" charset="-127"/>
              </a:rPr>
              <a:t>위반항목 주문불가</a:t>
            </a:r>
            <a:endParaRPr lang="ko-KR" altLang="en-US" sz="1000" dirty="0">
              <a:latin typeface="나눔고딕" panose="020D0604000000000000" pitchFamily="50" charset="-127"/>
              <a:ea typeface="나눔고딕" pitchFamily="50" charset="-127"/>
            </a:endParaRPr>
          </a:p>
        </p:txBody>
      </p:sp>
      <p:sp>
        <p:nvSpPr>
          <p:cNvPr id="71" name="TextBox 25"/>
          <p:cNvSpPr txBox="1"/>
          <p:nvPr/>
        </p:nvSpPr>
        <p:spPr>
          <a:xfrm>
            <a:off x="6488313" y="2805492"/>
            <a:ext cx="236198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000" dirty="0" smtClean="0">
                <a:latin typeface="나눔고딕" pitchFamily="50" charset="-127"/>
                <a:ea typeface="나눔고딕" pitchFamily="50" charset="-127"/>
              </a:rPr>
              <a:t>NO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1298075" y="3984145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체결확정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매매실행</a:t>
            </a:r>
          </a:p>
        </p:txBody>
      </p:sp>
      <p:cxnSp>
        <p:nvCxnSpPr>
          <p:cNvPr id="73" name="직선 화살표 연결선 72"/>
          <p:cNvCxnSpPr>
            <a:stCxn id="49" idx="2"/>
            <a:endCxn id="72" idx="0"/>
          </p:cNvCxnSpPr>
          <p:nvPr/>
        </p:nvCxnSpPr>
        <p:spPr>
          <a:xfrm>
            <a:off x="2230965" y="3763507"/>
            <a:ext cx="3110" cy="220638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2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②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>
                <a:solidFill>
                  <a:schemeClr val="tx1"/>
                </a:solidFill>
              </a:rPr>
              <a:t>컴플라이언스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196752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룰 베이스의 사전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점검 항목 관리 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컴플라이언스의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기본 항목을 룰 베이스로 등록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관리하며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적용 포트폴리오가 다른 경우 각 포트폴리오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별로 적용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9" name="직사각형 58"/>
          <p:cNvSpPr/>
          <p:nvPr/>
        </p:nvSpPr>
        <p:spPr>
          <a:xfrm>
            <a:off x="562279" y="5027307"/>
            <a:ext cx="5423398" cy="1104386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kumimoji="0" lang="ko-KR" altLang="en-US" sz="1050" b="1" dirty="0" err="1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562279" y="2380700"/>
            <a:ext cx="5423398" cy="252415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kumimoji="0" lang="ko-KR" altLang="en-US" sz="1050" b="1" dirty="0" err="1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565940" y="1942551"/>
            <a:ext cx="5423398" cy="375152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kumimoji="0" lang="ko-KR" altLang="en-US" sz="1050" b="1" dirty="0" err="1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604041" y="2416188"/>
            <a:ext cx="902686" cy="26126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점검기준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5"/>
          <p:cNvSpPr txBox="1"/>
          <p:nvPr/>
        </p:nvSpPr>
        <p:spPr>
          <a:xfrm>
            <a:off x="604040" y="2733342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점검코드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604039" y="3050497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점검항목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506727" y="2459622"/>
            <a:ext cx="1767255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보험업법</a:t>
            </a:r>
            <a:endParaRPr kumimoji="1" lang="ko-KR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1506724" y="2776550"/>
            <a:ext cx="1767255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9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LB001</a:t>
            </a:r>
            <a:endParaRPr kumimoji="1" lang="ko-KR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1506723" y="3091781"/>
            <a:ext cx="1767255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외화표시 자산 보유한도</a:t>
            </a:r>
            <a:endParaRPr kumimoji="1" lang="ko-KR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604041" y="3357844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근거규정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1506723" y="3397531"/>
            <a:ext cx="2434739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제 </a:t>
            </a:r>
            <a:r>
              <a:rPr kumimoji="1" lang="en-US" altLang="ko-K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5-19</a:t>
            </a:r>
            <a:r>
              <a: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조 </a:t>
            </a:r>
            <a:r>
              <a:rPr kumimoji="1" lang="en-US" altLang="ko-K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항의 가</a:t>
            </a:r>
          </a:p>
        </p:txBody>
      </p:sp>
      <p:sp>
        <p:nvSpPr>
          <p:cNvPr id="24" name="TextBox 25"/>
          <p:cNvSpPr txBox="1"/>
          <p:nvPr/>
        </p:nvSpPr>
        <p:spPr>
          <a:xfrm>
            <a:off x="604041" y="3654931"/>
            <a:ext cx="902686" cy="341312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항목설명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1506723" y="3694618"/>
            <a:ext cx="2434739" cy="541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잔존만기 </a:t>
            </a:r>
            <a:r>
              <a:rPr kumimoji="1"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kumimoji="1"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일이내의</a:t>
            </a:r>
            <a:r>
              <a:rPr kumimoji="1"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경우 자산이 부채를 초과하는 비율 </a:t>
            </a:r>
            <a:r>
              <a:rPr kumimoji="1"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100</a:t>
            </a:r>
            <a:r>
              <a:rPr kumimoji="1"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분의 </a:t>
            </a:r>
            <a:r>
              <a:rPr kumimoji="1"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0</a:t>
            </a:r>
            <a:r>
              <a:rPr kumimoji="1"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</a:t>
            </a:r>
            <a:r>
              <a:rPr kumimoji="1" lang="en-US" altLang="ko-K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1" lang="ko-KR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041" y="4263737"/>
            <a:ext cx="902686" cy="255140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대상상품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1506724" y="4301043"/>
            <a:ext cx="767864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채권</a:t>
            </a:r>
            <a:endParaRPr kumimoji="1" lang="ko-KR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TextBox 25"/>
          <p:cNvSpPr txBox="1"/>
          <p:nvPr/>
        </p:nvSpPr>
        <p:spPr>
          <a:xfrm>
            <a:off x="604041" y="2004396"/>
            <a:ext cx="679946" cy="251460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계정구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1506727" y="2011684"/>
            <a:ext cx="767861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단기매매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00264" y="4274101"/>
            <a:ext cx="902686" cy="255140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보유목적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 bwMode="auto">
          <a:xfrm>
            <a:off x="3273978" y="4301882"/>
            <a:ext cx="767864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단기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4041" y="4552835"/>
            <a:ext cx="902686" cy="255140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점검적용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506724" y="4580616"/>
            <a:ext cx="767864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적용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00261" y="4571348"/>
            <a:ext cx="902686" cy="255140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점검조건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3273978" y="4580616"/>
            <a:ext cx="767864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사용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00264" y="2002556"/>
            <a:ext cx="902686" cy="255140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대상상품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 bwMode="auto">
          <a:xfrm>
            <a:off x="3273978" y="2011684"/>
            <a:ext cx="767864" cy="236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채권</a:t>
            </a:r>
            <a:endParaRPr kumimoji="1" lang="ko-KR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2611" y="5031388"/>
            <a:ext cx="902686" cy="255140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9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적용조건</a:t>
            </a:r>
            <a:endParaRPr lang="ko-KR" altLang="en-US" sz="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702961" y="5277414"/>
            <a:ext cx="5008322" cy="711456"/>
            <a:chOff x="638174" y="5279821"/>
            <a:chExt cx="5008322" cy="711456"/>
          </a:xfrm>
          <a:effectLst/>
        </p:grpSpPr>
        <p:sp>
          <p:nvSpPr>
            <p:cNvPr id="40" name="직사각형 39"/>
            <p:cNvSpPr/>
            <p:nvPr/>
          </p:nvSpPr>
          <p:spPr bwMode="auto">
            <a:xfrm>
              <a:off x="1219200" y="5281429"/>
              <a:ext cx="1767255" cy="2368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점검값코드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 bwMode="auto">
            <a:xfrm>
              <a:off x="1219200" y="5517509"/>
              <a:ext cx="1767255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총자산 대비 부채비율</a:t>
              </a:r>
            </a:p>
          </p:txBody>
        </p:sp>
        <p:sp>
          <p:nvSpPr>
            <p:cNvPr id="42" name="직사각형 41"/>
            <p:cNvSpPr/>
            <p:nvPr/>
          </p:nvSpPr>
          <p:spPr bwMode="auto">
            <a:xfrm>
              <a:off x="1219199" y="5754393"/>
              <a:ext cx="1767255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7</a:t>
              </a:r>
              <a:r>
                <a:rPr kumimoji="1" lang="ko-KR" altLang="en-US" sz="9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 이내 단기 상품 비율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직사각형 42"/>
            <p:cNvSpPr/>
            <p:nvPr/>
          </p:nvSpPr>
          <p:spPr bwMode="auto">
            <a:xfrm>
              <a:off x="638175" y="5281429"/>
              <a:ext cx="581025" cy="2368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번호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직사각형 43"/>
            <p:cNvSpPr/>
            <p:nvPr/>
          </p:nvSpPr>
          <p:spPr bwMode="auto">
            <a:xfrm>
              <a:off x="638175" y="5517509"/>
              <a:ext cx="581025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 bwMode="auto">
            <a:xfrm>
              <a:off x="638174" y="5754393"/>
              <a:ext cx="581025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 bwMode="auto">
            <a:xfrm>
              <a:off x="2993048" y="5280625"/>
              <a:ext cx="883628" cy="2368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범위값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7" name="직사각형 46"/>
            <p:cNvSpPr/>
            <p:nvPr/>
          </p:nvSpPr>
          <p:spPr bwMode="auto">
            <a:xfrm>
              <a:off x="2993048" y="5516705"/>
              <a:ext cx="883628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 bwMode="auto">
            <a:xfrm>
              <a:off x="2993047" y="5753589"/>
              <a:ext cx="883628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 bwMode="auto">
            <a:xfrm>
              <a:off x="3879241" y="5279821"/>
              <a:ext cx="883628" cy="2368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반영 값 단위</a:t>
              </a:r>
            </a:p>
          </p:txBody>
        </p:sp>
        <p:sp>
          <p:nvSpPr>
            <p:cNvPr id="50" name="직사각형 49"/>
            <p:cNvSpPr/>
            <p:nvPr/>
          </p:nvSpPr>
          <p:spPr bwMode="auto">
            <a:xfrm>
              <a:off x="3879241" y="5515901"/>
              <a:ext cx="883628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%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 bwMode="auto">
            <a:xfrm>
              <a:off x="3879240" y="5752785"/>
              <a:ext cx="883628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%</a:t>
              </a:r>
              <a:endParaRPr kumimoji="1" lang="ko-KR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 bwMode="auto">
            <a:xfrm>
              <a:off x="4762868" y="5279821"/>
              <a:ext cx="883628" cy="2368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반영 조건</a:t>
              </a:r>
            </a:p>
          </p:txBody>
        </p:sp>
        <p:sp>
          <p:nvSpPr>
            <p:cNvPr id="54" name="직사각형 53"/>
            <p:cNvSpPr/>
            <p:nvPr/>
          </p:nvSpPr>
          <p:spPr bwMode="auto">
            <a:xfrm>
              <a:off x="4762868" y="5515901"/>
              <a:ext cx="883628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초과</a:t>
              </a:r>
            </a:p>
          </p:txBody>
        </p:sp>
        <p:sp>
          <p:nvSpPr>
            <p:cNvPr id="55" name="직사각형 54"/>
            <p:cNvSpPr/>
            <p:nvPr/>
          </p:nvSpPr>
          <p:spPr bwMode="auto">
            <a:xfrm>
              <a:off x="4762867" y="5752785"/>
              <a:ext cx="883628" cy="2368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초과</a:t>
              </a:r>
            </a:p>
          </p:txBody>
        </p:sp>
      </p:grpSp>
      <p:sp>
        <p:nvSpPr>
          <p:cNvPr id="60" name="Rectangle 15"/>
          <p:cNvSpPr>
            <a:spLocks noChangeArrowheads="1"/>
          </p:cNvSpPr>
          <p:nvPr/>
        </p:nvSpPr>
        <p:spPr bwMode="gray">
          <a:xfrm>
            <a:off x="6351287" y="1930015"/>
            <a:ext cx="2990849" cy="3876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anchor="ctr"/>
          <a:lstStyle/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 적용 대상</a:t>
            </a: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Rectangle 15"/>
          <p:cNvSpPr>
            <a:spLocks noChangeArrowheads="1"/>
          </p:cNvSpPr>
          <p:nvPr/>
        </p:nvSpPr>
        <p:spPr bwMode="gray">
          <a:xfrm>
            <a:off x="6351287" y="2380700"/>
            <a:ext cx="2990849" cy="2524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anchor="ctr"/>
          <a:lstStyle/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 점검 항목 및 상세 내용 부분</a:t>
            </a: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2" name="Rectangle 15"/>
          <p:cNvSpPr>
            <a:spLocks noChangeArrowheads="1"/>
          </p:cNvSpPr>
          <p:nvPr/>
        </p:nvSpPr>
        <p:spPr bwMode="gray">
          <a:xfrm>
            <a:off x="6351287" y="5027307"/>
            <a:ext cx="2990849" cy="110438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anchor="ctr"/>
          <a:lstStyle/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Rule 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값 등록</a:t>
            </a:r>
            <a:endParaRPr lang="en-US" altLang="ko-KR" sz="120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762000" eaLnBrk="0" hangingPunct="0">
              <a:lnSpc>
                <a:spcPct val="150000"/>
              </a:lnSpc>
              <a:buClr>
                <a:srgbClr val="2666A6"/>
              </a:buClr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변경에 따른 수정</a:t>
            </a: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변경 가능</a:t>
            </a:r>
            <a:r>
              <a:rPr lang="en-US" altLang="ko-KR" sz="12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 rot="19534460">
            <a:off x="3627816" y="3933994"/>
            <a:ext cx="2224317" cy="50768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Sample</a:t>
            </a:r>
          </a:p>
        </p:txBody>
      </p:sp>
      <p:cxnSp>
        <p:nvCxnSpPr>
          <p:cNvPr id="3" name="직선 연결선 2"/>
          <p:cNvCxnSpPr/>
          <p:nvPr/>
        </p:nvCxnSpPr>
        <p:spPr bwMode="auto">
          <a:xfrm>
            <a:off x="457200" y="2346278"/>
            <a:ext cx="9220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97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직선 연결선 62"/>
          <p:cNvCxnSpPr/>
          <p:nvPr/>
        </p:nvCxnSpPr>
        <p:spPr bwMode="auto">
          <a:xfrm>
            <a:off x="457200" y="1901440"/>
            <a:ext cx="9220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97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직선 연결선 63"/>
          <p:cNvCxnSpPr/>
          <p:nvPr/>
        </p:nvCxnSpPr>
        <p:spPr bwMode="auto">
          <a:xfrm>
            <a:off x="457200" y="4971525"/>
            <a:ext cx="9220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97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직선 연결선 64"/>
          <p:cNvCxnSpPr/>
          <p:nvPr/>
        </p:nvCxnSpPr>
        <p:spPr bwMode="auto">
          <a:xfrm>
            <a:off x="457200" y="6188867"/>
            <a:ext cx="9220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97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15552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사전 컴플라이언스 점검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1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②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>
                <a:solidFill>
                  <a:schemeClr val="tx1"/>
                </a:solidFill>
              </a:rPr>
              <a:t>컴플라이언스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137981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매매실행 전 사전 시뮬레이션 기능 수행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현재 보유 내역에서 매매 시뮬레이션을 실행하여 매매 실행 시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위반 사항이 있는지 사전 점검합니다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내역은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점검 내역에 기록되지 않으며 실제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주문과 연계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52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사전 컴플라이언스 점검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1988840"/>
            <a:ext cx="8791194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2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841CCE9-2165-4D10-84CF-9F05D9F4AAE0}" type="slidenum">
              <a:rPr lang="ko-KR" altLang="en-US">
                <a:latin typeface="나눔고딕" panose="020D0604000000000000" pitchFamily="50" charset="-127"/>
                <a:ea typeface="나눔고딕" pitchFamily="50" charset="-127"/>
              </a:rPr>
              <a:pPr eaLnBrk="1" hangingPunct="1"/>
              <a:t>87</a:t>
            </a:fld>
            <a:endParaRPr lang="ko-KR" altLang="en-US">
              <a:latin typeface="나눔고딕" panose="020D0604000000000000" pitchFamily="50" charset="-127"/>
              <a:ea typeface="나눔고딕" pitchFamily="50" charset="-127"/>
            </a:endParaRPr>
          </a:p>
        </p:txBody>
      </p:sp>
      <p:sp>
        <p:nvSpPr>
          <p:cNvPr id="42" name="제목 9"/>
          <p:cNvSpPr>
            <a:spLocks noGrp="1"/>
          </p:cNvSpPr>
          <p:nvPr>
            <p:ph type="ctrTitle"/>
          </p:nvPr>
        </p:nvSpPr>
        <p:spPr bwMode="auto">
          <a:xfrm>
            <a:off x="0" y="155575"/>
            <a:ext cx="9902825" cy="50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②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>
                <a:solidFill>
                  <a:schemeClr val="tx1"/>
                </a:solidFill>
              </a:rPr>
              <a:t>컴플라이언스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endParaRPr sz="1400" b="0" dirty="0" smtClean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980728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조건부 컴플라이언스 점검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텍스트 개체 틀 11"/>
          <p:cNvSpPr txBox="1">
            <a:spLocks/>
          </p:cNvSpPr>
          <p:nvPr/>
        </p:nvSpPr>
        <p:spPr bwMode="auto">
          <a:xfrm>
            <a:off x="0" y="1412776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업무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Workflow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구현 방안 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부적격 거래의 경우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컴플라이언스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해소가 가능한 방안을 첨부하여 조건부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승인을 요청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gray">
          <a:xfrm>
            <a:off x="453231" y="2241549"/>
            <a:ext cx="8999538" cy="41751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360000" tIns="46800" rIns="93600" bIns="46800" anchor="ctr"/>
          <a:lstStyle/>
          <a:p>
            <a:pPr marL="90000" indent="-90000" defTabSz="762000" latinLnBrk="0">
              <a:lnSpc>
                <a:spcPct val="120000"/>
              </a:lnSpc>
            </a:pP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4601788" y="2819025"/>
            <a:ext cx="1533525" cy="699247"/>
          </a:xfrm>
          <a:prstGeom prst="rect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컴플라이언스 승인권자</a:t>
            </a:r>
            <a:endParaRPr kumimoji="0" lang="en-US" altLang="ko-KR" sz="1000" b="1" dirty="0" err="1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kumimoji="0" lang="en-US" altLang="ko-KR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-</a:t>
            </a:r>
            <a:r>
              <a:rPr kumimoji="0"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조건부 승인 타당성 검토</a:t>
            </a:r>
            <a:endParaRPr kumimoji="0"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25"/>
          <p:cNvSpPr txBox="1"/>
          <p:nvPr/>
        </p:nvSpPr>
        <p:spPr>
          <a:xfrm>
            <a:off x="3290047" y="2994705"/>
            <a:ext cx="1147482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YES</a:t>
            </a: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조건부승인요청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294965" y="2408323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거래입력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예정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294965" y="3592720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주문지 생성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체결 대기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51" name="직선 화살표 연결선 50"/>
          <p:cNvCxnSpPr>
            <a:stCxn id="91" idx="3"/>
            <a:endCxn id="41" idx="1"/>
          </p:cNvCxnSpPr>
          <p:nvPr/>
        </p:nvCxnSpPr>
        <p:spPr>
          <a:xfrm flipV="1">
            <a:off x="3166965" y="3168649"/>
            <a:ext cx="1434823" cy="1240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48" idx="2"/>
            <a:endCxn id="91" idx="0"/>
          </p:cNvCxnSpPr>
          <p:nvPr/>
        </p:nvCxnSpPr>
        <p:spPr>
          <a:xfrm>
            <a:off x="2230965" y="2768323"/>
            <a:ext cx="0" cy="23272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>
            <a:stCxn id="91" idx="2"/>
            <a:endCxn id="49" idx="0"/>
          </p:cNvCxnSpPr>
          <p:nvPr/>
        </p:nvCxnSpPr>
        <p:spPr>
          <a:xfrm>
            <a:off x="2230965" y="3361050"/>
            <a:ext cx="0" cy="23167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72" idx="2"/>
            <a:endCxn id="60" idx="0"/>
          </p:cNvCxnSpPr>
          <p:nvPr/>
        </p:nvCxnSpPr>
        <p:spPr>
          <a:xfrm flipH="1">
            <a:off x="2230965" y="4533358"/>
            <a:ext cx="3110" cy="179249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>
            <a:stCxn id="56" idx="2"/>
            <a:endCxn id="59" idx="0"/>
          </p:cNvCxnSpPr>
          <p:nvPr/>
        </p:nvCxnSpPr>
        <p:spPr>
          <a:xfrm flipH="1">
            <a:off x="2230965" y="5646972"/>
            <a:ext cx="993" cy="24293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순서도: 판단 55"/>
          <p:cNvSpPr/>
          <p:nvPr/>
        </p:nvSpPr>
        <p:spPr>
          <a:xfrm>
            <a:off x="1322958" y="5286972"/>
            <a:ext cx="1818000" cy="360000"/>
          </a:xfrm>
          <a:prstGeom prst="flowChartDecision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0"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결재</a:t>
            </a:r>
            <a:endParaRPr kumimoji="0" lang="en-US" altLang="ko-KR" sz="10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TextBox 25"/>
          <p:cNvSpPr txBox="1"/>
          <p:nvPr/>
        </p:nvSpPr>
        <p:spPr>
          <a:xfrm>
            <a:off x="2278481" y="5691493"/>
            <a:ext cx="544690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YES: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승인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TextBox 25"/>
          <p:cNvSpPr txBox="1"/>
          <p:nvPr/>
        </p:nvSpPr>
        <p:spPr>
          <a:xfrm>
            <a:off x="2293527" y="3395129"/>
            <a:ext cx="786819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000" dirty="0" smtClean="0">
                <a:latin typeface="나눔고딕" pitchFamily="50" charset="-127"/>
                <a:ea typeface="나눔고딕" pitchFamily="50" charset="-127"/>
              </a:rPr>
              <a:t>NO 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자동승인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순서도: 대체 처리 58"/>
          <p:cNvSpPr/>
          <p:nvPr/>
        </p:nvSpPr>
        <p:spPr bwMode="auto">
          <a:xfrm>
            <a:off x="1294965" y="5889902"/>
            <a:ext cx="1872000" cy="360000"/>
          </a:xfrm>
          <a:prstGeom prst="flowChartAlternateProcess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ko-KR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BACK-OFFICE</a:t>
            </a:r>
            <a:endParaRPr lang="ko-KR" altLang="en-US" sz="1000" b="1" dirty="0" err="1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294965" y="4712607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운용보고서 생성</a:t>
            </a:r>
            <a:endParaRPr lang="en-US" altLang="ko-KR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eaLnBrk="0" hangingPunct="0"/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거래확인서 첨부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61" name="직선 화살표 연결선 60"/>
          <p:cNvCxnSpPr>
            <a:stCxn id="60" idx="2"/>
            <a:endCxn id="56" idx="0"/>
          </p:cNvCxnSpPr>
          <p:nvPr/>
        </p:nvCxnSpPr>
        <p:spPr>
          <a:xfrm>
            <a:off x="2230965" y="5072607"/>
            <a:ext cx="993" cy="214365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/>
          <p:cNvSpPr/>
          <p:nvPr/>
        </p:nvSpPr>
        <p:spPr>
          <a:xfrm>
            <a:off x="4595568" y="2408324"/>
            <a:ext cx="1533525" cy="360000"/>
          </a:xfrm>
          <a:prstGeom prst="rect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1000" b="1" dirty="0" err="1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컴플라이언스</a:t>
            </a:r>
            <a:r>
              <a:rPr kumimoji="0" lang="ko-KR" altLang="en-US" sz="10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 </a:t>
            </a:r>
            <a:r>
              <a:rPr kumimoji="0" lang="ko-KR" altLang="en-US" sz="1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자동점검</a:t>
            </a:r>
            <a:endParaRPr kumimoji="0" lang="ko-KR" altLang="en-US" sz="1000" b="1" dirty="0">
              <a:solidFill>
                <a:prstClr val="white"/>
              </a:solidFill>
              <a:latin typeface="나눔고딕" panose="020D0604000000000000" pitchFamily="50" charset="-127"/>
              <a:ea typeface="나눔고딕" pitchFamily="50" charset="-127"/>
            </a:endParaRPr>
          </a:p>
        </p:txBody>
      </p:sp>
      <p:cxnSp>
        <p:nvCxnSpPr>
          <p:cNvPr id="63" name="직선 화살표 연결선 62"/>
          <p:cNvCxnSpPr>
            <a:stCxn id="48" idx="3"/>
            <a:endCxn id="62" idx="1"/>
          </p:cNvCxnSpPr>
          <p:nvPr/>
        </p:nvCxnSpPr>
        <p:spPr>
          <a:xfrm>
            <a:off x="3166965" y="2588323"/>
            <a:ext cx="1428603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/>
          <p:cNvCxnSpPr/>
          <p:nvPr/>
        </p:nvCxnSpPr>
        <p:spPr>
          <a:xfrm flipH="1">
            <a:off x="3153514" y="2725854"/>
            <a:ext cx="1427582" cy="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꺾인 연결선 64"/>
          <p:cNvCxnSpPr>
            <a:stCxn id="41" idx="2"/>
            <a:endCxn id="49" idx="3"/>
          </p:cNvCxnSpPr>
          <p:nvPr/>
        </p:nvCxnSpPr>
        <p:spPr bwMode="auto">
          <a:xfrm rot="5400000">
            <a:off x="4140534" y="2544703"/>
            <a:ext cx="254448" cy="2201586"/>
          </a:xfrm>
          <a:prstGeom prst="bentConnector2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5"/>
          <p:cNvSpPr txBox="1"/>
          <p:nvPr/>
        </p:nvSpPr>
        <p:spPr>
          <a:xfrm>
            <a:off x="3848666" y="3777808"/>
            <a:ext cx="1072958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dirty="0">
                <a:latin typeface="나눔고딕" pitchFamily="50" charset="-127"/>
                <a:ea typeface="나눔고딕" pitchFamily="50" charset="-127"/>
              </a:rPr>
              <a:t>YES</a:t>
            </a: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조건부승인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077510" y="2990645"/>
            <a:ext cx="1533525" cy="360000"/>
          </a:xfrm>
          <a:prstGeom prst="rect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1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itchFamily="50" charset="-127"/>
              </a:rPr>
              <a:t>주문폐기</a:t>
            </a:r>
            <a:endParaRPr kumimoji="0" lang="ko-KR" altLang="en-US" sz="1000" b="1" dirty="0">
              <a:solidFill>
                <a:prstClr val="white"/>
              </a:solidFill>
              <a:latin typeface="나눔고딕" panose="020D0604000000000000" pitchFamily="50" charset="-127"/>
              <a:ea typeface="나눔고딕" pitchFamily="50" charset="-127"/>
            </a:endParaRPr>
          </a:p>
        </p:txBody>
      </p:sp>
      <p:cxnSp>
        <p:nvCxnSpPr>
          <p:cNvPr id="69" name="직선 화살표 연결선 68"/>
          <p:cNvCxnSpPr>
            <a:stCxn id="41" idx="3"/>
            <a:endCxn id="67" idx="1"/>
          </p:cNvCxnSpPr>
          <p:nvPr/>
        </p:nvCxnSpPr>
        <p:spPr>
          <a:xfrm>
            <a:off x="6135313" y="3168649"/>
            <a:ext cx="942197" cy="199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25"/>
          <p:cNvSpPr txBox="1"/>
          <p:nvPr/>
        </p:nvSpPr>
        <p:spPr>
          <a:xfrm>
            <a:off x="6488313" y="2994705"/>
            <a:ext cx="236198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000" dirty="0" smtClean="0">
                <a:latin typeface="나눔고딕" pitchFamily="50" charset="-127"/>
                <a:ea typeface="나눔고딕" pitchFamily="50" charset="-127"/>
              </a:rPr>
              <a:t>NO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1298075" y="4173358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체결확정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매매실행</a:t>
            </a:r>
          </a:p>
        </p:txBody>
      </p:sp>
      <p:cxnSp>
        <p:nvCxnSpPr>
          <p:cNvPr id="73" name="직선 화살표 연결선 72"/>
          <p:cNvCxnSpPr>
            <a:stCxn id="49" idx="2"/>
            <a:endCxn id="72" idx="0"/>
          </p:cNvCxnSpPr>
          <p:nvPr/>
        </p:nvCxnSpPr>
        <p:spPr>
          <a:xfrm>
            <a:off x="2230965" y="3952720"/>
            <a:ext cx="3110" cy="220638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25"/>
          <p:cNvSpPr txBox="1"/>
          <p:nvPr/>
        </p:nvSpPr>
        <p:spPr>
          <a:xfrm>
            <a:off x="3508201" y="2591293"/>
            <a:ext cx="780133" cy="15388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000" dirty="0" smtClean="0">
                <a:latin typeface="나눔고딕" pitchFamily="50" charset="-127"/>
                <a:ea typeface="나눔고딕" pitchFamily="50" charset="-127"/>
              </a:rPr>
              <a:t>부적격 거래</a:t>
            </a:r>
            <a:endParaRPr lang="ko-KR" altLang="en-US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1294965" y="3001050"/>
            <a:ext cx="187200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rIns="90000" anchor="ctr"/>
          <a:lstStyle/>
          <a:p>
            <a:pPr algn="ctr" eaLnBrk="0" hangingPunct="0"/>
            <a:r>
              <a:rPr lang="ko-KR" altLang="en-US" sz="10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컴플라이언스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 </a:t>
            </a:r>
          </a:p>
          <a:p>
            <a:pPr algn="ctr" eaLnBrk="0" hangingPunct="0"/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조건부 승인대상</a:t>
            </a:r>
          </a:p>
        </p:txBody>
      </p:sp>
      <p:sp>
        <p:nvSpPr>
          <p:cNvPr id="96" name="직사각형 95"/>
          <p:cNvSpPr/>
          <p:nvPr/>
        </p:nvSpPr>
        <p:spPr>
          <a:xfrm>
            <a:off x="4601788" y="4181660"/>
            <a:ext cx="1533525" cy="699247"/>
          </a:xfrm>
          <a:prstGeom prst="rect">
            <a:avLst/>
          </a:prstGeom>
          <a:solidFill>
            <a:srgbClr val="0039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ko-KR" altLang="en-US" sz="1000" b="1" dirty="0" err="1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컴플라이언스</a:t>
            </a:r>
            <a:r>
              <a:rPr kumimoji="0"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해소 여부</a:t>
            </a:r>
            <a:endParaRPr kumimoji="0" lang="en-US" altLang="ko-KR" sz="1000" b="1" dirty="0" smtClean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모니터링</a:t>
            </a:r>
            <a:endParaRPr kumimoji="0"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97" name="직선 화살표 연결선 96"/>
          <p:cNvCxnSpPr>
            <a:stCxn id="41" idx="2"/>
            <a:endCxn id="96" idx="0"/>
          </p:cNvCxnSpPr>
          <p:nvPr/>
        </p:nvCxnSpPr>
        <p:spPr>
          <a:xfrm>
            <a:off x="5368551" y="3518272"/>
            <a:ext cx="0" cy="663388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7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내용 개체 틀 2"/>
          <p:cNvSpPr txBox="1">
            <a:spLocks/>
          </p:cNvSpPr>
          <p:nvPr/>
        </p:nvSpPr>
        <p:spPr>
          <a:xfrm>
            <a:off x="389313" y="609600"/>
            <a:ext cx="9211887" cy="609600"/>
          </a:xfrm>
          <a:prstGeom prst="rect">
            <a:avLst/>
          </a:prstGeom>
        </p:spPr>
        <p:txBody>
          <a:bodyPr vert="horz" lIns="0" tIns="72000" rIns="0" bIns="108000" rtlCol="0">
            <a:noAutofit/>
          </a:bodyPr>
          <a:lstStyle>
            <a:lvl1pPr marL="0" indent="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None/>
              <a:defRPr sz="11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ko-KR" altLang="en-US" sz="1050" kern="0" dirty="0"/>
          </a:p>
        </p:txBody>
      </p:sp>
      <p:sp>
        <p:nvSpPr>
          <p:cNvPr id="7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②</a:t>
            </a:r>
            <a:r>
              <a:rPr lang="en-US" altLang="ko-KR" dirty="0"/>
              <a:t> </a:t>
            </a:r>
            <a:r>
              <a:rPr lang="ko-KR" altLang="en-US" dirty="0"/>
              <a:t>컴플라이언스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73" name="내용 개체 틀 2"/>
          <p:cNvSpPr>
            <a:spLocks noGrp="1"/>
          </p:cNvSpPr>
          <p:nvPr>
            <p:ph idx="1"/>
          </p:nvPr>
        </p:nvSpPr>
        <p:spPr>
          <a:xfrm>
            <a:off x="389313" y="1163216"/>
            <a:ext cx="9211887" cy="609600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Compliance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규정 설정에 의한 점검 보고서가 매일 야간 배치작업을 통해 익일 아침에 조회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업무 담당자는 매일 출근 후 종합보고서를 조회하시어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전체 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Compliance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점검을 한 후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해당 내역을 더블 클릭하시면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, </a:t>
            </a:r>
            <a:r>
              <a:rPr lang="ko-KR" altLang="en-US" dirty="0" smtClean="0">
                <a:latin typeface="나눔고딕"/>
                <a:ea typeface="나눔고딕"/>
                <a:cs typeface="나눔고딕"/>
              </a:rPr>
              <a:t>상세 내역을 확인</a:t>
            </a:r>
            <a:r>
              <a:rPr lang="en-US" altLang="ko-KR" dirty="0" smtClean="0">
                <a:latin typeface="나눔고딕"/>
                <a:ea typeface="나눔고딕"/>
                <a:cs typeface="나눔고딕"/>
              </a:rPr>
              <a:t>.</a:t>
            </a:r>
          </a:p>
          <a:p>
            <a:pPr lvl="0">
              <a:defRPr/>
            </a:pPr>
            <a:endParaRPr lang="en-US" altLang="ko-KR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5552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컴플라이언스 현황관리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772816"/>
            <a:ext cx="8638781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Front/Middle System </a:t>
            </a:r>
            <a:r>
              <a:rPr lang="ko-KR" altLang="en-US" dirty="0"/>
              <a:t>②</a:t>
            </a:r>
            <a:r>
              <a:rPr lang="en-US" altLang="ko-KR" dirty="0"/>
              <a:t> </a:t>
            </a:r>
            <a:r>
              <a:rPr lang="ko-KR" altLang="en-US" dirty="0"/>
              <a:t>컴플라이언스</a:t>
            </a:r>
            <a:r>
              <a:rPr lang="en-US" altLang="ko-KR" dirty="0"/>
              <a:t> </a:t>
            </a: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272480" y="1196752"/>
            <a:ext cx="9439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lang="ko-KR" altLang="en-US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내</a:t>
            </a:r>
            <a:r>
              <a:rPr lang="en-US" altLang="ko-KR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외부 매니저들은 운용현황에 대한 이상 및 급변에 대한 내역을 각 포트폴리오 별</a:t>
            </a:r>
            <a:r>
              <a:rPr lang="en-US" altLang="ko-KR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상품 별</a:t>
            </a:r>
            <a:r>
              <a:rPr lang="en-US" altLang="ko-KR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BM </a:t>
            </a:r>
            <a:r>
              <a:rPr lang="ko-KR" altLang="en-US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별 성과 측정 및 </a:t>
            </a:r>
            <a:r>
              <a:rPr lang="ko-KR" altLang="en-US" sz="1100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리스크</a:t>
            </a:r>
            <a:r>
              <a:rPr lang="ko-KR" altLang="en-US" sz="11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모니터링을 통해 즉시에 대응 할 수 </a:t>
            </a:r>
            <a:r>
              <a:rPr lang="ko-KR" altLang="en-US" sz="1100" dirty="0" err="1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있</a:t>
            </a:r>
            <a:r>
              <a:rPr lang="ko-KR" altLang="en-US" sz="1100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슴</a:t>
            </a:r>
            <a:r>
              <a:rPr lang="en-US" altLang="ko-KR" sz="1100" dirty="0" smtClean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endParaRPr lang="en-US" altLang="ko-KR" sz="110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2324" y="5420622"/>
            <a:ext cx="45910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Font typeface="Wingdings" pitchFamily="2" charset="2"/>
              <a:buChar char="l"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장외채권 거래 적정성 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보고서 중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장외채권 이상매매 거래 내역을 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    나타내는 보고서입니다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806079" y="5806425"/>
            <a:ext cx="45910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Font typeface="Wingdings" pitchFamily="2" charset="2"/>
              <a:buChar char="l"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장외채권 거래 적정성 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보고서 중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투자중계업자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브로커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집중도를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    나타내는 보고서입니다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52" y="836712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1400" dirty="0"/>
              <a:t>Compliance </a:t>
            </a:r>
            <a:r>
              <a:rPr lang="ko-KR" altLang="en-US" sz="1400" dirty="0"/>
              <a:t>거래확인</a:t>
            </a:r>
            <a:r>
              <a:rPr lang="en-US" altLang="ko-KR" sz="1400" dirty="0"/>
              <a:t>(</a:t>
            </a:r>
            <a:r>
              <a:rPr lang="ko-KR" altLang="en-US" sz="1400" dirty="0"/>
              <a:t>이상매매 모니터링</a:t>
            </a:r>
            <a:r>
              <a:rPr lang="en-US" altLang="ko-KR" sz="1400" dirty="0" smtClean="0"/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1916832"/>
            <a:ext cx="9199661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현황분석</a:t>
            </a:r>
            <a:r>
              <a:rPr lang="en-US" altLang="en-US" dirty="0" smtClean="0"/>
              <a:t> </a:t>
            </a:r>
            <a:r>
              <a:rPr lang="en-US" altLang="ko-KR" dirty="0"/>
              <a:t>Approach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비즈니스 프로세스와 어플리케이션 분석을 통하여 </a:t>
            </a:r>
            <a:r>
              <a:rPr lang="en-US" altLang="ko-KR" dirty="0"/>
              <a:t>Bottom-Up </a:t>
            </a:r>
            <a:r>
              <a:rPr lang="ko-KR" altLang="en-US" dirty="0"/>
              <a:t>이슈를 도출하고</a:t>
            </a:r>
            <a:r>
              <a:rPr lang="en-US" altLang="ko-KR" dirty="0"/>
              <a:t>, </a:t>
            </a:r>
            <a:r>
              <a:rPr lang="ko-KR" altLang="en-US" dirty="0"/>
              <a:t>전략방향 확인서에서 도출된 </a:t>
            </a:r>
            <a:r>
              <a:rPr lang="en-US" altLang="ko-KR" dirty="0"/>
              <a:t>Top-Down </a:t>
            </a:r>
            <a:r>
              <a:rPr lang="ko-KR" altLang="en-US" dirty="0"/>
              <a:t>이슈와 연계분석을 통하여 </a:t>
            </a:r>
            <a:r>
              <a:rPr lang="en-US" altLang="ko-KR" dirty="0"/>
              <a:t>Mega </a:t>
            </a:r>
            <a:r>
              <a:rPr lang="ko-KR" altLang="en-US" dirty="0" err="1"/>
              <a:t>프로세스별</a:t>
            </a:r>
            <a:r>
              <a:rPr lang="ko-KR" altLang="en-US" dirty="0"/>
              <a:t> 주요 이슈와 원인을 도출하였습니다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24" name="Rectangle 65"/>
          <p:cNvSpPr>
            <a:spLocks noChangeArrowheads="1"/>
          </p:cNvSpPr>
          <p:nvPr/>
        </p:nvSpPr>
        <p:spPr bwMode="auto">
          <a:xfrm flipV="1">
            <a:off x="304800" y="3581400"/>
            <a:ext cx="6400800" cy="2743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ko-KR" altLang="en-US" sz="1200" b="1" smtClean="0">
              <a:solidFill>
                <a:srgbClr val="000000"/>
              </a:solidFill>
              <a:latin typeface="돋움" panose="020B0600000101010101" pitchFamily="50" charset="-127"/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5" name="Rectangle 63"/>
          <p:cNvSpPr>
            <a:spLocks noChangeArrowheads="1"/>
          </p:cNvSpPr>
          <p:nvPr/>
        </p:nvSpPr>
        <p:spPr bwMode="auto">
          <a:xfrm>
            <a:off x="304800" y="1828800"/>
            <a:ext cx="6400800" cy="16002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ko-KR" altLang="en-US" sz="1200" b="1" smtClean="0">
              <a:solidFill>
                <a:srgbClr val="000000"/>
              </a:solidFill>
              <a:latin typeface="돋움" panose="020B0600000101010101" pitchFamily="50" charset="-127"/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6" name="AutoShape 39"/>
          <p:cNvSpPr>
            <a:spLocks noChangeArrowheads="1"/>
          </p:cNvSpPr>
          <p:nvPr/>
        </p:nvSpPr>
        <p:spPr bwMode="auto">
          <a:xfrm>
            <a:off x="457200" y="2292350"/>
            <a:ext cx="1122363" cy="757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경영환경 및 </a:t>
            </a:r>
            <a:b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</a:b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전략분석</a:t>
            </a:r>
            <a:endParaRPr kumimoji="1" lang="en-US" altLang="ko-KR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1625600" y="2133600"/>
            <a:ext cx="2336800" cy="121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Char char="•"/>
            </a:pP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외부 경영환경 및 내부 중장기 경영전략 방향 검토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현업 인터뷰를 통한 전략방향 확인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Mega/Major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프로세스 별 핵심 개선요구사항 및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IT Impact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도출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1625600" y="4945063"/>
            <a:ext cx="23368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Char char="•"/>
            </a:pP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시스템 현황 및 아키텍처 검토 및 분석 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사용자 및 운영자 대상 인터뷰를 통한 기능 및 기술관점의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Health Check</a:t>
            </a:r>
            <a:endParaRPr kumimoji="1" lang="ko-KR" altLang="en-US" sz="1200" dirty="0" smtClean="0">
              <a:solidFill>
                <a:srgbClr val="000000"/>
              </a:solidFill>
              <a:latin typeface="Arial" panose="020B0604020202020204" pitchFamily="34" charset="0"/>
              <a:ea typeface="돋움" panose="020B0600000101010101" pitchFamily="50" charset="-127"/>
            </a:endParaRPr>
          </a:p>
        </p:txBody>
      </p: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1712640" y="3717032"/>
            <a:ext cx="2316163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Char char="•"/>
            </a:pP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현행 업무수행 체계 분석 및 프로세스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정의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현업 인터뷰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, IT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인터뷰를 통한 업무 및 시스템 관련 이슈와 원인 도출</a:t>
            </a:r>
          </a:p>
        </p:txBody>
      </p:sp>
      <p:sp>
        <p:nvSpPr>
          <p:cNvPr id="30" name="Rectangle 64"/>
          <p:cNvSpPr>
            <a:spLocks noChangeArrowheads="1"/>
          </p:cNvSpPr>
          <p:nvPr/>
        </p:nvSpPr>
        <p:spPr bwMode="auto">
          <a:xfrm>
            <a:off x="358775" y="1804988"/>
            <a:ext cx="18510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altLang="ko-KR" sz="13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Top Down Approach </a:t>
            </a:r>
          </a:p>
        </p:txBody>
      </p:sp>
      <p:sp>
        <p:nvSpPr>
          <p:cNvPr id="31" name="AutoShape 42"/>
          <p:cNvSpPr>
            <a:spLocks noChangeArrowheads="1"/>
          </p:cNvSpPr>
          <p:nvPr/>
        </p:nvSpPr>
        <p:spPr bwMode="auto">
          <a:xfrm>
            <a:off x="457200" y="5033963"/>
            <a:ext cx="1122363" cy="7572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어플리케이션</a:t>
            </a: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 </a:t>
            </a:r>
            <a:b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</a:b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분석</a:t>
            </a:r>
            <a:endParaRPr kumimoji="1" lang="en-US" altLang="ko-KR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457200" y="3810000"/>
            <a:ext cx="1122363" cy="757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비즈니스</a:t>
            </a: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 </a:t>
            </a:r>
            <a:b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</a:br>
            <a:r>
              <a:rPr kumimoji="1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프로세스 분석</a:t>
            </a:r>
            <a:endParaRPr kumimoji="1" lang="en-US" altLang="ko-KR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3" name="Rectangle 66"/>
          <p:cNvSpPr>
            <a:spLocks noChangeArrowheads="1"/>
          </p:cNvSpPr>
          <p:nvPr/>
        </p:nvSpPr>
        <p:spPr bwMode="auto">
          <a:xfrm>
            <a:off x="337146" y="6072188"/>
            <a:ext cx="186006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altLang="ko-KR" sz="13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Bottom Up </a:t>
            </a:r>
            <a:r>
              <a:rPr kumimoji="1" lang="en-US" altLang="ko-KR" sz="13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Apporach</a:t>
            </a:r>
            <a:endParaRPr kumimoji="1" lang="en-US" altLang="ko-KR" sz="1300" b="1" i="1" dirty="0" smtClean="0">
              <a:solidFill>
                <a:srgbClr val="000000"/>
              </a:solidFill>
              <a:latin typeface="Arial" panose="020B0604020202020204" pitchFamily="34" charset="0"/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2779713" y="1508125"/>
            <a:ext cx="1903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ko-KR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현황분석 및 이슈 도출</a:t>
            </a:r>
          </a:p>
        </p:txBody>
      </p:sp>
      <p:sp>
        <p:nvSpPr>
          <p:cNvPr id="38" name="Rectangle 78"/>
          <p:cNvSpPr>
            <a:spLocks noChangeArrowheads="1"/>
          </p:cNvSpPr>
          <p:nvPr/>
        </p:nvSpPr>
        <p:spPr bwMode="auto">
          <a:xfrm>
            <a:off x="7185248" y="1988840"/>
            <a:ext cx="1952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ko-KR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  <a:cs typeface="Arial" panose="020B0604020202020204" pitchFamily="34" charset="0"/>
              </a:rPr>
              <a:t>이슈 종합 및 원인 분석</a:t>
            </a:r>
          </a:p>
        </p:txBody>
      </p:sp>
      <p:cxnSp>
        <p:nvCxnSpPr>
          <p:cNvPr id="39" name="AutoShape 80"/>
          <p:cNvCxnSpPr>
            <a:cxnSpLocks noChangeShapeType="1"/>
            <a:stCxn id="25" idx="3"/>
          </p:cNvCxnSpPr>
          <p:nvPr/>
        </p:nvCxnSpPr>
        <p:spPr bwMode="auto">
          <a:xfrm>
            <a:off x="6705600" y="2628900"/>
            <a:ext cx="304800" cy="7620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81"/>
          <p:cNvCxnSpPr>
            <a:cxnSpLocks noChangeShapeType="1"/>
            <a:stCxn id="24" idx="3"/>
          </p:cNvCxnSpPr>
          <p:nvPr/>
        </p:nvCxnSpPr>
        <p:spPr bwMode="auto">
          <a:xfrm flipV="1">
            <a:off x="6705600" y="3390900"/>
            <a:ext cx="304800" cy="15621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84"/>
          <p:cNvSpPr txBox="1">
            <a:spLocks noChangeArrowheads="1"/>
          </p:cNvSpPr>
          <p:nvPr/>
        </p:nvSpPr>
        <p:spPr bwMode="auto">
          <a:xfrm>
            <a:off x="7113240" y="4437112"/>
            <a:ext cx="25146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돋움" panose="020B0600000101010101" pitchFamily="50" charset="-127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Char char="•"/>
            </a:pP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Mega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프로세스 별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Town Down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이슈와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Bottom Up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이슈 종합 정리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각 이슈 별 원인을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프로세스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,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업무기능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,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시스템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, 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조직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/</a:t>
            </a:r>
            <a:r>
              <a:rPr kumimoji="1" lang="ko-KR" alt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돋움" panose="020B0600000101010101" pitchFamily="50" charset="-127"/>
              </a:rPr>
              <a:t>인력 측면에서 분석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4128418" y="2158631"/>
            <a:ext cx="2237810" cy="1065192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latinLnBrk="0"/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산출물 중 </a:t>
            </a:r>
            <a:r>
              <a:rPr lang="en-US" altLang="ko-KR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Image Cut </a:t>
            </a:r>
            <a:r>
              <a:rPr lang="ko-KR" altLang="en-US" sz="1050" b="1" kern="0" dirty="0" smtClean="0">
                <a:solidFill>
                  <a:schemeClr val="bg1"/>
                </a:solidFill>
                <a:latin typeface="나눔고딕" charset="-127"/>
                <a:ea typeface="나눔고딕" charset="-127"/>
              </a:rPr>
              <a:t>사용</a:t>
            </a:r>
            <a:endParaRPr lang="ko-KR" altLang="en-US" sz="1050" b="1" kern="0" dirty="0">
              <a:solidFill>
                <a:schemeClr val="bg1"/>
              </a:solidFill>
              <a:latin typeface="나눔고딕" charset="-127"/>
              <a:ea typeface="나눔고딕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904" y="1916832"/>
            <a:ext cx="2448272" cy="144016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904" y="3645024"/>
            <a:ext cx="2537867" cy="26008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40" y="2348880"/>
            <a:ext cx="2376264" cy="189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51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9"/>
          <p:cNvSpPr txBox="1">
            <a:spLocks/>
          </p:cNvSpPr>
          <p:nvPr/>
        </p:nvSpPr>
        <p:spPr bwMode="auto">
          <a:xfrm>
            <a:off x="128464" y="116632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 smtClean="0">
                <a:solidFill>
                  <a:schemeClr val="tx1"/>
                </a:solidFill>
              </a:rPr>
              <a:t>③ </a:t>
            </a:r>
            <a:r>
              <a:rPr lang="ko-KR" altLang="en-US" sz="1400" dirty="0">
                <a:solidFill>
                  <a:schemeClr val="tx1"/>
                </a:solidFill>
              </a:rPr>
              <a:t>포트폴리오 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23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분석단위별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자산분류체계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성과분석 시스템은 기본적으로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Top-Down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방식의 분석을 지원하되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고객들이 분석단위를 정의하도록 함에 의해 고객의 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니즈에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맞는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다양한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관점에서 운용내역과 성과를 분석할 </a:t>
            </a:r>
            <a:r>
              <a: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rPr>
              <a:t>있도록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지원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오각형 24"/>
          <p:cNvSpPr/>
          <p:nvPr/>
        </p:nvSpPr>
        <p:spPr>
          <a:xfrm>
            <a:off x="1083583" y="2623801"/>
            <a:ext cx="1512000" cy="28800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계열사 </a:t>
            </a:r>
            <a:r>
              <a:rPr lang="en-US" altLang="ko-KR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A</a:t>
            </a:r>
            <a:endParaRPr lang="ko-KR" altLang="en-US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오각형 26"/>
          <p:cNvSpPr/>
          <p:nvPr/>
        </p:nvSpPr>
        <p:spPr>
          <a:xfrm>
            <a:off x="1648627" y="4033974"/>
            <a:ext cx="936000" cy="677673"/>
          </a:xfrm>
          <a:prstGeom prst="homePlate">
            <a:avLst>
              <a:gd name="adj" fmla="val 0"/>
            </a:avLst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유동자산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오각형 27"/>
          <p:cNvSpPr/>
          <p:nvPr/>
        </p:nvSpPr>
        <p:spPr>
          <a:xfrm>
            <a:off x="1077123" y="3722525"/>
            <a:ext cx="1512000" cy="28800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계열사 </a:t>
            </a:r>
            <a:r>
              <a:rPr lang="en-US" altLang="ko-KR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</a:t>
            </a:r>
            <a:endParaRPr lang="ko-KR" altLang="en-US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오각형 28"/>
          <p:cNvSpPr/>
          <p:nvPr/>
        </p:nvSpPr>
        <p:spPr>
          <a:xfrm>
            <a:off x="1077123" y="4033974"/>
            <a:ext cx="540000" cy="677673"/>
          </a:xfrm>
          <a:prstGeom prst="homePlate">
            <a:avLst>
              <a:gd name="adj" fmla="val 0"/>
            </a:avLst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보유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4235416" y="3381375"/>
            <a:ext cx="1368152" cy="1365172"/>
          </a:xfrm>
          <a:prstGeom prst="ellipse">
            <a:avLst/>
          </a:prstGeom>
          <a:solidFill>
            <a:srgbClr val="00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성과분석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오른쪽 화살표 30"/>
          <p:cNvSpPr/>
          <p:nvPr/>
        </p:nvSpPr>
        <p:spPr>
          <a:xfrm>
            <a:off x="2883615" y="3559905"/>
            <a:ext cx="1215016" cy="928694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분석대상의</a:t>
            </a:r>
            <a:r>
              <a:rPr lang="en-US" altLang="ko-KR" sz="12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2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사용자 정의</a:t>
            </a:r>
            <a:endParaRPr lang="ko-KR" altLang="en-US" sz="12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772311" y="2586430"/>
            <a:ext cx="1914489" cy="908048"/>
          </a:xfrm>
          <a:prstGeom prst="rect">
            <a:avLst/>
          </a:prstGeom>
          <a:solidFill>
            <a:schemeClr val="bg1"/>
          </a:solidFill>
          <a:ln w="3175">
            <a:solidFill>
              <a:srgbClr val="6DB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계열사별 운용성과 및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자산운용내역 정보</a:t>
            </a:r>
            <a:endParaRPr lang="ko-KR" altLang="en-US" sz="11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772311" y="2279652"/>
            <a:ext cx="1914489" cy="284062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계열사별 분석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6757491" y="3940027"/>
            <a:ext cx="1914489" cy="881949"/>
          </a:xfrm>
          <a:prstGeom prst="rect">
            <a:avLst/>
          </a:prstGeom>
          <a:solidFill>
            <a:schemeClr val="bg1"/>
          </a:solidFill>
          <a:ln w="3175">
            <a:solidFill>
              <a:srgbClr val="6DB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계열사에 관계없이 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특정자산에 대한 분석정보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en-US" altLang="ko-KR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금융지주 전체의 주식부문</a:t>
            </a:r>
            <a:endParaRPr lang="en-US" altLang="ko-KR" sz="10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보유내역 및 성과</a:t>
            </a:r>
            <a:r>
              <a:rPr lang="en-US" altLang="ko-KR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757491" y="3619603"/>
            <a:ext cx="1914489" cy="284062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투자자산별</a:t>
            </a: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분석</a:t>
            </a:r>
          </a:p>
        </p:txBody>
      </p:sp>
      <p:sp>
        <p:nvSpPr>
          <p:cNvPr id="37" name="오각형 36"/>
          <p:cNvSpPr/>
          <p:nvPr/>
        </p:nvSpPr>
        <p:spPr>
          <a:xfrm>
            <a:off x="1078454" y="4908555"/>
            <a:ext cx="1512000" cy="28800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계열사 </a:t>
            </a:r>
            <a:r>
              <a:rPr lang="en-US" altLang="ko-KR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C</a:t>
            </a:r>
            <a:endParaRPr lang="ko-KR" altLang="en-US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765691" y="5314954"/>
            <a:ext cx="1914489" cy="908048"/>
          </a:xfrm>
          <a:prstGeom prst="rect">
            <a:avLst/>
          </a:prstGeom>
          <a:solidFill>
            <a:schemeClr val="bg1"/>
          </a:solidFill>
          <a:ln w="3175">
            <a:solidFill>
              <a:srgbClr val="6DB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자산단위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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계열사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</a:t>
            </a:r>
          </a:p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펀드단위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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종목단위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Wingdings" panose="05000000000000000000" pitchFamily="2" charset="2"/>
            </a:endParaRPr>
          </a:p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 처럼 사용자가 정의한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Wingdings" panose="05000000000000000000" pitchFamily="2" charset="2"/>
            </a:endParaRPr>
          </a:p>
          <a:p>
            <a:pPr marL="176213" indent="-176213" algn="ctr" fontAlgn="base" latinLnBrk="0">
              <a:spcBef>
                <a:spcPts val="200"/>
              </a:spcBef>
              <a:spcAft>
                <a:spcPct val="0"/>
              </a:spcAft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 분석단위의 정보산출</a:t>
            </a:r>
            <a:endParaRPr lang="ko-KR" altLang="en-US" sz="11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765691" y="4994530"/>
            <a:ext cx="1914489" cy="284062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사용자 </a:t>
            </a: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정의 계층 </a:t>
            </a:r>
            <a:r>
              <a:rPr lang="ko-KR" altLang="en-US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분석</a:t>
            </a:r>
          </a:p>
        </p:txBody>
      </p:sp>
      <p:cxnSp>
        <p:nvCxnSpPr>
          <p:cNvPr id="41" name="꺾인 연결선 40"/>
          <p:cNvCxnSpPr>
            <a:stCxn id="30" idx="6"/>
            <a:endCxn id="32" idx="1"/>
          </p:cNvCxnSpPr>
          <p:nvPr/>
        </p:nvCxnSpPr>
        <p:spPr bwMode="auto">
          <a:xfrm flipV="1">
            <a:off x="5603568" y="3040454"/>
            <a:ext cx="1168743" cy="1023507"/>
          </a:xfrm>
          <a:prstGeom prst="bentConnector3">
            <a:avLst/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꺾인 연결선 41"/>
          <p:cNvCxnSpPr>
            <a:stCxn id="30" idx="6"/>
            <a:endCxn id="39" idx="1"/>
          </p:cNvCxnSpPr>
          <p:nvPr/>
        </p:nvCxnSpPr>
        <p:spPr bwMode="auto">
          <a:xfrm>
            <a:off x="5603568" y="4063961"/>
            <a:ext cx="1162123" cy="170501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꺾인 연결선 42"/>
          <p:cNvCxnSpPr>
            <a:stCxn id="30" idx="6"/>
            <a:endCxn id="34" idx="1"/>
          </p:cNvCxnSpPr>
          <p:nvPr/>
        </p:nvCxnSpPr>
        <p:spPr bwMode="auto">
          <a:xfrm>
            <a:off x="5603568" y="4063961"/>
            <a:ext cx="1153923" cy="31704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8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오각형 35"/>
          <p:cNvSpPr/>
          <p:nvPr/>
        </p:nvSpPr>
        <p:spPr>
          <a:xfrm>
            <a:off x="1649958" y="5226407"/>
            <a:ext cx="936000" cy="677673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유동자산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오각형 37"/>
          <p:cNvSpPr/>
          <p:nvPr/>
        </p:nvSpPr>
        <p:spPr>
          <a:xfrm>
            <a:off x="1078454" y="5226407"/>
            <a:ext cx="540000" cy="677673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보유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1655087" y="2944775"/>
            <a:ext cx="936000" cy="653229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유동자산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1083583" y="2944775"/>
            <a:ext cx="540000" cy="653229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보유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93663" indent="-93663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srgbClr val="000000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</a:t>
            </a:r>
            <a:endParaRPr lang="en-US" altLang="ko-KR" sz="1000" dirty="0" smtClean="0">
              <a:solidFill>
                <a:srgbClr val="000000">
                  <a:lumMod val="50000"/>
                </a:srgb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1052736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요</a:t>
            </a:r>
            <a:endParaRPr lang="en-US" altLang="ko-KR" sz="14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9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9"/>
          <p:cNvSpPr txBox="1">
            <a:spLocks/>
          </p:cNvSpPr>
          <p:nvPr/>
        </p:nvSpPr>
        <p:spPr bwMode="auto">
          <a:xfrm>
            <a:off x="128464" y="188640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③ 포트폴리오 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9" name="텍스트 개체 틀 11"/>
          <p:cNvSpPr txBox="1">
            <a:spLocks/>
          </p:cNvSpPr>
          <p:nvPr/>
        </p:nvSpPr>
        <p:spPr bwMode="auto">
          <a:xfrm>
            <a:off x="303584" y="1340299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분석단위별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포트폴리오 현황 및 분석 정보 제공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분석단위별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포트폴리오 현황 및 주식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채권 등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자산별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현황 분석 정보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화면을 제공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현황관리</a:t>
            </a:r>
            <a:endParaRPr lang="en-US" altLang="ko-KR" sz="14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1916832"/>
            <a:ext cx="7980356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9"/>
          <p:cNvSpPr txBox="1">
            <a:spLocks/>
          </p:cNvSpPr>
          <p:nvPr/>
        </p:nvSpPr>
        <p:spPr bwMode="auto">
          <a:xfrm>
            <a:off x="128464" y="116632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③ 포트폴리오 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23" name="텍스트 개체 틀 11"/>
          <p:cNvSpPr txBox="1">
            <a:spLocks/>
          </p:cNvSpPr>
          <p:nvPr/>
        </p:nvSpPr>
        <p:spPr bwMode="auto">
          <a:xfrm>
            <a:off x="272480" y="1484784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현물자산과 파생자산 연계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현물자산과 파생자산을 연계한 포트폴리오를 구성하여 관리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현황관리</a:t>
            </a:r>
            <a:endParaRPr lang="en-US" altLang="ko-KR" sz="14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2132856"/>
            <a:ext cx="7980356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8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9"/>
          <p:cNvSpPr txBox="1">
            <a:spLocks/>
          </p:cNvSpPr>
          <p:nvPr/>
        </p:nvSpPr>
        <p:spPr bwMode="auto">
          <a:xfrm>
            <a:off x="128464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③ 포트폴리오 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23" name="텍스트 개체 틀 11"/>
          <p:cNvSpPr txBox="1">
            <a:spLocks/>
          </p:cNvSpPr>
          <p:nvPr/>
        </p:nvSpPr>
        <p:spPr bwMode="auto">
          <a:xfrm>
            <a:off x="303584" y="1283260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 만기관리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옵션부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자산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유가증권 및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옵션부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자산의 정보와 만기를 등록하고 관리하는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기능을 제공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현황관리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1988840"/>
            <a:ext cx="813886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9"/>
          <p:cNvSpPr txBox="1">
            <a:spLocks/>
          </p:cNvSpPr>
          <p:nvPr/>
        </p:nvSpPr>
        <p:spPr bwMode="auto">
          <a:xfrm>
            <a:off x="0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③ 포트폴리오 분석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23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5355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투자한도 및 사용금액 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거래 예정자산의 투자한도 설정 및 관리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기능을 제공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908720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현황관리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2060848"/>
            <a:ext cx="8425402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95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Front/Middle System </a:t>
            </a:r>
            <a:r>
              <a:rPr lang="ko-KR" altLang="en-US" sz="1400" dirty="0">
                <a:solidFill>
                  <a:schemeClr val="tx1"/>
                </a:solidFill>
              </a:rPr>
              <a:t>④ 성과평가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484315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실적수익률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산출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분석대상 자산 별로 현금흐름 구조가 다를 뿐만 아니라 운용 매니저의 현금흐름에 대한 통제여부도 다르기 때문에 운용자산의 특성과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현금흐름에 대한 통제권 여부 등을 감안하여 적합한 수익률을 </a:t>
            </a:r>
            <a:r>
              <a:rPr lang="ko-KR" altLang="en-US" sz="12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분석지표로 적용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145"/>
          <p:cNvSpPr>
            <a:spLocks noChangeArrowheads="1"/>
          </p:cNvSpPr>
          <p:nvPr/>
        </p:nvSpPr>
        <p:spPr bwMode="gray">
          <a:xfrm>
            <a:off x="791041" y="2322780"/>
            <a:ext cx="8323918" cy="2057400"/>
          </a:xfrm>
          <a:prstGeom prst="rect">
            <a:avLst/>
          </a:prstGeom>
          <a:noFill/>
          <a:ln w="12700">
            <a:solidFill>
              <a:srgbClr val="1F497D"/>
            </a:solidFill>
            <a:prstDash val="dash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18800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 sz="11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Rectangle 156"/>
          <p:cNvSpPr>
            <a:spLocks noChangeArrowheads="1"/>
          </p:cNvSpPr>
          <p:nvPr/>
        </p:nvSpPr>
        <p:spPr bwMode="gray">
          <a:xfrm>
            <a:off x="1112887" y="2374488"/>
            <a:ext cx="1776602" cy="27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54000" tIns="10800" rIns="54000" bIns="1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금융자산</a:t>
            </a:r>
            <a:endParaRPr kumimoji="0" lang="en-US" altLang="ko-KR" sz="1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016854" y="2627580"/>
            <a:ext cx="1980000" cy="1447800"/>
            <a:chOff x="1016854" y="2779980"/>
            <a:chExt cx="1980000" cy="1447800"/>
          </a:xfrm>
        </p:grpSpPr>
        <p:sp>
          <p:nvSpPr>
            <p:cNvPr id="10" name="Rectangle 210"/>
            <p:cNvSpPr>
              <a:spLocks noChangeArrowheads="1"/>
            </p:cNvSpPr>
            <p:nvPr/>
          </p:nvSpPr>
          <p:spPr bwMode="gray">
            <a:xfrm>
              <a:off x="1016854" y="2779980"/>
              <a:ext cx="1980000" cy="1447800"/>
            </a:xfrm>
            <a:prstGeom prst="rect">
              <a:avLst/>
            </a:prstGeom>
            <a:solidFill>
              <a:srgbClr val="003974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gray">
            <a:xfrm>
              <a:off x="1078251" y="2997780"/>
              <a:ext cx="900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000" tIns="10800" rIns="54000" bIns="1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ko-KR" altLang="en-US" sz="1000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주식</a:t>
              </a:r>
              <a:endParaRPr kumimoji="0" lang="en-US" altLang="ko-KR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Rectangle 156"/>
            <p:cNvSpPr>
              <a:spLocks noChangeArrowheads="1"/>
            </p:cNvSpPr>
            <p:nvPr/>
          </p:nvSpPr>
          <p:spPr bwMode="gray">
            <a:xfrm>
              <a:off x="2035654" y="2997780"/>
              <a:ext cx="900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000" tIns="10800" rIns="54000" bIns="1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ko-KR" altLang="en-US" sz="1000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채권</a:t>
              </a:r>
              <a:endParaRPr kumimoji="0" lang="en-US" altLang="ko-KR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7" name="Rectangle 156"/>
            <p:cNvSpPr>
              <a:spLocks noChangeArrowheads="1"/>
            </p:cNvSpPr>
            <p:nvPr/>
          </p:nvSpPr>
          <p:spPr bwMode="gray">
            <a:xfrm>
              <a:off x="1078251" y="3604052"/>
              <a:ext cx="900000" cy="471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000" tIns="10800" rIns="54000" bIns="1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ko-KR" altLang="en-US" sz="1000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유동자</a:t>
              </a:r>
              <a:r>
                <a:rPr kumimoji="0" lang="ko-KR" altLang="en-US" sz="100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산</a:t>
              </a:r>
              <a:endParaRPr kumimoji="0" lang="en-US" altLang="ko-KR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" name="Rectangle 156"/>
            <p:cNvSpPr>
              <a:spLocks noChangeArrowheads="1"/>
            </p:cNvSpPr>
            <p:nvPr/>
          </p:nvSpPr>
          <p:spPr bwMode="gray">
            <a:xfrm>
              <a:off x="2035654" y="3602305"/>
              <a:ext cx="900000" cy="473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000" tIns="10800" rIns="54000" bIns="1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……</a:t>
              </a:r>
              <a:endParaRPr kumimoji="0" lang="en-US" altLang="ko-KR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9" name="Rectangle 156"/>
          <p:cNvSpPr>
            <a:spLocks noChangeArrowheads="1"/>
          </p:cNvSpPr>
          <p:nvPr/>
        </p:nvSpPr>
        <p:spPr bwMode="gray">
          <a:xfrm>
            <a:off x="1286434" y="4785746"/>
            <a:ext cx="1658535" cy="24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54000" tIns="10800" rIns="54000" bIns="1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대체투자 자산</a:t>
            </a:r>
            <a:endParaRPr kumimoji="0" lang="en-US" altLang="ko-KR" sz="1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Rectangle 210"/>
          <p:cNvSpPr>
            <a:spLocks noChangeArrowheads="1"/>
          </p:cNvSpPr>
          <p:nvPr/>
        </p:nvSpPr>
        <p:spPr bwMode="gray">
          <a:xfrm>
            <a:off x="1130065" y="4658164"/>
            <a:ext cx="1980000" cy="504000"/>
          </a:xfrm>
          <a:prstGeom prst="rect">
            <a:avLst/>
          </a:prstGeom>
          <a:solidFill>
            <a:srgbClr val="6DB33F">
              <a:alpha val="90000"/>
            </a:srgbClr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4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Rectangle 156"/>
          <p:cNvSpPr>
            <a:spLocks noChangeArrowheads="1"/>
          </p:cNvSpPr>
          <p:nvPr/>
        </p:nvSpPr>
        <p:spPr bwMode="gray">
          <a:xfrm>
            <a:off x="1400641" y="4712520"/>
            <a:ext cx="1371600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tIns="10800" rIns="54000" bIns="1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부동산</a:t>
            </a:r>
            <a:r>
              <a:rPr kumimoji="0" lang="en-US" altLang="ko-KR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SOC </a:t>
            </a:r>
            <a:r>
              <a:rPr kumimoji="0" lang="ko-KR" altLang="en-US" sz="10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endParaRPr kumimoji="0" lang="en-US" altLang="ko-KR" sz="10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Rectangle 145"/>
          <p:cNvSpPr>
            <a:spLocks noChangeArrowheads="1"/>
          </p:cNvSpPr>
          <p:nvPr/>
        </p:nvSpPr>
        <p:spPr bwMode="gray">
          <a:xfrm>
            <a:off x="791041" y="4454254"/>
            <a:ext cx="8323918" cy="911820"/>
          </a:xfrm>
          <a:prstGeom prst="rect">
            <a:avLst/>
          </a:prstGeom>
          <a:noFill/>
          <a:ln w="12700">
            <a:solidFill>
              <a:srgbClr val="1F497D"/>
            </a:solidFill>
            <a:prstDash val="dash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18800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 sz="1100" b="1" dirty="0">
              <a:solidFill>
                <a:prstClr val="black"/>
              </a:solidFill>
              <a:ea typeface="나눔고딕" panose="020D0604000000000000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직사각형 27"/>
              <p:cNvSpPr/>
              <p:nvPr/>
            </p:nvSpPr>
            <p:spPr>
              <a:xfrm>
                <a:off x="5497515" y="4688405"/>
                <a:ext cx="1901352" cy="443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ko-KR" altLang="ko-KR" sz="1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ko-KR" altLang="ko-KR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r>
                                <a:rPr lang="en-US" altLang="ko-KR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𝑁𝐶𝐹</m:t>
                              </m:r>
                            </m:e>
                          </m:nary>
                          <m:r>
                            <a:rPr lang="en-US" altLang="ko-KR" sz="1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d>
                            <m:dPr>
                              <m:ctrlPr>
                                <a:rPr lang="ko-KR" altLang="ko-KR" sz="11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1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IRR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ko-KR" sz="1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altLang="ko-KR" sz="1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𝑆𝑁</m:t>
                      </m:r>
                      <m:r>
                        <a:rPr lang="en-US" altLang="ko-KR" sz="1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ko-KR" altLang="ko-KR" sz="1100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mc:Choice>
        <mc:Fallback xmlns="">
          <p:sp>
            <p:nvSpPr>
              <p:cNvPr id="28" name="직사각형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515" y="4688405"/>
                <a:ext cx="1901352" cy="443519"/>
              </a:xfrm>
              <a:prstGeom prst="rect">
                <a:avLst/>
              </a:prstGeom>
              <a:blipFill rotWithShape="0">
                <a:blip r:embed="rId3"/>
                <a:stretch>
                  <a:fillRect l="-6410" t="-56164" b="-465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개체 28"/>
          <p:cNvGraphicFramePr>
            <a:graphicFrameLocks noChangeAspect="1"/>
          </p:cNvGraphicFramePr>
          <p:nvPr>
            <p:extLst/>
          </p:nvPr>
        </p:nvGraphicFramePr>
        <p:xfrm>
          <a:off x="7292711" y="4641836"/>
          <a:ext cx="1630607" cy="536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3" name="Equation" r:id="rId4" imgW="2006280" imgH="660240" progId="">
                  <p:embed/>
                </p:oleObj>
              </mc:Choice>
              <mc:Fallback>
                <p:oleObj name="Equation" r:id="rId4" imgW="2006280" imgH="660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2711" y="4641836"/>
                        <a:ext cx="1630607" cy="536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5484452" y="2548062"/>
            <a:ext cx="3323773" cy="1606836"/>
            <a:chOff x="5484452" y="2551380"/>
            <a:chExt cx="3323773" cy="1606836"/>
          </a:xfrm>
        </p:grpSpPr>
        <p:graphicFrame>
          <p:nvGraphicFramePr>
            <p:cNvPr id="25" name="개체 24"/>
            <p:cNvGraphicFramePr>
              <a:graphicFrameLocks noChangeAspect="1"/>
            </p:cNvGraphicFramePr>
            <p:nvPr>
              <p:extLst/>
            </p:nvPr>
          </p:nvGraphicFramePr>
          <p:xfrm>
            <a:off x="5484452" y="2653606"/>
            <a:ext cx="1368707" cy="475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4" name="Equation" r:id="rId6" imgW="1143000" imgH="431640" progId="">
                    <p:embed/>
                  </p:oleObj>
                </mc:Choice>
                <mc:Fallback>
                  <p:oleObj name="Equation" r:id="rId6" imgW="1143000" imgH="431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4452" y="2653606"/>
                          <a:ext cx="1368707" cy="4759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개체 26"/>
            <p:cNvGraphicFramePr>
              <a:graphicFrameLocks noChangeAspect="1"/>
            </p:cNvGraphicFramePr>
            <p:nvPr>
              <p:extLst/>
            </p:nvPr>
          </p:nvGraphicFramePr>
          <p:xfrm>
            <a:off x="7071798" y="2551380"/>
            <a:ext cx="1644194" cy="800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5" name="Equation" r:id="rId8" imgW="1930320" imgH="939600" progId="">
                    <p:embed/>
                  </p:oleObj>
                </mc:Choice>
                <mc:Fallback>
                  <p:oleObj name="Equation" r:id="rId8" imgW="1930320" imgH="939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1798" y="2551380"/>
                          <a:ext cx="1644194" cy="800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7515" y="3748102"/>
              <a:ext cx="3310710" cy="41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오른쪽 화살표 22"/>
          <p:cNvSpPr/>
          <p:nvPr/>
        </p:nvSpPr>
        <p:spPr bwMode="auto">
          <a:xfrm>
            <a:off x="3455932" y="2729074"/>
            <a:ext cx="1678509" cy="598983"/>
          </a:xfrm>
          <a:prstGeom prst="rightArrow">
            <a:avLst>
              <a:gd name="adj1" fmla="val 67629"/>
              <a:gd name="adj2" fmla="val 60031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시간가중 </a:t>
            </a:r>
            <a:r>
              <a:rPr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수익률</a:t>
            </a:r>
            <a:r>
              <a:rPr lang="en-US" altLang="ko-KR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(TWR)</a:t>
            </a:r>
            <a:endParaRPr lang="ko-KR" altLang="en-US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오른쪽 화살표 30"/>
          <p:cNvSpPr/>
          <p:nvPr/>
        </p:nvSpPr>
        <p:spPr bwMode="auto">
          <a:xfrm>
            <a:off x="3458041" y="3374903"/>
            <a:ext cx="1678509" cy="598983"/>
          </a:xfrm>
          <a:prstGeom prst="rightArrow">
            <a:avLst>
              <a:gd name="adj1" fmla="val 67629"/>
              <a:gd name="adj2" fmla="val 60031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평잔 </a:t>
            </a: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수익률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1041" y="5447439"/>
            <a:ext cx="8323917" cy="100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indent="-171450" algn="l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ko-KR" sz="1050" b="1" dirty="0" smtClean="0">
                <a:solidFill>
                  <a:schemeClr val="tx1"/>
                </a:solidFill>
              </a:rPr>
              <a:t>TWR</a:t>
            </a:r>
            <a:r>
              <a:rPr lang="ko-KR" altLang="en-US" sz="1050" b="1" dirty="0" smtClean="0">
                <a:solidFill>
                  <a:schemeClr val="tx1"/>
                </a:solidFill>
              </a:rPr>
              <a:t>은 매니저의 운용능력을 측정하기 위한 지표로 측정기간에 발생한 현금흐름의 효과를 제어함</a:t>
            </a:r>
            <a:r>
              <a:rPr lang="en-US" altLang="ko-KR" sz="1050" b="1" dirty="0" smtClean="0">
                <a:solidFill>
                  <a:schemeClr val="tx1"/>
                </a:solidFill>
              </a:rPr>
              <a:t>. </a:t>
            </a:r>
            <a:br>
              <a:rPr lang="en-US" altLang="ko-KR" sz="1050" b="1" dirty="0" smtClean="0">
                <a:solidFill>
                  <a:schemeClr val="tx1"/>
                </a:solidFill>
              </a:rPr>
            </a:br>
            <a:r>
              <a:rPr lang="ko-KR" altLang="en-US" sz="1050" b="1" dirty="0" smtClean="0">
                <a:solidFill>
                  <a:schemeClr val="tx1"/>
                </a:solidFill>
              </a:rPr>
              <a:t>반면</a:t>
            </a:r>
            <a:r>
              <a:rPr lang="en-US" altLang="ko-KR" sz="105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050" b="1" dirty="0" err="1" smtClean="0">
                <a:solidFill>
                  <a:schemeClr val="tx1"/>
                </a:solidFill>
              </a:rPr>
              <a:t>평잔수익률은</a:t>
            </a:r>
            <a:r>
              <a:rPr lang="ko-KR" altLang="en-US" sz="1050" b="1" dirty="0" smtClean="0">
                <a:solidFill>
                  <a:schemeClr val="tx1"/>
                </a:solidFill>
              </a:rPr>
              <a:t> 현금흐름 효과를 반영한 것으로 투자자 관점의 실제 수익률임</a:t>
            </a:r>
            <a:r>
              <a:rPr lang="en-US" altLang="ko-KR" sz="1050" b="1" dirty="0" smtClean="0">
                <a:solidFill>
                  <a:schemeClr val="tx1"/>
                </a:solidFill>
              </a:rPr>
              <a:t>.</a:t>
            </a:r>
          </a:p>
          <a:p>
            <a:pPr marL="171450" indent="-171450" algn="l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en-US" sz="1050" b="1" dirty="0" smtClean="0">
                <a:solidFill>
                  <a:schemeClr val="tx1"/>
                </a:solidFill>
              </a:rPr>
              <a:t>따라서 </a:t>
            </a:r>
            <a:r>
              <a:rPr lang="en-US" altLang="ko-KR" sz="1050" b="1" dirty="0" smtClean="0">
                <a:solidFill>
                  <a:schemeClr val="tx1"/>
                </a:solidFill>
              </a:rPr>
              <a:t>TWR</a:t>
            </a:r>
            <a:r>
              <a:rPr lang="ko-KR" altLang="en-US" sz="1050" b="1" dirty="0" smtClean="0">
                <a:solidFill>
                  <a:schemeClr val="tx1"/>
                </a:solidFill>
              </a:rPr>
              <a:t>과 </a:t>
            </a:r>
            <a:r>
              <a:rPr lang="ko-KR" altLang="en-US" sz="1050" b="1" dirty="0" err="1" smtClean="0">
                <a:solidFill>
                  <a:schemeClr val="tx1"/>
                </a:solidFill>
              </a:rPr>
              <a:t>평잔수익률은</a:t>
            </a:r>
            <a:r>
              <a:rPr lang="ko-KR" altLang="en-US" sz="1050" b="1" dirty="0" smtClean="0">
                <a:solidFill>
                  <a:schemeClr val="tx1"/>
                </a:solidFill>
              </a:rPr>
              <a:t> 측정목적과 기본가정이 다르기 때문에 수익률의 차이가 발생할 수 있음</a:t>
            </a:r>
            <a:r>
              <a:rPr lang="en-US" altLang="ko-KR" sz="1050" b="1" dirty="0" smtClean="0">
                <a:solidFill>
                  <a:schemeClr val="tx1"/>
                </a:solidFill>
              </a:rPr>
              <a:t>. </a:t>
            </a:r>
            <a:br>
              <a:rPr lang="en-US" altLang="ko-KR" sz="1050" b="1" dirty="0" smtClean="0">
                <a:solidFill>
                  <a:schemeClr val="tx1"/>
                </a:solidFill>
              </a:rPr>
            </a:br>
            <a:r>
              <a:rPr lang="ko-KR" altLang="en-US" sz="1050" b="1" dirty="0" err="1" smtClean="0">
                <a:solidFill>
                  <a:schemeClr val="tx1"/>
                </a:solidFill>
              </a:rPr>
              <a:t>일일평가가격이</a:t>
            </a:r>
            <a:r>
              <a:rPr lang="ko-KR" altLang="en-US" sz="1050" b="1" dirty="0" smtClean="0">
                <a:solidFill>
                  <a:schemeClr val="tx1"/>
                </a:solidFill>
              </a:rPr>
              <a:t> 존재하지 않는 대체투자자산의 경우는 </a:t>
            </a:r>
            <a:r>
              <a:rPr lang="en-US" altLang="ko-KR" sz="1050" b="1" dirty="0" smtClean="0">
                <a:solidFill>
                  <a:schemeClr val="tx1"/>
                </a:solidFill>
              </a:rPr>
              <a:t>IRR</a:t>
            </a:r>
            <a:r>
              <a:rPr lang="ko-KR" altLang="en-US" sz="1050" b="1" dirty="0" smtClean="0">
                <a:solidFill>
                  <a:schemeClr val="tx1"/>
                </a:solidFill>
              </a:rPr>
              <a:t>의 적용도 고려대상임</a:t>
            </a:r>
            <a:r>
              <a:rPr lang="en-US" altLang="ko-KR" sz="1050" b="1" dirty="0" smtClean="0">
                <a:solidFill>
                  <a:schemeClr val="tx1"/>
                </a:solidFill>
              </a:rPr>
              <a:t>.</a:t>
            </a:r>
            <a:endParaRPr lang="en-US" altLang="ko-KR" sz="1050" b="1" dirty="0">
              <a:solidFill>
                <a:schemeClr val="tx1"/>
              </a:solidFill>
            </a:endParaRPr>
          </a:p>
        </p:txBody>
      </p:sp>
      <p:sp>
        <p:nvSpPr>
          <p:cNvPr id="33" name="오른쪽 화살표 32"/>
          <p:cNvSpPr/>
          <p:nvPr/>
        </p:nvSpPr>
        <p:spPr bwMode="auto">
          <a:xfrm>
            <a:off x="3458041" y="4614417"/>
            <a:ext cx="1678509" cy="598983"/>
          </a:xfrm>
          <a:prstGeom prst="rightArrow">
            <a:avLst>
              <a:gd name="adj1" fmla="val 67629"/>
              <a:gd name="adj2" fmla="val 60031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금액가중 수익률</a:t>
            </a: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(IRR)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980728"/>
            <a:ext cx="9906000" cy="307777"/>
          </a:xfrm>
          <a:prstGeom prst="rect">
            <a:avLst/>
          </a:prstGeom>
          <a:noFill/>
        </p:spPr>
        <p:txBody>
          <a:bodyPr wrap="square" lIns="396000" rtlCol="0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수익률 측정</a:t>
            </a:r>
            <a:endParaRPr lang="en-US" altLang="ko-KR" sz="14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43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9"/>
          <p:cNvSpPr txBox="1">
            <a:spLocks/>
          </p:cNvSpPr>
          <p:nvPr/>
        </p:nvSpPr>
        <p:spPr bwMode="auto">
          <a:xfrm>
            <a:off x="128464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 smtClean="0">
                <a:solidFill>
                  <a:schemeClr val="tx1"/>
                </a:solidFill>
              </a:rPr>
              <a:t>[Back-Up]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_BenchMark 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996154" y="2124225"/>
            <a:ext cx="7917286" cy="1224135"/>
          </a:xfrm>
          <a:prstGeom prst="rect">
            <a:avLst/>
          </a:prstGeom>
          <a:noFill/>
          <a:ln w="9525">
            <a:solidFill>
              <a:srgbClr val="00009E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임의의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Customized BM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생성할 수 있는가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171450" indent="-171450"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시장지수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 업종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채권섹터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특정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듀레이션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구간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유동성 지수 등 다양한 지표를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사용할 수 있는가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171450" indent="-171450"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사용자가 요구하는 임의의 비중으로 합성된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생성할 수 있는가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18" name="오각형 17"/>
          <p:cNvSpPr/>
          <p:nvPr/>
        </p:nvSpPr>
        <p:spPr>
          <a:xfrm>
            <a:off x="992560" y="1872225"/>
            <a:ext cx="3672408" cy="5040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12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BM</a:t>
            </a:r>
            <a:r>
              <a:rPr lang="ko-KR" altLang="en-US" sz="12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ko-KR" altLang="en-US" sz="1200" b="1" dirty="0" err="1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확장성</a:t>
            </a:r>
            <a:endParaRPr lang="ko-KR" altLang="en-US" sz="12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996154" y="3694700"/>
            <a:ext cx="7917286" cy="1296145"/>
          </a:xfrm>
          <a:prstGeom prst="rect">
            <a:avLst/>
          </a:prstGeom>
          <a:noFill/>
          <a:ln w="9525">
            <a:solidFill>
              <a:srgbClr val="00009E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Peer Group, </a:t>
            </a:r>
            <a:r>
              <a:rPr kumimoji="0"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모델포트폴리오 등을 </a:t>
            </a: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kumimoji="0"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사용할 수 있는가</a:t>
            </a: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171450" indent="-171450"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kumimoji="0"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동일한 포트폴리오에 여러 개의 </a:t>
            </a: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Customized BM</a:t>
            </a:r>
            <a:r>
              <a:rPr kumimoji="0"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적용할 수 있는가</a:t>
            </a: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171450" indent="-171450"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kumimoji="0"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이력관리가 가능한가</a:t>
            </a: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171450" indent="-171450" defTabSz="999395" eaLnBrk="1" fontAlgn="ctr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kumimoji="0" lang="ko-KR" altLang="en-US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추가 및 삭제 등의 관리가 용이한가</a:t>
            </a:r>
            <a:r>
              <a:rPr kumimoji="0" lang="en-US" altLang="ko-KR" sz="11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19" name="오각형 18"/>
          <p:cNvSpPr/>
          <p:nvPr/>
        </p:nvSpPr>
        <p:spPr>
          <a:xfrm>
            <a:off x="992560" y="3442700"/>
            <a:ext cx="3672408" cy="5040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BM </a:t>
            </a:r>
            <a:r>
              <a:rPr lang="ko-KR" altLang="en-US" sz="12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관리의 </a:t>
            </a:r>
            <a:r>
              <a:rPr lang="ko-KR" altLang="en-US" sz="12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유연성</a:t>
            </a:r>
            <a:endParaRPr lang="ko-KR" altLang="en-US" sz="12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4357" y="5085185"/>
            <a:ext cx="7917286" cy="936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50" b="1" dirty="0" smtClean="0">
                <a:solidFill>
                  <a:schemeClr val="tx1"/>
                </a:solidFill>
              </a:rPr>
              <a:t>유연하고 </a:t>
            </a:r>
            <a:r>
              <a:rPr lang="ko-KR" altLang="en-US" sz="1150" b="1" dirty="0" err="1" smtClean="0">
                <a:solidFill>
                  <a:schemeClr val="tx1"/>
                </a:solidFill>
              </a:rPr>
              <a:t>확장성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 있는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 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 관리 </a:t>
            </a:r>
            <a:r>
              <a:rPr lang="ko-KR" altLang="en-US" sz="1150" b="1" dirty="0">
                <a:solidFill>
                  <a:schemeClr val="tx1"/>
                </a:solidFill>
              </a:rPr>
              <a:t>기능은 유동성 자산</a:t>
            </a:r>
            <a:r>
              <a:rPr lang="en-US" altLang="ko-KR" sz="1150" b="1" dirty="0">
                <a:solidFill>
                  <a:schemeClr val="tx1"/>
                </a:solidFill>
              </a:rPr>
              <a:t>, </a:t>
            </a:r>
            <a:r>
              <a:rPr lang="ko-KR" altLang="en-US" sz="1150" b="1" dirty="0">
                <a:solidFill>
                  <a:schemeClr val="tx1"/>
                </a:solidFill>
              </a:rPr>
              <a:t>대체투자 자산</a:t>
            </a:r>
            <a:r>
              <a:rPr lang="en-US" altLang="ko-KR" sz="1150" b="1" dirty="0">
                <a:solidFill>
                  <a:schemeClr val="tx1"/>
                </a:solidFill>
              </a:rPr>
              <a:t>, </a:t>
            </a:r>
            <a:r>
              <a:rPr lang="ko-KR" altLang="en-US" sz="1150" b="1" dirty="0">
                <a:solidFill>
                  <a:schemeClr val="tx1"/>
                </a:solidFill>
              </a:rPr>
              <a:t>해외투자 등 </a:t>
            </a:r>
            <a:r>
              <a:rPr lang="en-US" altLang="ko-KR" sz="1150" b="1" dirty="0">
                <a:solidFill>
                  <a:schemeClr val="tx1"/>
                </a:solidFill>
              </a:rPr>
              <a:t/>
            </a:r>
            <a:br>
              <a:rPr lang="en-US" altLang="ko-KR" sz="1150" b="1" dirty="0">
                <a:solidFill>
                  <a:schemeClr val="tx1"/>
                </a:solidFill>
              </a:rPr>
            </a:br>
            <a:r>
              <a:rPr lang="ko-KR" altLang="en-US" sz="1150" b="1" dirty="0">
                <a:solidFill>
                  <a:schemeClr val="tx1"/>
                </a:solidFill>
              </a:rPr>
              <a:t>다양한 운용 자산을 위한 </a:t>
            </a:r>
            <a:r>
              <a:rPr lang="en-US" altLang="ko-KR" sz="1150" b="1" dirty="0">
                <a:solidFill>
                  <a:schemeClr val="tx1"/>
                </a:solidFill>
              </a:rPr>
              <a:t>Customized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를 </a:t>
            </a:r>
            <a:r>
              <a:rPr lang="ko-KR" altLang="en-US" sz="1150" b="1" dirty="0">
                <a:solidFill>
                  <a:schemeClr val="tx1"/>
                </a:solidFill>
              </a:rPr>
              <a:t>생성하고 관리하기 위한 핵심 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조건입니다</a:t>
            </a:r>
            <a:r>
              <a:rPr lang="en-US" altLang="ko-KR" sz="115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텍스트 개체 틀 11"/>
          <p:cNvSpPr txBox="1">
            <a:spLocks/>
          </p:cNvSpPr>
          <p:nvPr/>
        </p:nvSpPr>
        <p:spPr bwMode="auto">
          <a:xfrm>
            <a:off x="0" y="1065824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BenchMark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성과분석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모듈은 시장지수를 이용하여 운용전략과 목적에 부합되는 다양한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지수를 생성관리 할 수 있는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확장성과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리밸런싱과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동일한 포트폴리오에 복수개의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적용하여 성과 분석할 수 있는 유연성을 제공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39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97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_BenchMark 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124744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BenchMark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 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관리시스템의 기능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관리 시스템은 자산단위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채권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주식 등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합성지수 생성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 단위의 합성지수 생성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그리고 포트폴리오와 합성지수의 </a:t>
            </a:r>
            <a:r>
              <a:rPr lang="ko-KR" altLang="en-US" sz="12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매핑을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통한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설정 및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성과 조회 기능으로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구성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371282" y="2003732"/>
            <a:ext cx="5469646" cy="64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자산단위의 자산배분 전략을 반영한 합성지수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(Composite Index)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생성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채권부문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섹터 및 만기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주식부문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업종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유동부문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(Call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또는 고정금리 반영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1065072" y="2003732"/>
            <a:ext cx="2376000" cy="648000"/>
          </a:xfrm>
          <a:prstGeom prst="homePlate">
            <a:avLst>
              <a:gd name="adj" fmla="val 3109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자산단위 합성지수 생성</a:t>
            </a:r>
            <a:r>
              <a:rPr lang="en-US" altLang="ko-KR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·</a:t>
            </a: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관리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3371282" y="2792829"/>
            <a:ext cx="5469646" cy="64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펀드단위의 자산배분 전략을 반영한 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 Index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생성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채권부문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주식부문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유동성부문의 편입 비중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해외지수 포함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오각형 24"/>
          <p:cNvSpPr/>
          <p:nvPr/>
        </p:nvSpPr>
        <p:spPr>
          <a:xfrm>
            <a:off x="1065072" y="2792829"/>
            <a:ext cx="2376000" cy="648000"/>
          </a:xfrm>
          <a:prstGeom prst="homePlate">
            <a:avLst>
              <a:gd name="adj" fmla="val 219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포트폴리오 단위 </a:t>
            </a:r>
            <a:r>
              <a:rPr lang="en-US" altLang="ko-KR" sz="12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BM</a:t>
            </a:r>
            <a:r>
              <a:rPr lang="ko-KR" altLang="en-US" sz="12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생성</a:t>
            </a:r>
            <a:r>
              <a:rPr lang="en-US" altLang="ko-KR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·</a:t>
            </a: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관리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3371282" y="3581926"/>
            <a:ext cx="5469646" cy="64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성과평가를 위해 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성과평가 분석대상간의 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Mapping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분석대상은 펀드 뿐만 아니라 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1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하이어라키관리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생성된 분석단위도 가능</a:t>
            </a:r>
            <a:endParaRPr lang="ko-KR" altLang="en-US" sz="11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1065072" y="3581926"/>
            <a:ext cx="2376000" cy="648000"/>
          </a:xfrm>
          <a:prstGeom prst="homePlate">
            <a:avLst>
              <a:gd name="adj" fmla="val 259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BM</a:t>
            </a: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과</a:t>
            </a:r>
            <a:r>
              <a:rPr lang="ko-KR" altLang="en-US" sz="12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포트폴리오의 </a:t>
            </a:r>
            <a:r>
              <a:rPr lang="en-US" altLang="ko-KR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Mapping</a:t>
            </a:r>
            <a:endParaRPr lang="ko-KR" altLang="en-US" sz="12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371282" y="4371022"/>
            <a:ext cx="5469646" cy="64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기본정보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수익률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구성내역 및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듀레이션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등의 보조지표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</a:t>
            </a:r>
            <a:endParaRPr lang="en-US" altLang="ko-KR" sz="1100" dirty="0" smtClean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6213" indent="-176213" fontAlgn="base" latinLnBrk="0">
              <a:spcBef>
                <a:spcPts val="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비교분석 정보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(BM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VS.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BM, BM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VS.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시장지표</a:t>
            </a:r>
            <a:r>
              <a:rPr lang="en-US" altLang="ko-KR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 </a:t>
            </a:r>
            <a:endParaRPr lang="ko-KR" altLang="en-US" sz="1100" dirty="0">
              <a:solidFill>
                <a:prstClr val="black">
                  <a:lumMod val="85000"/>
                  <a:lumOff val="1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오각형 27"/>
          <p:cNvSpPr/>
          <p:nvPr/>
        </p:nvSpPr>
        <p:spPr>
          <a:xfrm>
            <a:off x="1065072" y="4371022"/>
            <a:ext cx="2376000" cy="648000"/>
          </a:xfrm>
          <a:prstGeom prst="homePlate">
            <a:avLst>
              <a:gd name="adj" fmla="val 259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2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BM </a:t>
            </a:r>
            <a:r>
              <a:rPr lang="ko-KR" altLang="en-US" sz="12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정보 조회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4357" y="5144105"/>
            <a:ext cx="7917286" cy="936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관리모듈은 자산특성과 운용전략을 고려하여 결정된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을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 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설정하고 관리하는 기능을 제공하며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, </a:t>
            </a:r>
          </a:p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50" b="1" dirty="0" smtClean="0">
                <a:solidFill>
                  <a:schemeClr val="tx1"/>
                </a:solidFill>
              </a:rPr>
              <a:t>설정된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은 운용성과분석의 지표로 활용될 수 있도록 성과분석단위에 </a:t>
            </a:r>
            <a:r>
              <a:rPr lang="ko-KR" altLang="en-US" sz="1150" b="1" dirty="0" err="1" smtClean="0">
                <a:solidFill>
                  <a:schemeClr val="tx1"/>
                </a:solidFill>
              </a:rPr>
              <a:t>매핑될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 수 있게 구성됩니다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.</a:t>
            </a:r>
            <a:endParaRPr lang="en-US" altLang="ko-KR" sz="11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98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90735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</a:t>
            </a:r>
            <a:r>
              <a:rPr lang="en-US" altLang="ko-KR" sz="1400" dirty="0" smtClean="0">
                <a:solidFill>
                  <a:schemeClr val="tx1"/>
                </a:solidFill>
              </a:rPr>
              <a:t>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_BenchMark 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33" name="오각형 32"/>
          <p:cNvSpPr/>
          <p:nvPr/>
        </p:nvSpPr>
        <p:spPr>
          <a:xfrm>
            <a:off x="7113300" y="3216415"/>
            <a:ext cx="1764000" cy="684000"/>
          </a:xfrm>
          <a:prstGeom prst="homePlate">
            <a:avLst>
              <a:gd name="adj" fmla="val 0"/>
            </a:avLst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운용 및 </a:t>
            </a:r>
            <a:r>
              <a:rPr lang="ko-KR" altLang="en-US" sz="1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성과분석용</a:t>
            </a:r>
            <a:endParaRPr lang="en-US" altLang="ko-KR" sz="1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Benchmark Index</a:t>
            </a:r>
          </a:p>
        </p:txBody>
      </p:sp>
      <p:sp>
        <p:nvSpPr>
          <p:cNvPr id="34" name="오른쪽 화살표 33"/>
          <p:cNvSpPr/>
          <p:nvPr/>
        </p:nvSpPr>
        <p:spPr>
          <a:xfrm>
            <a:off x="2721165" y="3027898"/>
            <a:ext cx="972000" cy="106103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36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자산단위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자산배분전략</a:t>
            </a:r>
            <a:endParaRPr lang="ko-KR" altLang="en-US" sz="900" dirty="0">
              <a:solidFill>
                <a:prstClr val="black">
                  <a:lumMod val="75000"/>
                  <a:lumOff val="25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오른쪽 화살표 34"/>
          <p:cNvSpPr/>
          <p:nvPr/>
        </p:nvSpPr>
        <p:spPr>
          <a:xfrm>
            <a:off x="5913255" y="3014796"/>
            <a:ext cx="972000" cy="108723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36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90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Portfolio</a:t>
            </a:r>
            <a:r>
              <a:rPr lang="ko-KR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단위</a:t>
            </a:r>
            <a:r>
              <a:rPr lang="en-US" altLang="ko-KR" sz="90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90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자산배분전략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3921210" y="2252385"/>
            <a:ext cx="1764000" cy="2612060"/>
            <a:chOff x="3912718" y="2611956"/>
            <a:chExt cx="1764000" cy="2612060"/>
          </a:xfrm>
        </p:grpSpPr>
        <p:sp>
          <p:nvSpPr>
            <p:cNvPr id="30" name="오각형 29"/>
            <p:cNvSpPr/>
            <p:nvPr/>
          </p:nvSpPr>
          <p:spPr>
            <a:xfrm>
              <a:off x="3912718" y="2611956"/>
              <a:ext cx="1764000" cy="468000"/>
            </a:xfrm>
            <a:prstGeom prst="homePlat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채권 </a:t>
              </a:r>
              <a:r>
                <a:rPr lang="en-US" altLang="ko-KR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Composite Index</a:t>
              </a:r>
            </a:p>
          </p:txBody>
        </p:sp>
        <p:sp>
          <p:nvSpPr>
            <p:cNvPr id="31" name="오각형 30"/>
            <p:cNvSpPr/>
            <p:nvPr/>
          </p:nvSpPr>
          <p:spPr>
            <a:xfrm>
              <a:off x="3912718" y="3326642"/>
              <a:ext cx="1764000" cy="468000"/>
            </a:xfrm>
            <a:prstGeom prst="homePlat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주식 </a:t>
              </a:r>
              <a:r>
                <a:rPr lang="en-US" altLang="ko-KR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Composite Index</a:t>
              </a:r>
            </a:p>
          </p:txBody>
        </p:sp>
        <p:sp>
          <p:nvSpPr>
            <p:cNvPr id="32" name="오각형 31"/>
            <p:cNvSpPr/>
            <p:nvPr/>
          </p:nvSpPr>
          <p:spPr>
            <a:xfrm>
              <a:off x="3912718" y="4041328"/>
              <a:ext cx="1764000" cy="468000"/>
            </a:xfrm>
            <a:prstGeom prst="homePlat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유동성 </a:t>
              </a:r>
              <a:r>
                <a:rPr lang="en-US" altLang="ko-KR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Index</a:t>
              </a:r>
            </a:p>
          </p:txBody>
        </p:sp>
        <p:sp>
          <p:nvSpPr>
            <p:cNvPr id="36" name="오각형 35"/>
            <p:cNvSpPr/>
            <p:nvPr/>
          </p:nvSpPr>
          <p:spPr>
            <a:xfrm>
              <a:off x="3912718" y="4756016"/>
              <a:ext cx="1764000" cy="468000"/>
            </a:xfrm>
            <a:prstGeom prst="homePlat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비정형적 </a:t>
              </a:r>
              <a:r>
                <a:rPr lang="en-US" altLang="ko-KR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Index </a:t>
              </a:r>
              <a:r>
                <a:rPr lang="ko-KR" altLang="en-US" sz="1000" dirty="0">
                  <a:solidFill>
                    <a:prstClr val="white"/>
                  </a:solidFill>
                  <a:latin typeface="나눔고딕" pitchFamily="50" charset="-127"/>
                  <a:ea typeface="나눔고딕" pitchFamily="50" charset="-127"/>
                </a:rPr>
                <a:t>요건</a:t>
              </a:r>
              <a:endParaRPr lang="en-US" altLang="ko-KR" sz="100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028700" y="2591701"/>
            <a:ext cx="1464420" cy="1933428"/>
            <a:chOff x="990600" y="2951271"/>
            <a:chExt cx="1464420" cy="1933428"/>
          </a:xfrm>
          <a:solidFill>
            <a:srgbClr val="003974"/>
          </a:solidFill>
        </p:grpSpPr>
        <p:sp>
          <p:nvSpPr>
            <p:cNvPr id="20" name="오각형 19"/>
            <p:cNvSpPr/>
            <p:nvPr/>
          </p:nvSpPr>
          <p:spPr>
            <a:xfrm>
              <a:off x="990600" y="2951271"/>
              <a:ext cx="1464420" cy="504056"/>
            </a:xfrm>
            <a:prstGeom prst="homePlat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000" dirty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채권 </a:t>
              </a:r>
              <a:r>
                <a:rPr lang="en-US" altLang="ko-KR" sz="1000" dirty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Market Index</a:t>
              </a:r>
            </a:p>
          </p:txBody>
        </p:sp>
        <p:sp>
          <p:nvSpPr>
            <p:cNvPr id="37" name="오각형 36"/>
            <p:cNvSpPr/>
            <p:nvPr/>
          </p:nvSpPr>
          <p:spPr>
            <a:xfrm>
              <a:off x="990600" y="3665957"/>
              <a:ext cx="1464420" cy="504056"/>
            </a:xfrm>
            <a:prstGeom prst="homePlat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000" dirty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주식 </a:t>
              </a:r>
              <a:r>
                <a:rPr lang="en-US" altLang="ko-KR" sz="1000" dirty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Market Index</a:t>
              </a:r>
            </a:p>
          </p:txBody>
        </p:sp>
        <p:sp>
          <p:nvSpPr>
            <p:cNvPr id="38" name="오각형 37"/>
            <p:cNvSpPr/>
            <p:nvPr/>
          </p:nvSpPr>
          <p:spPr>
            <a:xfrm>
              <a:off x="990600" y="4380643"/>
              <a:ext cx="1464420" cy="504056"/>
            </a:xfrm>
            <a:prstGeom prst="homePlat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000" dirty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단기자금시장 금리</a:t>
              </a:r>
              <a:endParaRPr lang="en-US" altLang="ko-KR" sz="1000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994357" y="5106397"/>
            <a:ext cx="7917286" cy="936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50" b="1" dirty="0" smtClean="0">
                <a:solidFill>
                  <a:schemeClr val="tx1"/>
                </a:solidFill>
              </a:rPr>
              <a:t>포트폴리오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은 각 자산의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Index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를 </a:t>
            </a:r>
            <a:r>
              <a:rPr lang="ko-KR" altLang="en-US" sz="1150" b="1" dirty="0" err="1" smtClean="0">
                <a:solidFill>
                  <a:schemeClr val="tx1"/>
                </a:solidFill>
              </a:rPr>
              <a:t>교보생명의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 운용전략과 목적이 반영된 비중에 맞춰 합성하기 때문에 </a:t>
            </a:r>
            <a:endParaRPr lang="en-US" altLang="ko-KR" sz="1150" b="1" dirty="0" smtClean="0">
              <a:solidFill>
                <a:schemeClr val="tx1"/>
              </a:solidFill>
            </a:endParaRPr>
          </a:p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150" b="1" dirty="0" smtClean="0">
                <a:solidFill>
                  <a:schemeClr val="tx1"/>
                </a:solidFill>
              </a:rPr>
              <a:t>포트폴리오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은 </a:t>
            </a:r>
            <a:r>
              <a:rPr lang="ko-KR" altLang="en-US" sz="1150" b="1" dirty="0" err="1" smtClean="0">
                <a:solidFill>
                  <a:schemeClr val="tx1"/>
                </a:solidFill>
              </a:rPr>
              <a:t>자산별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 시장수익률과 </a:t>
            </a:r>
            <a:r>
              <a:rPr lang="ko-KR" altLang="en-US" sz="1150" b="1" dirty="0" err="1" smtClean="0">
                <a:solidFill>
                  <a:schemeClr val="tx1"/>
                </a:solidFill>
              </a:rPr>
              <a:t>교보생명의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 운용전략 및 목적을 동시에 반영할 수 있습니다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.</a:t>
            </a:r>
            <a:endParaRPr lang="en-US" altLang="ko-KR" sz="1150" b="1" dirty="0">
              <a:solidFill>
                <a:schemeClr val="tx1"/>
              </a:solidFill>
            </a:endParaRPr>
          </a:p>
        </p:txBody>
      </p:sp>
      <p:sp>
        <p:nvSpPr>
          <p:cNvPr id="41" name="텍스트 개체 틀 11"/>
          <p:cNvSpPr txBox="1">
            <a:spLocks/>
          </p:cNvSpPr>
          <p:nvPr/>
        </p:nvSpPr>
        <p:spPr bwMode="auto">
          <a:xfrm>
            <a:off x="0" y="1124744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BenchMark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Market Index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Customized Index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management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포트폴리오의 운용전략과 목적을 반영하는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Customized 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생성하고 관리하는 기능을 통해 운용전략과 성과분석을 연계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즉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운용전략을 반영하는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이용하여 운용자산에 대한 성과분석을 수행함으로써 자산운용이 운용전략과 목적에 부합하는지를 분석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58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슬라이드 번호 개체 틀 8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8B836ABB-0B44-4485-8724-2A1B4FF4AA6E}" type="slidenum">
              <a:rPr lang="ko-KR" altLang="en-US">
                <a:latin typeface="나눔고딕" panose="020D0604000000000000" pitchFamily="50" charset="-127"/>
                <a:ea typeface="나눔고딕" panose="020D0604000000000000" pitchFamily="50" charset="-127"/>
              </a:rPr>
              <a:pPr eaLnBrk="1" hangingPunct="1"/>
              <a:t>99</a:t>
            </a:fld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 bwMode="auto">
          <a:xfrm>
            <a:off x="128464" y="155575"/>
            <a:ext cx="990282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45720" rIns="270000" bIns="45720" numCol="1" anchor="ctr" anchorCtr="0" compatLnSpc="1">
            <a:prstTxWarp prst="textNoShape">
              <a:avLst/>
            </a:prstTxWarp>
          </a:bodyPr>
          <a:lstStyle>
            <a:lvl1pPr marL="216694" indent="-216694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sz="1950" b="1" kern="1200">
                <a:solidFill>
                  <a:srgbClr val="003974"/>
                </a:solidFill>
                <a:latin typeface="나눔고딕" pitchFamily="50" charset="-127"/>
                <a:ea typeface="나눔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37147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74295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114425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485900" algn="ctr" rtl="0" fontAlgn="base" latinLnBrk="1">
              <a:spcBef>
                <a:spcPct val="0"/>
              </a:spcBef>
              <a:spcAft>
                <a:spcPct val="0"/>
              </a:spcAft>
              <a:defRPr sz="3575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[Back-Up] </a:t>
            </a:r>
            <a:r>
              <a:rPr lang="ko-KR" altLang="en-US" sz="1400" dirty="0" smtClean="0">
                <a:solidFill>
                  <a:schemeClr val="tx1"/>
                </a:solidFill>
              </a:rPr>
              <a:t>성과평가</a:t>
            </a:r>
            <a:r>
              <a:rPr lang="en-US" altLang="ko-KR" sz="1400" dirty="0" smtClean="0">
                <a:solidFill>
                  <a:schemeClr val="tx1"/>
                </a:solidFill>
              </a:rPr>
              <a:t>_BenchMark </a:t>
            </a:r>
            <a:endParaRPr lang="ko-KR" altLang="en-US" sz="1400" b="0" dirty="0">
              <a:solidFill>
                <a:schemeClr val="tx1"/>
              </a:solidFill>
            </a:endParaRPr>
          </a:p>
        </p:txBody>
      </p:sp>
      <p:sp>
        <p:nvSpPr>
          <p:cNvPr id="16" name="텍스트 개체 틀 11"/>
          <p:cNvSpPr txBox="1">
            <a:spLocks/>
          </p:cNvSpPr>
          <p:nvPr/>
        </p:nvSpPr>
        <p:spPr bwMode="auto">
          <a:xfrm>
            <a:off x="0" y="1100612"/>
            <a:ext cx="9906000" cy="75713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68000" tIns="45720" rIns="360000" bIns="45720" numCol="1" anchor="t" anchorCtr="0" compatLnSpc="1">
            <a:prstTxWarp prst="textNoShape">
              <a:avLst/>
            </a:prstTxWarp>
            <a:spAutoFit/>
          </a:bodyPr>
          <a:lstStyle>
            <a:lvl1pPr marL="278606" indent="-278606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3647" indent="-232172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0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BenchMark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관리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Market Index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이용한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Customized BM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설정</a:t>
            </a:r>
            <a:endParaRPr lang="en-US" altLang="ko-KR" sz="12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포트폴리오의 운용전략과 운용목적을 반영하는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Customized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생성하고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관리하는 기능을 통해 운용전략과 성과분석을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연계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즉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운용전략을 반영하는 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BM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이용하여 운용자산에 대한 성과분석을 수행함으로써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자산운용이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운용전략과 목적에 </a:t>
            </a:r>
            <a:r>
              <a:rPr lang="ko-KR" altLang="en-US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부합하는지를 분석</a:t>
            </a: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3442" y="5157193"/>
            <a:ext cx="7439117" cy="7920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sz="100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관리모듈을 이용한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Flexible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한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 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설정 기능은 자산배분 전략용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 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뿐만 아니라 은행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보험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, </a:t>
            </a:r>
            <a:br>
              <a:rPr lang="en-US" altLang="ko-KR" sz="1150" b="1" dirty="0" smtClean="0">
                <a:solidFill>
                  <a:schemeClr val="tx1"/>
                </a:solidFill>
              </a:rPr>
            </a:br>
            <a:r>
              <a:rPr lang="ko-KR" altLang="en-US" sz="1150" b="1" dirty="0" smtClean="0">
                <a:solidFill>
                  <a:schemeClr val="tx1"/>
                </a:solidFill>
              </a:rPr>
              <a:t>자산 운용사의 다양한 운용 자산에 가장 적합한 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BM</a:t>
            </a:r>
            <a:r>
              <a:rPr lang="ko-KR" altLang="en-US" sz="1150" b="1" dirty="0" smtClean="0">
                <a:solidFill>
                  <a:schemeClr val="tx1"/>
                </a:solidFill>
              </a:rPr>
              <a:t>을 자유롭게 합성하여 성과평가의 기초가 됨</a:t>
            </a:r>
            <a:r>
              <a:rPr lang="en-US" altLang="ko-KR" sz="1150" b="1" dirty="0" smtClean="0">
                <a:solidFill>
                  <a:schemeClr val="tx1"/>
                </a:solidFill>
              </a:rPr>
              <a:t>.</a:t>
            </a:r>
            <a:endParaRPr lang="en-US" altLang="ko-KR" sz="1150" b="1" dirty="0">
              <a:solidFill>
                <a:schemeClr val="tx1"/>
              </a:solidFill>
            </a:endParaRPr>
          </a:p>
        </p:txBody>
      </p:sp>
      <p:sp>
        <p:nvSpPr>
          <p:cNvPr id="22" name="순서도: 병합 21"/>
          <p:cNvSpPr/>
          <p:nvPr/>
        </p:nvSpPr>
        <p:spPr>
          <a:xfrm>
            <a:off x="3547859" y="3869374"/>
            <a:ext cx="2810282" cy="356710"/>
          </a:xfrm>
          <a:prstGeom prst="flowChartMerg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2562379" y="4318993"/>
            <a:ext cx="4781242" cy="576064"/>
          </a:xfrm>
          <a:prstGeom prst="homePlate">
            <a:avLst>
              <a:gd name="adj" fmla="val 0"/>
            </a:avLst>
          </a:prstGeom>
          <a:solidFill>
            <a:schemeClr val="tx2">
              <a:alpha val="9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자산별</a:t>
            </a:r>
            <a:r>
              <a: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합성</a:t>
            </a:r>
            <a:r>
              <a:rPr lang="en-US" altLang="ko-KR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혼합형</a:t>
            </a:r>
            <a:r>
              <a:rPr lang="en-US" altLang="ko-KR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BM </a:t>
            </a:r>
            <a:r>
              <a: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생성</a:t>
            </a:r>
            <a:endParaRPr lang="en-US" altLang="ko-KR" sz="14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주식형 </a:t>
            </a:r>
            <a:r>
              <a:rPr lang="en-US" altLang="ko-KR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30% + </a:t>
            </a:r>
            <a:r>
              <a:rPr lang="ko-KR" altLang="en-US" sz="1400" b="1" dirty="0" err="1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채권형</a:t>
            </a:r>
            <a:r>
              <a: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60% + </a:t>
            </a:r>
            <a:r>
              <a:rPr lang="ko-KR" altLang="en-US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유동성 </a:t>
            </a:r>
            <a:r>
              <a:rPr lang="en-US" altLang="ko-KR" sz="1400" b="1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10%)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14159" y="2380159"/>
            <a:ext cx="2810284" cy="1405434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515151"/>
            </a:solidFill>
            <a:miter lim="800000"/>
            <a:headEnd/>
            <a:tailEnd/>
          </a:ln>
        </p:spPr>
        <p:txBody>
          <a:bodyPr lIns="46800" tIns="72000" rIns="46800" bIns="18000" anchor="t" anchorCtr="0"/>
          <a:lstStyle/>
          <a:p>
            <a:pPr marL="108000" indent="-108000" fontAlgn="base" latinLnBrk="0"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1" lang="en-US" altLang="ko-KR" sz="90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</a:rPr>
              <a:t>주식개별 업종 지수</a:t>
            </a:r>
            <a:endParaRPr kumimoji="1" lang="en-US" altLang="ko-KR" sz="105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</a:rPr>
              <a:t>업종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</a:rPr>
              <a:t>A + </a:t>
            </a: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</a:rPr>
              <a:t>업종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</a:rPr>
              <a:t>B 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 </a:t>
            </a: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시장비중 지수</a:t>
            </a:r>
            <a:endParaRPr kumimoji="1" lang="en-US" altLang="ko-KR" sz="105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  <a:sym typeface="Wingdings" panose="05000000000000000000" pitchFamily="2" charset="2"/>
            </a:endParaRP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업종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A (30%) +</a:t>
            </a: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업종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B (20%) + </a:t>
            </a: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업종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C (10%)</a:t>
            </a:r>
            <a:b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</a:b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 </a:t>
            </a: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합성지수</a:t>
            </a:r>
            <a:endParaRPr kumimoji="1" lang="en-US" altLang="ko-KR" sz="105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  <a:sym typeface="Wingdings" panose="05000000000000000000" pitchFamily="2" charset="2"/>
            </a:endParaRPr>
          </a:p>
          <a:p>
            <a:pPr fontAlgn="base" latinLnBrk="0">
              <a:spcBef>
                <a:spcPts val="100"/>
              </a:spcBef>
              <a:spcAft>
                <a:spcPct val="0"/>
              </a:spcAft>
              <a:defRPr/>
            </a:pPr>
            <a:endParaRPr kumimoji="1" lang="en-US" altLang="ko-KR" sz="105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  <a:sym typeface="Wingdings" panose="05000000000000000000" pitchFamily="2" charset="2"/>
            </a:endParaRPr>
          </a:p>
          <a:p>
            <a:pPr marL="108000" indent="-108000" fontAlgn="base" latinLnBrk="0"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1" lang="en-US" altLang="ko-KR" sz="900" kern="0" dirty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614158" y="2109193"/>
            <a:ext cx="2810283" cy="270968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주식형 </a:t>
            </a:r>
            <a:r>
              <a:rPr lang="en-US" altLang="ko-KR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en-US" altLang="ko-KR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3547859" y="2380159"/>
            <a:ext cx="2810284" cy="1405434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515151"/>
            </a:solidFill>
            <a:miter lim="800000"/>
            <a:headEnd/>
            <a:tailEnd/>
          </a:ln>
        </p:spPr>
        <p:txBody>
          <a:bodyPr lIns="46800" tIns="72000" rIns="46800" bIns="18000" anchor="t" anchorCtr="0"/>
          <a:lstStyle/>
          <a:p>
            <a:pPr marL="108000" indent="-108000" fontAlgn="base" latinLnBrk="0"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1" lang="en-US" altLang="ko-KR" sz="90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</a:rPr>
              <a:t>시장 채권지수</a:t>
            </a:r>
            <a:endParaRPr kumimoji="1" lang="en-US" altLang="ko-KR" sz="105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국공채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 (50%) +</a:t>
            </a:r>
            <a:r>
              <a:rPr kumimoji="1" lang="ko-KR" altLang="en-US" sz="1050" kern="0" dirty="0" err="1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금융채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 (30%)…</a:t>
            </a: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err="1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듀레이션</a:t>
            </a: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 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1Y~2Y</a:t>
            </a: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1" lang="en-US" altLang="ko-KR" sz="105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  <a:sym typeface="Wingdings" panose="05000000000000000000" pitchFamily="2" charset="2"/>
            </a:endParaRPr>
          </a:p>
          <a:p>
            <a:pPr marL="108000" indent="-108000" fontAlgn="base" latinLnBrk="0"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1" lang="en-US" altLang="ko-KR" sz="900" kern="0" dirty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Rectangle 38"/>
          <p:cNvSpPr>
            <a:spLocks noChangeArrowheads="1"/>
          </p:cNvSpPr>
          <p:nvPr/>
        </p:nvSpPr>
        <p:spPr bwMode="auto">
          <a:xfrm>
            <a:off x="3547858" y="2109193"/>
            <a:ext cx="2810283" cy="270968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err="1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채권형</a:t>
            </a: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en-US" altLang="ko-KR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6481559" y="2380159"/>
            <a:ext cx="2810284" cy="1405434"/>
          </a:xfrm>
          <a:prstGeom prst="rect">
            <a:avLst/>
          </a:prstGeom>
          <a:solidFill>
            <a:srgbClr val="FFFFFF"/>
          </a:solidFill>
          <a:ln w="3175" algn="ctr">
            <a:solidFill>
              <a:srgbClr val="515151"/>
            </a:solidFill>
            <a:miter lim="800000"/>
            <a:headEnd/>
            <a:tailEnd/>
          </a:ln>
        </p:spPr>
        <p:txBody>
          <a:bodyPr lIns="46800" tIns="72000" rIns="46800" bIns="18000" anchor="t" anchorCtr="0"/>
          <a:lstStyle/>
          <a:p>
            <a:pPr marL="108000" indent="-108000" fontAlgn="base" latinLnBrk="0"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1" lang="en-US" altLang="ko-KR" sz="90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Market Index</a:t>
            </a: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고정금리 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(</a:t>
            </a: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연 </a:t>
            </a:r>
            <a:r>
              <a:rPr kumimoji="1" lang="en-US" altLang="ko-KR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2.5%)</a:t>
            </a:r>
          </a:p>
          <a:p>
            <a:pPr marL="108000" indent="-108000" fontAlgn="base" latinLnBrk="0">
              <a:lnSpc>
                <a:spcPts val="1700"/>
              </a:lnSpc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ko-KR" altLang="en-US" sz="1050" kern="0" dirty="0" smtClean="0">
                <a:solidFill>
                  <a:srgbClr val="000000"/>
                </a:solidFill>
                <a:latin typeface="나눔고딕" pitchFamily="50" charset="-127"/>
                <a:ea typeface="나눔고딕" panose="020D0604000000000000" pitchFamily="50" charset="-127"/>
                <a:sym typeface="Wingdings" panose="05000000000000000000" pitchFamily="2" charset="2"/>
              </a:rPr>
              <a:t>기타 유동자산 관련 수익률</a:t>
            </a:r>
            <a:endParaRPr kumimoji="1" lang="en-US" altLang="ko-KR" sz="1050" kern="0" dirty="0" smtClean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  <a:sym typeface="Wingdings" panose="05000000000000000000" pitchFamily="2" charset="2"/>
            </a:endParaRPr>
          </a:p>
          <a:p>
            <a:pPr marL="108000" indent="-108000" fontAlgn="base" latinLnBrk="0">
              <a:spcBef>
                <a:spcPts val="1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1" lang="en-US" altLang="ko-KR" sz="900" kern="0" dirty="0">
              <a:solidFill>
                <a:srgbClr val="000000"/>
              </a:solidFill>
              <a:latin typeface="나눔고딕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Rectangle 38"/>
          <p:cNvSpPr>
            <a:spLocks noChangeArrowheads="1"/>
          </p:cNvSpPr>
          <p:nvPr/>
        </p:nvSpPr>
        <p:spPr bwMode="auto">
          <a:xfrm>
            <a:off x="6481558" y="2109193"/>
            <a:ext cx="2810283" cy="270968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유동성 자산 </a:t>
            </a:r>
            <a:r>
              <a:rPr lang="en-US" altLang="ko-KR" sz="100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Index</a:t>
            </a:r>
            <a:endParaRPr lang="en-US" altLang="ko-KR" sz="1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68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Ki8VT7V0uh6F62qC.Rz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08.75"/>
  <p:tag name="LLEFT" val=" 143.8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3.875"/>
  <p:tag name="LTOP" val=" 208.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08.75"/>
  <p:tag name="LLEFT" val=" 143.8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3.875"/>
  <p:tag name="LTOP" val=" 208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08.75"/>
  <p:tag name="LLEFT" val=" 143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Ki8VT7V0uh6F62qC.Rz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FyL_X7k02tVw65XKvxS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FyL_X7k02tVw65XKvxS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FyL_X7k02tVw65XKvxS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FyL_X7k02tVw65XKvxS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FyL_X7k02tVw65XKvxS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FyL_X7k02tVw65XKvxS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3.875"/>
  <p:tag name="LTOP" val=" 208.75"/>
</p:tagLst>
</file>

<file path=ppt/theme/theme1.xml><?xml version="1.0" encoding="utf-8"?>
<a:theme xmlns:a="http://schemas.openxmlformats.org/drawingml/2006/main" name="2_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</a:spPr>
      <a:bodyPr rtlCol="0" anchor="ctr"/>
      <a:lstStyle>
        <a:defPPr algn="ctr">
          <a:defRPr dirty="0" smtClean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목차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내용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FF0000"/>
        </a:solidFill>
        <a:ln w="3175" algn="ctr">
          <a:noFill/>
          <a:round/>
          <a:headEnd/>
          <a:tailEnd/>
        </a:ln>
      </a:spPr>
      <a:bodyPr lIns="72000" tIns="72000" rIns="72000" bIns="72000" rtlCol="0" anchor="ctr"/>
      <a:lstStyle>
        <a:defPPr algn="ctr" eaLnBrk="0" hangingPunct="0">
          <a:lnSpc>
            <a:spcPct val="90000"/>
          </a:lnSpc>
          <a:spcBef>
            <a:spcPts val="0"/>
          </a:spcBef>
          <a:buClr>
            <a:srgbClr val="7D0900"/>
          </a:buClr>
          <a:defRPr sz="1400" b="1" dirty="0" smtClean="0">
            <a:solidFill>
              <a:schemeClr val="bg1"/>
            </a:solidFill>
            <a:latin typeface="Arial" pitchFamily="34" charset="0"/>
            <a:ea typeface="가는각진제목체" pitchFamily="18" charset="-127"/>
            <a:cs typeface="Arial"/>
          </a:defRPr>
        </a:defPPr>
      </a:lstStyle>
    </a:spDef>
    <a:lnDef>
      <a:spPr>
        <a:ln w="3175">
          <a:solidFill>
            <a:schemeClr val="tx1">
              <a:lumMod val="50000"/>
              <a:lumOff val="5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44831</TotalTime>
  <Words>15095</Words>
  <Application>Microsoft Office PowerPoint</Application>
  <PresentationFormat>A4 용지(210x297mm)</PresentationFormat>
  <Paragraphs>3658</Paragraphs>
  <Slides>145</Slides>
  <Notes>6</Notes>
  <HiddenSlides>0</HiddenSlides>
  <MMClips>0</MMClips>
  <ScaleCrop>false</ScaleCrop>
  <HeadingPairs>
    <vt:vector size="8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4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145</vt:i4>
      </vt:variant>
    </vt:vector>
  </HeadingPairs>
  <TitlesOfParts>
    <vt:vector size="166" baseType="lpstr">
      <vt:lpstr>Arial Unicode MS</vt:lpstr>
      <vt:lpstr>Optima</vt:lpstr>
      <vt:lpstr>가는각진제목체</vt:lpstr>
      <vt:lpstr>굴림</vt:lpstr>
      <vt:lpstr>나눔 고딕</vt:lpstr>
      <vt:lpstr>나눔고딕</vt:lpstr>
      <vt:lpstr>나눔고딕 ExtraBold</vt:lpstr>
      <vt:lpstr>돋움</vt:lpstr>
      <vt:lpstr>맑은 고딕</vt:lpstr>
      <vt:lpstr>Arial</vt:lpstr>
      <vt:lpstr>Arial Black</vt:lpstr>
      <vt:lpstr>Cambria Math</vt:lpstr>
      <vt:lpstr>Tahoma</vt:lpstr>
      <vt:lpstr>Times New Roman</vt:lpstr>
      <vt:lpstr>Wingdings</vt:lpstr>
      <vt:lpstr>2_Default Design</vt:lpstr>
      <vt:lpstr>목차</vt:lpstr>
      <vt:lpstr>3_Default Design</vt:lpstr>
      <vt:lpstr>3_내용</vt:lpstr>
      <vt:lpstr>Equation</vt:lpstr>
      <vt:lpstr>수식</vt:lpstr>
      <vt:lpstr>PowerPoint 프레젠테이션</vt:lpstr>
      <vt:lpstr>PowerPoint 프레젠테이션</vt:lpstr>
      <vt:lpstr>프로젝트 추진 목표 및 범위 </vt:lpstr>
      <vt:lpstr> 프로젝트 추진 목표</vt:lpstr>
      <vt:lpstr>Overview</vt:lpstr>
      <vt:lpstr>Overview</vt:lpstr>
      <vt:lpstr>프로젝트 진행현황</vt:lpstr>
      <vt:lpstr>PowerPoint 프레젠테이션</vt:lpstr>
      <vt:lpstr>현황분석 Approach</vt:lpstr>
      <vt:lpstr>현행 업무프로세스 체계요약</vt:lpstr>
      <vt:lpstr>업무프로세스 체계도 (직능별)</vt:lpstr>
      <vt:lpstr>As-Is 프로세스 체계 정의</vt:lpstr>
      <vt:lpstr>프로세스 정의: 운용기획</vt:lpstr>
      <vt:lpstr>프로세스 정의: 운용실행</vt:lpstr>
      <vt:lpstr>프로세스 정의: 운용모니터링</vt:lpstr>
      <vt:lpstr>프로세스 정의: 운용지원</vt:lpstr>
      <vt:lpstr>프로세스 정의: 운용지원</vt:lpstr>
      <vt:lpstr>프로세스 정의: 운용지원</vt:lpstr>
      <vt:lpstr>인터뷰 시행</vt:lpstr>
      <vt:lpstr>인터뷰 결과 – Front Office ( 기획부문_ 보험자산운용과, 보험위험관리과(자산배분) ) (1/2)</vt:lpstr>
      <vt:lpstr>인터뷰 결과 – Front Office ( 기획부문_ 보험자산운용과, 보험위험관리과(자산배분) ) (2/2)</vt:lpstr>
      <vt:lpstr>인터뷰 결과 – Front Office ( 채권운용_ 보험자산운용과 ) (1/3)</vt:lpstr>
      <vt:lpstr>인터뷰 결과 – Front Office ( 채권운용_ 보험자산운용과 ) (2/3)</vt:lpstr>
      <vt:lpstr>인터뷰 결과 – Front Office ( 채권운용_ 보험자산운용과 ) (3/3)</vt:lpstr>
      <vt:lpstr>인터뷰 결과 – Front Office ( 주식운용_ 보험자산운용과 ) (1/2)</vt:lpstr>
      <vt:lpstr>인터뷰 결과 – Front Office ( 주식운용_ 보험자산운용과 ) (2/2)</vt:lpstr>
      <vt:lpstr>인터뷰 결과 – Front Office ( 대체투자/해외운용_ 보험자산운용과 ) (1/4)</vt:lpstr>
      <vt:lpstr>인터뷰 결과 – Front Office ( 대체투자/해외운용_ 보험자산운용과 ) (2/4)</vt:lpstr>
      <vt:lpstr>인터뷰 결과 – Front Office ( 대체투자/해외운용_ 보험자산운용과 )(3/4)</vt:lpstr>
      <vt:lpstr>인터뷰 결과 – Front Office ( 대체투자/해외운용_ 보험자산운용과 )(4/4)</vt:lpstr>
      <vt:lpstr>인터뷰 결과 – 운용모니터링( 리스크_ 보험위험관리과 ) (1/3)</vt:lpstr>
      <vt:lpstr>인터뷰 결과 – 운용모니터링( 리스크_ 보험위험관리과 ) (2/3)</vt:lpstr>
      <vt:lpstr>인터뷰 결과 – 운용모니터링( 리스크_ 보험위험관리과 ) (3/3)</vt:lpstr>
      <vt:lpstr>인터뷰 결과 – 운용지원( 회계부문_ 보험기획과 ) (1/4)</vt:lpstr>
      <vt:lpstr>인터뷰 결과 – 운용지원( 회계부문_ 보험기획과 ) (2/4)</vt:lpstr>
      <vt:lpstr>인터뷰 결과 – 운용지원( 회계부문_ 보험기획과 ) (3/4)</vt:lpstr>
      <vt:lpstr>인터뷰 결과 – 운용지원( 회계부문_ 보험기획과 ) (4/4)</vt:lpstr>
      <vt:lpstr>인터뷰 결과 - 관리자</vt:lpstr>
      <vt:lpstr>인터뷰 결과 요약( TO –BE 내부 개선 요구) </vt:lpstr>
      <vt:lpstr>인터뷰 결과 요약_ 업무별 주요 이슈</vt:lpstr>
      <vt:lpstr>As-Is 업무 및 시스템 체계 진단</vt:lpstr>
      <vt:lpstr>As-Is 업무 및 시스템 체계 진단</vt:lpstr>
      <vt:lpstr>Issue 1. 의사결정 지원 F/O Program 부재  </vt:lpstr>
      <vt:lpstr>Issue 2. 분석/ 모니터링 지원 Middle Office  시스템 부재</vt:lpstr>
      <vt:lpstr>Issue 3. 자산운용 정보계시스템 부재로 인한 수작업 업무 과다</vt:lpstr>
      <vt:lpstr>Issue 4. Back Office 시스템의 확장성 저하</vt:lpstr>
      <vt:lpstr>Issue 5. 자산배분 프로세스/시스템 고도화 </vt:lpstr>
      <vt:lpstr>Issue 5. 성과평가 프로세스/시스템 고도화 필요 (계속)</vt:lpstr>
      <vt:lpstr>Issue 6. Front Office / Back Office 간 Gray Zone 형성</vt:lpstr>
      <vt:lpstr>PowerPoint 프레젠테이션</vt:lpstr>
      <vt:lpstr>To-Be 방향성 </vt:lpstr>
      <vt:lpstr>TO-BE방향형_ Infra </vt:lpstr>
      <vt:lpstr>TO-BE방향형_ Infra _우정사업본부운영 모델정의 (1/2)</vt:lpstr>
      <vt:lpstr>TO-BE방향형_ Infra _ 우정사업본부운영 모델정의 (2/2)</vt:lpstr>
      <vt:lpstr>[Back-up] 조직체계와의 연계 As-Is vs. To-Be (1/3) </vt:lpstr>
      <vt:lpstr>[Back-up] 조직체계와의 연계 As-Is vs. To-Be (2/3) </vt:lpstr>
      <vt:lpstr>[Back-up] 조직체계와의 연계 As-Is vs. To-Be (3/3) </vt:lpstr>
      <vt:lpstr>[Back-up] As-Is 업무 프로세스 체계도 (1/4)</vt:lpstr>
      <vt:lpstr>[Back-up] As-Is 업무 프로세스 체계도 (2/4)</vt:lpstr>
      <vt:lpstr>[Back-up] As-Is 업무 프로세스 체계도 (3/4)</vt:lpstr>
      <vt:lpstr>[Back-up] As-Is 업무 프로세스 체계도 (4/4)</vt:lpstr>
      <vt:lpstr>To-Be 방향성_시스템 </vt:lpstr>
      <vt:lpstr>To-Be 방향성_시스템 _진단이슈 및 세부과제_단기과제 ( 본프로젝트 방향 제시)</vt:lpstr>
      <vt:lpstr>To-Be 방향성_시스템 _진단이슈 및 세부과제_ 중장기과제 </vt:lpstr>
      <vt:lpstr>TO-BE 시스템  및 메뉴 구조도</vt:lpstr>
      <vt:lpstr>TO-BE 시스템  및 메뉴 구조도</vt:lpstr>
      <vt:lpstr>Front Office 시스템 </vt:lpstr>
      <vt:lpstr>Middle Office 시스템 구성도</vt:lpstr>
      <vt:lpstr>PowerPoint 프레젠테이션</vt:lpstr>
      <vt:lpstr>PowerPoint 프레젠테이션</vt:lpstr>
      <vt:lpstr>PowerPoint 프레젠테이션</vt:lpstr>
      <vt:lpstr>PowerPoint 프레젠테이션</vt:lpstr>
      <vt:lpstr>Front/Middle System_ ① 거래 / 주문관리</vt:lpstr>
      <vt:lpstr>Front/Middle System_ ① 거래 / 주문관리</vt:lpstr>
      <vt:lpstr>Front/Middle System_ ① 거래 / 주문관리</vt:lpstr>
      <vt:lpstr>Front/Middle System_ ① 거래 / 주문관리</vt:lpstr>
      <vt:lpstr>Front/Middle System_ ① 거래 / 주문관리</vt:lpstr>
      <vt:lpstr>Front/Middle System_ ① 거래 / 주문관리</vt:lpstr>
      <vt:lpstr>Front/Middle System_ ① 거래 / 주문관리</vt:lpstr>
      <vt:lpstr>Front/Middle System_ ① 거래 / 주문관리</vt:lpstr>
      <vt:lpstr>Front/Middle System_ ① 거래 / 주문관리</vt:lpstr>
      <vt:lpstr>Front/Middle System_ ① 거래 / 주문관리</vt:lpstr>
      <vt:lpstr>Front/Middle System ② 컴플라이언스 </vt:lpstr>
      <vt:lpstr>Front/Middle System ② 컴플라이언스 </vt:lpstr>
      <vt:lpstr>Front/Middle System ② 컴플라이언스 </vt:lpstr>
      <vt:lpstr>Front/Middle System ② 컴플라이언스 </vt:lpstr>
      <vt:lpstr>Front/Middle System ② 컴플라이언스 </vt:lpstr>
      <vt:lpstr>Front/Middle System ② 컴플라이언스 </vt:lpstr>
      <vt:lpstr>Front/Middle System ② 컴플라이언스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Front/Middle System ⑤ 보고서</vt:lpstr>
      <vt:lpstr>Front/Middle System ⑤ 보고서</vt:lpstr>
      <vt:lpstr>Front/Middle System ⑤ 보고서</vt:lpstr>
      <vt:lpstr>Front/Middle System ⑤ 보고서</vt:lpstr>
      <vt:lpstr>Front/Middle System ⑤ 보고서</vt:lpstr>
      <vt:lpstr>Front/Middle System ⑤ 보고서</vt:lpstr>
      <vt:lpstr>Front/Middle System ⑤ 보고서</vt:lpstr>
      <vt:lpstr>Front/Middle System ⑤ 보고서</vt:lpstr>
      <vt:lpstr>Front/Middle System ⑤ 보고서</vt:lpstr>
      <vt:lpstr>Front/Middle System ⑤ 보고서</vt:lpstr>
      <vt:lpstr>Front/Middle System_ ⑥ 시뮬레이션</vt:lpstr>
      <vt:lpstr>Front/Middle System_ ⑥ 시뮬레이션</vt:lpstr>
      <vt:lpstr>Front/Middle System ⑦ 계약서관리 </vt:lpstr>
      <vt:lpstr>Front/Middle System ⑦ 계약서관리 </vt:lpstr>
      <vt:lpstr>Front/Middle System ⑦ 계약서관리 </vt:lpstr>
      <vt:lpstr>Front/Middle System ⑧결재함 </vt:lpstr>
      <vt:lpstr>Front/Middle System ⑧결재함 </vt:lpstr>
      <vt:lpstr>Front/Middle System ⑧결재함 </vt:lpstr>
      <vt:lpstr>Front/Middle System ⑧결재함 </vt:lpstr>
      <vt:lpstr>Front/Middle System ⑨ Mail/Notice 지원 </vt:lpstr>
      <vt:lpstr>PowerPoint 프레젠테이션</vt:lpstr>
      <vt:lpstr>시스템 도입 분석</vt:lpstr>
      <vt:lpstr>시스템 Blue Print</vt:lpstr>
      <vt:lpstr>(Back-up)개선과제 상세화 분석</vt:lpstr>
      <vt:lpstr>(Back-up)개선과제 상세화 분석</vt:lpstr>
      <vt:lpstr>(Back-up)개선과제 상세화 분석</vt:lpstr>
      <vt:lpstr>[Back-up] 혁신과제 別 이행과제 (2/3)</vt:lpstr>
      <vt:lpstr>중장기 로드맵</vt:lpstr>
      <vt:lpstr>구축방안 수립</vt:lpstr>
      <vt:lpstr>구축방안 별 평가 _ 기존 시스템 연계 검토</vt:lpstr>
      <vt:lpstr>구축방안 별 평가 _ 검토 결과 – 구현방안 관련</vt:lpstr>
      <vt:lpstr>구축방안 별 평가 _ 검토 결과 –  데이터 관리관점</vt:lpstr>
      <vt:lpstr>종합의견</vt:lpstr>
      <vt:lpstr>종합의견 </vt:lpstr>
      <vt:lpstr>Q &amp; A</vt:lpstr>
      <vt:lpstr>PowerPoint 프레젠테이션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Sol</dc:creator>
  <cp:lastModifiedBy>NOAATS</cp:lastModifiedBy>
  <cp:revision>4151</cp:revision>
  <cp:lastPrinted>2016-02-28T19:23:45Z</cp:lastPrinted>
  <dcterms:created xsi:type="dcterms:W3CDTF">2013-12-12T20:33:48Z</dcterms:created>
  <dcterms:modified xsi:type="dcterms:W3CDTF">2017-01-24T04:27:46Z</dcterms:modified>
</cp:coreProperties>
</file>