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sldIdLst>
    <p:sldId id="336" r:id="rId2"/>
    <p:sldId id="337" r:id="rId3"/>
    <p:sldId id="338" r:id="rId4"/>
    <p:sldId id="334" r:id="rId5"/>
    <p:sldId id="339" r:id="rId6"/>
    <p:sldId id="340" r:id="rId7"/>
    <p:sldId id="341" r:id="rId8"/>
    <p:sldId id="343" r:id="rId9"/>
    <p:sldId id="342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69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66" r:id="rId26"/>
    <p:sldId id="365" r:id="rId27"/>
    <p:sldId id="367" r:id="rId28"/>
    <p:sldId id="368" r:id="rId29"/>
    <p:sldId id="370" r:id="rId30"/>
    <p:sldId id="362" r:id="rId31"/>
    <p:sldId id="363" r:id="rId32"/>
    <p:sldId id="371" r:id="rId33"/>
    <p:sldId id="372" r:id="rId34"/>
    <p:sldId id="364" r:id="rId35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24478D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8" autoAdjust="0"/>
    <p:restoredTop sz="95261" autoAdjust="0"/>
  </p:normalViewPr>
  <p:slideViewPr>
    <p:cSldViewPr>
      <p:cViewPr varScale="1">
        <p:scale>
          <a:sx n="77" d="100"/>
          <a:sy n="77" d="100"/>
        </p:scale>
        <p:origin x="1646" y="72"/>
      </p:cViewPr>
      <p:guideLst>
        <p:guide orient="horz" pos="40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3202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5964D-FE05-45F1-9A9B-BABE2F68394F}" type="datetimeFigureOut">
              <a:rPr lang="ko-KR" altLang="en-US" smtClean="0"/>
              <a:t>2023-05-08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292BC-57FF-402E-BB23-7A92FF3EDE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7661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1868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757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9046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1966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462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4714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8672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2897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3946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9487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8527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6095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6212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19129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18727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866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8726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71278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72171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86017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70841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105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65415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69433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62858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860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3590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5164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750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5727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073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5810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5100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92BC-57FF-402E-BB23-7A92FF3EDE2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63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내지_기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93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내지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684000" y="604801"/>
            <a:ext cx="7772400" cy="493200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1pPr>
          </a:lstStyle>
          <a:p>
            <a:r>
              <a:rPr lang="en-US" altLang="ko-KR" dirty="0"/>
              <a:t>01 </a:t>
            </a:r>
            <a:r>
              <a:rPr lang="ko-KR" altLang="en-US" dirty="0"/>
              <a:t>단락 제목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467544" y="1268760"/>
            <a:ext cx="6400800" cy="43204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800"/>
              </a:lnSpc>
              <a:buNone/>
              <a:defRPr sz="1800" b="1">
                <a:solidFill>
                  <a:srgbClr val="005BAA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마스터 부제목 스타일 편집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1pPr>
          </a:lstStyle>
          <a:p>
            <a:fld id="{48F51702-915D-42DA-9228-701854ADEC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10" name="그룹 9"/>
          <p:cNvGrpSpPr/>
          <p:nvPr userDrawn="1"/>
        </p:nvGrpSpPr>
        <p:grpSpPr>
          <a:xfrm>
            <a:off x="576000" y="666000"/>
            <a:ext cx="7992440" cy="432000"/>
            <a:chOff x="611560" y="864757"/>
            <a:chExt cx="7992440" cy="432000"/>
          </a:xfrm>
        </p:grpSpPr>
        <p:sp>
          <p:nvSpPr>
            <p:cNvPr id="11" name="직사각형 10"/>
            <p:cNvSpPr/>
            <p:nvPr/>
          </p:nvSpPr>
          <p:spPr>
            <a:xfrm>
              <a:off x="611560" y="864757"/>
              <a:ext cx="61200" cy="43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612000" y="1296757"/>
              <a:ext cx="7992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199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1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4000" y="604800"/>
            <a:ext cx="8229600" cy="493200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000" y="1267200"/>
            <a:ext cx="8208456" cy="639762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2800"/>
              </a:lnSpc>
              <a:buNone/>
              <a:defRPr sz="1800" b="1">
                <a:solidFill>
                  <a:srgbClr val="005BAA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8000" y="1728000"/>
            <a:ext cx="8208456" cy="3951288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600"/>
              </a:lnSpc>
              <a:buFontTx/>
              <a:buBlip>
                <a:blip r:embed="rId2"/>
              </a:buBlip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1pPr>
            <a:lvl2pPr marL="432000" indent="-216000">
              <a:lnSpc>
                <a:spcPts val="2600"/>
              </a:lnSpc>
              <a:buFontTx/>
              <a:buBlip>
                <a:blip r:embed="rId3"/>
              </a:buBlip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2pPr>
            <a:lvl3pPr marL="720000" indent="-144000">
              <a:lnSpc>
                <a:spcPts val="2600"/>
              </a:lnSpc>
              <a:buFont typeface="Wingdings" panose="05000000000000000000" pitchFamily="2" charset="2"/>
              <a:buChar char="§"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3pPr>
            <a:lvl4pPr marL="1080000" indent="-144000">
              <a:lnSpc>
                <a:spcPts val="2600"/>
              </a:lnSpc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4pPr>
            <a:lvl5pPr marL="1440000" indent="-144000">
              <a:lnSpc>
                <a:spcPts val="2600"/>
              </a:lnSpc>
              <a:buFont typeface="함초롬돋움" panose="02030504000101010101" pitchFamily="18" charset="-127"/>
              <a:buChar char="—"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1pPr>
          </a:lstStyle>
          <a:p>
            <a:fld id="{48F51702-915D-42DA-9228-701854ADEC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10" name="그룹 9"/>
          <p:cNvGrpSpPr/>
          <p:nvPr userDrawn="1"/>
        </p:nvGrpSpPr>
        <p:grpSpPr>
          <a:xfrm>
            <a:off x="576000" y="666000"/>
            <a:ext cx="7992440" cy="432000"/>
            <a:chOff x="611560" y="864757"/>
            <a:chExt cx="7992440" cy="432000"/>
          </a:xfrm>
        </p:grpSpPr>
        <p:sp>
          <p:nvSpPr>
            <p:cNvPr id="11" name="직사각형 10"/>
            <p:cNvSpPr/>
            <p:nvPr/>
          </p:nvSpPr>
          <p:spPr>
            <a:xfrm>
              <a:off x="611560" y="864757"/>
              <a:ext cx="61200" cy="43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612000" y="1296757"/>
              <a:ext cx="7992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755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내지_2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4000" y="604800"/>
            <a:ext cx="8229600" cy="493200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000" y="1267200"/>
            <a:ext cx="4040188" cy="639762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2800"/>
              </a:lnSpc>
              <a:buNone/>
              <a:defRPr sz="1800" b="1">
                <a:solidFill>
                  <a:srgbClr val="005BAA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8000" y="1728000"/>
            <a:ext cx="4040188" cy="3951288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600"/>
              </a:lnSpc>
              <a:buFontTx/>
              <a:buBlip>
                <a:blip r:embed="rId2"/>
              </a:buBlip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1pPr>
            <a:lvl2pPr marL="432000" indent="-216000">
              <a:lnSpc>
                <a:spcPts val="2600"/>
              </a:lnSpc>
              <a:buFontTx/>
              <a:buBlip>
                <a:blip r:embed="rId3"/>
              </a:buBlip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2pPr>
            <a:lvl3pPr marL="720000" indent="-144000">
              <a:lnSpc>
                <a:spcPts val="2600"/>
              </a:lnSpc>
              <a:buFont typeface="Wingdings" panose="05000000000000000000" pitchFamily="2" charset="2"/>
              <a:buChar char="§"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3pPr>
            <a:lvl4pPr marL="1080000" indent="-144000">
              <a:lnSpc>
                <a:spcPts val="2600"/>
              </a:lnSpc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4pPr>
            <a:lvl5pPr marL="1440000" indent="-144000">
              <a:lnSpc>
                <a:spcPts val="2600"/>
              </a:lnSpc>
              <a:buFont typeface="함초롬돋움" panose="02030504000101010101" pitchFamily="18" charset="-127"/>
              <a:buChar char="—"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267200"/>
            <a:ext cx="4041775" cy="639762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2800"/>
              </a:lnSpc>
              <a:buNone/>
              <a:defRPr sz="1800" b="1">
                <a:solidFill>
                  <a:srgbClr val="005BAA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728000"/>
            <a:ext cx="4041775" cy="3951288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600"/>
              </a:lnSpc>
              <a:buFontTx/>
              <a:buBlip>
                <a:blip r:embed="rId2"/>
              </a:buBlip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1pPr>
            <a:lvl2pPr marL="432000" indent="-216000">
              <a:lnSpc>
                <a:spcPts val="2600"/>
              </a:lnSpc>
              <a:buFontTx/>
              <a:buBlip>
                <a:blip r:embed="rId3"/>
              </a:buBlip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2pPr>
            <a:lvl3pPr marL="720000" indent="-144000">
              <a:lnSpc>
                <a:spcPts val="2600"/>
              </a:lnSpc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3pPr>
            <a:lvl4pPr marL="1080000" indent="-144000">
              <a:lnSpc>
                <a:spcPts val="2600"/>
              </a:lnSpc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4pPr>
            <a:lvl5pPr marL="1440000" indent="-144000">
              <a:lnSpc>
                <a:spcPts val="2600"/>
              </a:lnSpc>
              <a:buFont typeface="함초롬돋움" panose="02030504000101010101" pitchFamily="18" charset="-127"/>
              <a:buChar char="—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1pPr>
          </a:lstStyle>
          <a:p>
            <a:fld id="{48F51702-915D-42DA-9228-701854ADEC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10" name="그룹 9"/>
          <p:cNvGrpSpPr/>
          <p:nvPr userDrawn="1"/>
        </p:nvGrpSpPr>
        <p:grpSpPr>
          <a:xfrm>
            <a:off x="576000" y="666000"/>
            <a:ext cx="7992440" cy="432000"/>
            <a:chOff x="611560" y="864757"/>
            <a:chExt cx="7992440" cy="432000"/>
          </a:xfrm>
        </p:grpSpPr>
        <p:sp>
          <p:nvSpPr>
            <p:cNvPr id="11" name="직사각형 10"/>
            <p:cNvSpPr/>
            <p:nvPr/>
          </p:nvSpPr>
          <p:spPr>
            <a:xfrm>
              <a:off x="611560" y="864757"/>
              <a:ext cx="61200" cy="43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612000" y="1296757"/>
              <a:ext cx="7992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784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86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1" r:id="rId2"/>
    <p:sldLayoutId id="2147483728" r:id="rId3"/>
    <p:sldLayoutId id="2147483725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frs.org/issued-standards/ifrs-taxonomy/ifrs-taxonomy-illustrated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blackWhite">
          <a:xfrm>
            <a:off x="251520" y="2081266"/>
            <a:ext cx="8640960" cy="0"/>
          </a:xfrm>
          <a:prstGeom prst="line">
            <a:avLst/>
          </a:prstGeom>
          <a:noFill/>
          <a:ln w="38100">
            <a:solidFill>
              <a:srgbClr val="005BAA"/>
            </a:solidFill>
            <a:round/>
            <a:headEnd/>
            <a:tailEnd/>
          </a:ln>
        </p:spPr>
        <p:txBody>
          <a:bodyPr wrap="none" lIns="63500" tIns="0" rIns="64800" bIns="0" anchor="ctr"/>
          <a:lstStyle/>
          <a:p>
            <a:endParaRPr lang="ko-KR" altLang="en-US"/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 bwMode="black">
          <a:xfrm>
            <a:off x="251521" y="1124744"/>
            <a:ext cx="8135937" cy="933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XBRL </a:t>
            </a: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재무제표 본문 작성 </a:t>
            </a: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[</a:t>
            </a: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이론</a:t>
            </a: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]</a:t>
            </a:r>
            <a:b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</a:br>
            <a:endParaRPr kumimoji="0" lang="ko-KR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pic>
        <p:nvPicPr>
          <p:cNvPr id="31" name="_x205104568" descr="EMB00006b5009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39445"/>
            <a:ext cx="24225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705" y="2420888"/>
            <a:ext cx="5745563" cy="3830376"/>
          </a:xfrm>
          <a:prstGeom prst="rect">
            <a:avLst/>
          </a:prstGeom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black">
          <a:xfrm>
            <a:off x="6804249" y="6355811"/>
            <a:ext cx="2097020" cy="3667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김상노 공인회계사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5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blackWhite">
          <a:xfrm>
            <a:off x="0" y="5877272"/>
            <a:ext cx="9144000" cy="0"/>
          </a:xfrm>
          <a:prstGeom prst="line">
            <a:avLst/>
          </a:prstGeom>
          <a:noFill/>
          <a:ln w="203200">
            <a:solidFill>
              <a:srgbClr val="005BAA"/>
            </a:solidFill>
            <a:round/>
            <a:headEnd/>
            <a:tailEnd/>
          </a:ln>
        </p:spPr>
        <p:txBody>
          <a:bodyPr wrap="none" lIns="63500" tIns="0" rIns="64800" bIns="0" anchor="ctr"/>
          <a:lstStyle/>
          <a:p>
            <a:endParaRPr lang="ko-KR" altLang="en-US"/>
          </a:p>
        </p:txBody>
      </p:sp>
      <p:sp>
        <p:nvSpPr>
          <p:cNvPr id="16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547664" y="2356161"/>
            <a:ext cx="6400800" cy="600472"/>
          </a:xfrm>
          <a:prstGeom prst="rect">
            <a:avLst/>
          </a:prstGeom>
        </p:spPr>
        <p:txBody>
          <a:bodyPr tIns="46800" bIns="0"/>
          <a:lstStyle>
            <a:lvl1pPr marL="0" indent="0" algn="l">
              <a:buNone/>
              <a:defRPr sz="3000" b="1">
                <a:solidFill>
                  <a:srgbClr val="24478D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/>
              <a:t>XBRL </a:t>
            </a:r>
            <a:r>
              <a:rPr lang="ko-KR" altLang="en-US" dirty="0"/>
              <a:t>개념에 대한 이해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84216" y="0"/>
            <a:ext cx="288032" cy="2852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1134000" y="2268000"/>
            <a:ext cx="432048" cy="576064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1pPr>
          </a:lstStyle>
          <a:p>
            <a:r>
              <a:rPr lang="en-US" altLang="ko-KR" dirty="0"/>
              <a:t>2</a:t>
            </a:r>
            <a:endParaRPr lang="ko-KR" altLang="en-US" dirty="0"/>
          </a:p>
        </p:txBody>
      </p:sp>
      <p:pic>
        <p:nvPicPr>
          <p:cNvPr id="19" name="_x205104568" descr="EMB00006b5009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772023"/>
            <a:ext cx="766341" cy="21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372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1702-915D-42DA-9228-701854ADEC58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24" name="제목 6"/>
          <p:cNvSpPr>
            <a:spLocks noGrp="1"/>
          </p:cNvSpPr>
          <p:nvPr>
            <p:ph type="ctrTitle"/>
          </p:nvPr>
        </p:nvSpPr>
        <p:spPr>
          <a:xfrm>
            <a:off x="684000" y="604801"/>
            <a:ext cx="7772400" cy="493200"/>
          </a:xfrm>
        </p:spPr>
        <p:txBody>
          <a:bodyPr/>
          <a:lstStyle/>
          <a:p>
            <a:r>
              <a:rPr lang="en-US" altLang="ko-KR" dirty="0"/>
              <a:t>01 </a:t>
            </a:r>
            <a:r>
              <a:rPr lang="ko-KR" altLang="en-US" dirty="0"/>
              <a:t>재무제표의 분해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05202"/>
            <a:ext cx="8782050" cy="3514725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4067944" y="3501136"/>
            <a:ext cx="4796472" cy="19870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5868144" y="5584564"/>
            <a:ext cx="1899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srgbClr val="002060"/>
                </a:solidFill>
                <a:latin typeface="+mj-lt"/>
              </a:rPr>
              <a:t>값</a:t>
            </a:r>
            <a:r>
              <a:rPr lang="en-US" altLang="ko-KR" b="1" dirty="0">
                <a:solidFill>
                  <a:srgbClr val="002060"/>
                </a:solidFill>
                <a:latin typeface="+mj-lt"/>
              </a:rPr>
              <a:t>(Fact)</a:t>
            </a:r>
          </a:p>
          <a:p>
            <a:r>
              <a:rPr lang="en-US" altLang="ko-KR" b="1" dirty="0">
                <a:solidFill>
                  <a:srgbClr val="002060"/>
                </a:solidFill>
                <a:latin typeface="+mj-lt"/>
              </a:rPr>
              <a:t>=</a:t>
            </a:r>
            <a:r>
              <a:rPr lang="ko-KR" altLang="en-US" b="1" dirty="0">
                <a:solidFill>
                  <a:srgbClr val="002060"/>
                </a:solidFill>
                <a:latin typeface="+mj-lt"/>
              </a:rPr>
              <a:t>개념에 대한 값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77639" y="3082522"/>
            <a:ext cx="3126209" cy="2601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899592" y="5734997"/>
            <a:ext cx="1715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+mj-lt"/>
              </a:rPr>
              <a:t>개념</a:t>
            </a:r>
            <a:r>
              <a:rPr lang="en-US" altLang="ko-KR" b="1" dirty="0">
                <a:solidFill>
                  <a:srgbClr val="FF0000"/>
                </a:solidFill>
                <a:latin typeface="+mj-lt"/>
              </a:rPr>
              <a:t>(Concept)</a:t>
            </a:r>
          </a:p>
          <a:p>
            <a:r>
              <a:rPr lang="en-US" altLang="ko-KR" b="1" dirty="0">
                <a:solidFill>
                  <a:srgbClr val="FF0000"/>
                </a:solidFill>
                <a:latin typeface="+mj-lt"/>
              </a:rPr>
              <a:t>= </a:t>
            </a:r>
            <a:r>
              <a:rPr lang="ko-KR" altLang="en-US" b="1" dirty="0">
                <a:solidFill>
                  <a:srgbClr val="FF0000"/>
                </a:solidFill>
                <a:latin typeface="+mj-lt"/>
              </a:rPr>
              <a:t>값의 의미</a:t>
            </a:r>
            <a:endParaRPr lang="en-US" altLang="ko-KR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7620000" y="2697290"/>
            <a:ext cx="624408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3885940" y="2154568"/>
            <a:ext cx="1993689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5470947" y="1875271"/>
            <a:ext cx="3716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srgbClr val="00B050"/>
                </a:solidFill>
                <a:latin typeface="+mj-lt"/>
              </a:rPr>
              <a:t>값의 시기</a:t>
            </a:r>
            <a:r>
              <a:rPr lang="en-US" altLang="ko-KR" b="1" dirty="0">
                <a:solidFill>
                  <a:srgbClr val="00B050"/>
                </a:solidFill>
                <a:latin typeface="+mj-lt"/>
              </a:rPr>
              <a:t>, </a:t>
            </a:r>
            <a:r>
              <a:rPr lang="ko-KR" altLang="en-US" b="1" dirty="0">
                <a:solidFill>
                  <a:srgbClr val="00B050"/>
                </a:solidFill>
                <a:latin typeface="+mj-lt"/>
              </a:rPr>
              <a:t>단위</a:t>
            </a:r>
            <a:r>
              <a:rPr lang="en-US" altLang="ko-KR" b="1" dirty="0">
                <a:solidFill>
                  <a:srgbClr val="00B050"/>
                </a:solidFill>
                <a:latin typeface="+mj-lt"/>
              </a:rPr>
              <a:t>, </a:t>
            </a:r>
            <a:r>
              <a:rPr lang="ko-KR" altLang="en-US" b="1" dirty="0">
                <a:solidFill>
                  <a:srgbClr val="00B050"/>
                </a:solidFill>
                <a:latin typeface="+mj-lt"/>
              </a:rPr>
              <a:t>화폐 등 상황정보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9532" y="1209624"/>
            <a:ext cx="8637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/>
              <a:t>기업의 재무정보를 분해하면 크게 </a:t>
            </a:r>
            <a:r>
              <a:rPr lang="ko-KR" altLang="en-US" sz="2400" dirty="0">
                <a:solidFill>
                  <a:srgbClr val="FF0000"/>
                </a:solidFill>
              </a:rPr>
              <a:t>개념</a:t>
            </a:r>
            <a:r>
              <a:rPr lang="ko-KR" altLang="en-US" sz="2400" dirty="0"/>
              <a:t>과 </a:t>
            </a:r>
            <a:r>
              <a:rPr lang="ko-KR" altLang="en-US" sz="2400" dirty="0">
                <a:solidFill>
                  <a:srgbClr val="FF0000"/>
                </a:solidFill>
              </a:rPr>
              <a:t>값</a:t>
            </a:r>
            <a:r>
              <a:rPr lang="en-US" altLang="ko-KR" sz="2400" dirty="0">
                <a:solidFill>
                  <a:srgbClr val="FF0000"/>
                </a:solidFill>
              </a:rPr>
              <a:t>, </a:t>
            </a:r>
            <a:r>
              <a:rPr lang="ko-KR" altLang="en-US" sz="2400" dirty="0">
                <a:solidFill>
                  <a:srgbClr val="FF0000"/>
                </a:solidFill>
              </a:rPr>
              <a:t>상황정보</a:t>
            </a:r>
            <a:r>
              <a:rPr lang="ko-KR" altLang="en-US" sz="2400" dirty="0"/>
              <a:t>로</a:t>
            </a:r>
            <a:endParaRPr lang="en-US" altLang="ko-KR" sz="2400" dirty="0"/>
          </a:p>
          <a:p>
            <a:r>
              <a:rPr lang="en-US" altLang="ko-KR" sz="2400" dirty="0"/>
              <a:t>  </a:t>
            </a:r>
            <a:r>
              <a:rPr lang="ko-KR" altLang="en-US" sz="2400" dirty="0"/>
              <a:t> 구분 가능</a:t>
            </a:r>
          </a:p>
        </p:txBody>
      </p:sp>
      <p:sp>
        <p:nvSpPr>
          <p:cNvPr id="26" name="타원 25"/>
          <p:cNvSpPr/>
          <p:nvPr/>
        </p:nvSpPr>
        <p:spPr>
          <a:xfrm>
            <a:off x="8519592" y="2691431"/>
            <a:ext cx="624408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8057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1702-915D-42DA-9228-701854ADEC58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24" name="제목 6"/>
          <p:cNvSpPr>
            <a:spLocks noGrp="1"/>
          </p:cNvSpPr>
          <p:nvPr>
            <p:ph type="ctrTitle"/>
          </p:nvPr>
        </p:nvSpPr>
        <p:spPr>
          <a:xfrm>
            <a:off x="684000" y="604801"/>
            <a:ext cx="7772400" cy="493200"/>
          </a:xfrm>
        </p:spPr>
        <p:txBody>
          <a:bodyPr/>
          <a:lstStyle/>
          <a:p>
            <a:r>
              <a:rPr lang="en-US" altLang="ko-KR" dirty="0"/>
              <a:t>01 </a:t>
            </a:r>
            <a:r>
              <a:rPr lang="ko-KR" altLang="en-US" dirty="0"/>
              <a:t>재무제표의 분해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9532" y="1209624"/>
            <a:ext cx="8637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/>
              <a:t>정보를 사실</a:t>
            </a:r>
            <a:r>
              <a:rPr lang="en-US" altLang="ko-KR" sz="2400" dirty="0"/>
              <a:t>(Fact)</a:t>
            </a:r>
            <a:r>
              <a:rPr lang="ko-KR" altLang="en-US" sz="2400" dirty="0"/>
              <a:t>별로 구조화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252029"/>
              </p:ext>
            </p:extLst>
          </p:nvPr>
        </p:nvGraphicFramePr>
        <p:xfrm>
          <a:off x="638577" y="1988840"/>
          <a:ext cx="8064463" cy="4062355"/>
        </p:xfrm>
        <a:graphic>
          <a:graphicData uri="http://schemas.openxmlformats.org/drawingml/2006/table">
            <a:tbl>
              <a:tblPr/>
              <a:tblGrid>
                <a:gridCol w="408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1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1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3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01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60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No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사실</a:t>
                      </a:r>
                      <a:r>
                        <a:rPr lang="en-US" altLang="ko-KR" sz="12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2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Fact)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개념</a:t>
                      </a:r>
                      <a:r>
                        <a:rPr lang="en-US" altLang="ko-KR" sz="12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2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Concept)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회계실체</a:t>
                      </a:r>
                      <a:endParaRPr lang="en-US" altLang="ko-KR" sz="1200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2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Entity)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통화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6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200" kern="0" spc="-6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Unit)</a:t>
                      </a:r>
                      <a:endParaRPr lang="en-US" sz="1200" kern="0" spc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시기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2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Period)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표시단위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8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200" kern="0" spc="-8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decimals)</a:t>
                      </a:r>
                      <a:endParaRPr lang="en-US" sz="1200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8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198,215,579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유동자산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삼성전자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2020-12-31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백만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(-6)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8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29,382,578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현금및현금성자산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삼성전자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2020-12-31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백만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(-6)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8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92,441,703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단기금융상품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삼성전자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2020-12-31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백만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(-6)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8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2,757,111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단기상각후원가금융자산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삼성전자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2020-12-31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백만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(-6)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8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71,451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단기당기손익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공정가치금융자산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삼성전자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2020-12-31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백만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(-6)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8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30,965,058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매출채권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삼성전자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2020-12-31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백만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(-6)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8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181,385,260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유동자산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삼성전자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2019-12-31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백만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(-6)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8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26,885,999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현금및현금성자산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삼성전자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2019-12-31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백만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(-6)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8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76,252,052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단기금융상품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삼성전자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2019-12-31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백만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(-6)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8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3,914,216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단기상각후원가금융자산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삼성전자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2019-12-31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백만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(-6)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8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1,727,436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단기당기손익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공정가치금융자산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삼성전자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2019-12-31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백만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(-6)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8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35,131,343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매출채권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삼성전자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2019-12-31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백만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(-6)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48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1702-915D-42DA-9228-701854ADEC58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9532" y="1209624"/>
            <a:ext cx="8637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XBRL</a:t>
            </a:r>
            <a:r>
              <a:rPr lang="ko-KR" altLang="en-US" sz="2400" dirty="0"/>
              <a:t>에서 재무제표의 데이터는 구조화 된 사실</a:t>
            </a:r>
            <a:r>
              <a:rPr lang="en-US" altLang="ko-KR" sz="2400" dirty="0"/>
              <a:t>(Fact)</a:t>
            </a:r>
            <a:r>
              <a:rPr lang="ko-KR" altLang="en-US" sz="2400" dirty="0"/>
              <a:t>별로 </a:t>
            </a:r>
            <a:r>
              <a:rPr lang="en-US" altLang="ko-KR" sz="2400" dirty="0"/>
              <a:t>XML </a:t>
            </a:r>
            <a:r>
              <a:rPr lang="ko-KR" altLang="en-US" sz="2400" dirty="0"/>
              <a:t>문장을 만들어 보고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03798"/>
              </p:ext>
            </p:extLst>
          </p:nvPr>
        </p:nvGraphicFramePr>
        <p:xfrm>
          <a:off x="628650" y="2335532"/>
          <a:ext cx="8064463" cy="872300"/>
        </p:xfrm>
        <a:graphic>
          <a:graphicData uri="http://schemas.openxmlformats.org/drawingml/2006/table">
            <a:tbl>
              <a:tblPr/>
              <a:tblGrid>
                <a:gridCol w="408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1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1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3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01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60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No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사실</a:t>
                      </a:r>
                      <a:r>
                        <a:rPr lang="en-US" altLang="ko-KR" sz="12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2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Fact)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개념</a:t>
                      </a:r>
                      <a:r>
                        <a:rPr lang="en-US" altLang="ko-KR" sz="12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2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Concept)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회계실체</a:t>
                      </a:r>
                      <a:endParaRPr lang="en-US" altLang="ko-KR" sz="1200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2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Entity)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통화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6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200" kern="0" spc="-6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Unit)</a:t>
                      </a:r>
                      <a:endParaRPr lang="en-US" sz="1200" kern="0" spc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시기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2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Period)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표시단위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8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200" kern="0" spc="-8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decimals)</a:t>
                      </a:r>
                      <a:endParaRPr lang="en-US" sz="1200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8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198,215,579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유동자산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삼성전자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2020-12-31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백만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(-6)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683999" y="4077072"/>
            <a:ext cx="8064463" cy="390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en-US" altLang="ko-KR" sz="1400" dirty="0"/>
              <a:t>&lt;</a:t>
            </a:r>
            <a:r>
              <a:rPr lang="ko-KR" altLang="en-US" sz="1400" dirty="0"/>
              <a:t>유동자산 </a:t>
            </a:r>
            <a:r>
              <a:rPr lang="en-US" altLang="ko-KR" sz="1400" dirty="0" err="1"/>
              <a:t>contextRef</a:t>
            </a:r>
            <a:r>
              <a:rPr lang="en-US" altLang="ko-KR" sz="1400" dirty="0"/>
              <a:t>=“FY2020I” </a:t>
            </a:r>
            <a:r>
              <a:rPr lang="en-US" altLang="ko-KR" sz="1400" dirty="0" err="1"/>
              <a:t>unitRef</a:t>
            </a:r>
            <a:r>
              <a:rPr lang="en-US" altLang="ko-KR" sz="1400" dirty="0"/>
              <a:t>=“KRW” decimals=“-6”&gt; 198215579000000 &lt;/</a:t>
            </a:r>
            <a:r>
              <a:rPr lang="ko-KR" altLang="en-US" sz="1400" dirty="0"/>
              <a:t>유동자산</a:t>
            </a:r>
            <a:r>
              <a:rPr lang="en-US" altLang="ko-KR" sz="1400" dirty="0"/>
              <a:t>&gt;</a:t>
            </a:r>
            <a:endParaRPr lang="ko-KR" altLang="en-US" sz="1400" dirty="0"/>
          </a:p>
        </p:txBody>
      </p:sp>
      <p:sp>
        <p:nvSpPr>
          <p:cNvPr id="5" name="타원 4"/>
          <p:cNvSpPr/>
          <p:nvPr/>
        </p:nvSpPr>
        <p:spPr>
          <a:xfrm>
            <a:off x="1115616" y="2924944"/>
            <a:ext cx="115212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6084168" y="4077072"/>
            <a:ext cx="115212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 rot="10800000">
            <a:off x="2051720" y="3648688"/>
            <a:ext cx="4752528" cy="370195"/>
          </a:xfrm>
          <a:custGeom>
            <a:avLst/>
            <a:gdLst>
              <a:gd name="connsiteX0" fmla="*/ 0 w 1219200"/>
              <a:gd name="connsiteY0" fmla="*/ 812799 h 812799"/>
              <a:gd name="connsiteX1" fmla="*/ 609599 w 1219200"/>
              <a:gd name="connsiteY1" fmla="*/ 0 h 812799"/>
              <a:gd name="connsiteX2" fmla="*/ 609601 w 1219200"/>
              <a:gd name="connsiteY2" fmla="*/ 0 h 812799"/>
              <a:gd name="connsiteX3" fmla="*/ 1219200 w 1219200"/>
              <a:gd name="connsiteY3" fmla="*/ 812799 h 812799"/>
              <a:gd name="connsiteX4" fmla="*/ 0 w 1219200"/>
              <a:gd name="connsiteY4" fmla="*/ 812799 h 81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812799">
                <a:moveTo>
                  <a:pt x="0" y="812799"/>
                </a:moveTo>
                <a:lnTo>
                  <a:pt x="609599" y="0"/>
                </a:lnTo>
                <a:lnTo>
                  <a:pt x="609601" y="0"/>
                </a:lnTo>
                <a:lnTo>
                  <a:pt x="1219200" y="812799"/>
                </a:lnTo>
                <a:lnTo>
                  <a:pt x="0" y="812799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252307" tIns="1877907" rIns="3124200" bIns="1850813" numCol="1" spcCol="1270" anchor="ctr" anchorCtr="0">
            <a:noAutofit/>
          </a:bodyPr>
          <a:lstStyle/>
          <a:p>
            <a:pPr algn="ctr" defTabSz="1244600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2800" kern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2" name="제목 6"/>
          <p:cNvSpPr>
            <a:spLocks noGrp="1"/>
          </p:cNvSpPr>
          <p:nvPr>
            <p:ph type="ctrTitle"/>
          </p:nvPr>
        </p:nvSpPr>
        <p:spPr>
          <a:xfrm>
            <a:off x="684000" y="604801"/>
            <a:ext cx="7772400" cy="493200"/>
          </a:xfrm>
        </p:spPr>
        <p:txBody>
          <a:bodyPr/>
          <a:lstStyle/>
          <a:p>
            <a:r>
              <a:rPr lang="en-US" altLang="ko-KR" dirty="0"/>
              <a:t>01 </a:t>
            </a:r>
            <a:r>
              <a:rPr lang="ko-KR" altLang="en-US" dirty="0"/>
              <a:t>재무제표의 분해</a:t>
            </a:r>
          </a:p>
        </p:txBody>
      </p:sp>
    </p:spTree>
    <p:extLst>
      <p:ext uri="{BB962C8B-B14F-4D97-AF65-F5344CB8AC3E}">
        <p14:creationId xmlns:p14="http://schemas.microsoft.com/office/powerpoint/2010/main" val="53865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1702-915D-42DA-9228-701854ADEC58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24" name="제목 6"/>
          <p:cNvSpPr>
            <a:spLocks noGrp="1"/>
          </p:cNvSpPr>
          <p:nvPr>
            <p:ph type="ctrTitle"/>
          </p:nvPr>
        </p:nvSpPr>
        <p:spPr>
          <a:xfrm>
            <a:off x="684000" y="604801"/>
            <a:ext cx="7772400" cy="493200"/>
          </a:xfrm>
        </p:spPr>
        <p:txBody>
          <a:bodyPr/>
          <a:lstStyle/>
          <a:p>
            <a:r>
              <a:rPr lang="en-US" altLang="ko-KR" dirty="0"/>
              <a:t>02 Taxonomy</a:t>
            </a:r>
            <a:r>
              <a:rPr lang="ko-KR" altLang="en-US" dirty="0"/>
              <a:t>와 </a:t>
            </a:r>
            <a:r>
              <a:rPr lang="en-US" altLang="ko-KR" dirty="0"/>
              <a:t>Instance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24425" y="1551813"/>
            <a:ext cx="436805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Instance </a:t>
            </a:r>
            <a:r>
              <a:rPr lang="ko-KR" altLang="en-US" sz="2400" b="1" dirty="0">
                <a:solidFill>
                  <a:schemeClr val="bg1"/>
                </a:solidFill>
              </a:rPr>
              <a:t>문서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3" y="1551812"/>
            <a:ext cx="4120226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Taxonomy </a:t>
            </a:r>
            <a:r>
              <a:rPr lang="ko-KR" altLang="en-US" sz="2400" b="1" dirty="0">
                <a:solidFill>
                  <a:schemeClr val="bg1"/>
                </a:solidFill>
              </a:rPr>
              <a:t>문서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504" y="2274040"/>
            <a:ext cx="16561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재무상태표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0768" y="2933145"/>
            <a:ext cx="16561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유동자산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0108" y="3592250"/>
            <a:ext cx="2272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현금및</a:t>
            </a:r>
            <a:r>
              <a:rPr lang="ko-KR" altLang="en-US" dirty="0"/>
              <a:t> </a:t>
            </a:r>
            <a:r>
              <a:rPr lang="ko-KR" altLang="en-US" dirty="0" err="1"/>
              <a:t>현금성자산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0108" y="4214233"/>
            <a:ext cx="2272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단기금융상품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0108" y="4905303"/>
            <a:ext cx="29210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단기상각후원가금융자산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2248" y="5534244"/>
            <a:ext cx="37577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단기당기손익</a:t>
            </a:r>
            <a:r>
              <a:rPr lang="en-US" altLang="ko-KR" dirty="0"/>
              <a:t>-</a:t>
            </a:r>
            <a:r>
              <a:rPr lang="ko-KR" altLang="en-US" dirty="0"/>
              <a:t>공정가치 금융자산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7121" y="6103897"/>
            <a:ext cx="22759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매출채권</a:t>
            </a:r>
          </a:p>
        </p:txBody>
      </p:sp>
      <p:cxnSp>
        <p:nvCxnSpPr>
          <p:cNvPr id="21" name="꺾인 연결선 20"/>
          <p:cNvCxnSpPr>
            <a:stCxn id="16" idx="1"/>
          </p:cNvCxnSpPr>
          <p:nvPr/>
        </p:nvCxnSpPr>
        <p:spPr>
          <a:xfrm rot="10800000">
            <a:off x="539552" y="3302478"/>
            <a:ext cx="200556" cy="4744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꺾인 연결선 21"/>
          <p:cNvCxnSpPr>
            <a:stCxn id="17" idx="1"/>
          </p:cNvCxnSpPr>
          <p:nvPr/>
        </p:nvCxnSpPr>
        <p:spPr>
          <a:xfrm rot="10800000">
            <a:off x="539552" y="3302477"/>
            <a:ext cx="200556" cy="109642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꺾인 연결선 24"/>
          <p:cNvCxnSpPr>
            <a:stCxn id="18" idx="1"/>
          </p:cNvCxnSpPr>
          <p:nvPr/>
        </p:nvCxnSpPr>
        <p:spPr>
          <a:xfrm rot="10800000">
            <a:off x="539552" y="3318459"/>
            <a:ext cx="200556" cy="17715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꺾인 연결선 25"/>
          <p:cNvCxnSpPr>
            <a:stCxn id="19" idx="1"/>
          </p:cNvCxnSpPr>
          <p:nvPr/>
        </p:nvCxnSpPr>
        <p:spPr>
          <a:xfrm rot="10800000">
            <a:off x="539552" y="3302476"/>
            <a:ext cx="202697" cy="24164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꺾인 연결선 26"/>
          <p:cNvCxnSpPr>
            <a:stCxn id="20" idx="1"/>
          </p:cNvCxnSpPr>
          <p:nvPr/>
        </p:nvCxnSpPr>
        <p:spPr>
          <a:xfrm rot="10800000">
            <a:off x="539551" y="3325387"/>
            <a:ext cx="197570" cy="296317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꺾인 연결선 27"/>
          <p:cNvCxnSpPr>
            <a:stCxn id="15" idx="1"/>
          </p:cNvCxnSpPr>
          <p:nvPr/>
        </p:nvCxnSpPr>
        <p:spPr>
          <a:xfrm rot="10800000">
            <a:off x="251520" y="2643373"/>
            <a:ext cx="169248" cy="4744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표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098798"/>
              </p:ext>
            </p:extLst>
          </p:nvPr>
        </p:nvGraphicFramePr>
        <p:xfrm>
          <a:off x="4318509" y="2205016"/>
          <a:ext cx="4668708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개념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날짜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유동자산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198,215,579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2020.12.31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err="1"/>
                        <a:t>현금및</a:t>
                      </a:r>
                      <a:r>
                        <a:rPr lang="ko-KR" altLang="en-US" dirty="0"/>
                        <a:t> </a:t>
                      </a:r>
                      <a:r>
                        <a:rPr lang="ko-KR" altLang="en-US" dirty="0" err="1"/>
                        <a:t>현금성자산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29,382,578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2020.12.31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단기금융상품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92,441,703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2020.12.31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err="1"/>
                        <a:t>단기상각후</a:t>
                      </a:r>
                      <a:endParaRPr lang="en-US" altLang="ko-KR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원가금융자산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2,757,111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2020.12.31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err="1"/>
                        <a:t>단기당기손익</a:t>
                      </a:r>
                      <a:r>
                        <a:rPr lang="en-US" altLang="ko-KR" dirty="0"/>
                        <a:t>-</a:t>
                      </a:r>
                      <a:r>
                        <a:rPr lang="ko-KR" altLang="en-US" dirty="0"/>
                        <a:t>공정가치 금융자산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71,451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2020.12.31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매출채권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30,965,058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2020.12.31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617338" y="595432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통화</a:t>
            </a:r>
            <a:r>
              <a:rPr lang="en-US" altLang="ko-KR" dirty="0"/>
              <a:t>, </a:t>
            </a:r>
            <a:r>
              <a:rPr lang="ko-KR" altLang="en-US" dirty="0"/>
              <a:t>단위 정보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19227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보고서 체계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64731" y="11661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Fact</a:t>
            </a:r>
            <a:r>
              <a:rPr lang="ko-KR" altLang="en-US" dirty="0"/>
              <a:t> 나열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76936" y="6389869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(*) Fact</a:t>
            </a:r>
            <a:r>
              <a:rPr lang="ko-KR" altLang="en-US" sz="1400" dirty="0"/>
              <a:t>는 </a:t>
            </a:r>
            <a:r>
              <a:rPr lang="en-US" altLang="ko-KR" sz="1400" dirty="0"/>
              <a:t>Concept</a:t>
            </a:r>
            <a:r>
              <a:rPr lang="ko-KR" altLang="en-US" sz="1400" dirty="0"/>
              <a:t>와 연결되어야 의미파악 가능</a:t>
            </a:r>
          </a:p>
        </p:txBody>
      </p:sp>
    </p:spTree>
    <p:extLst>
      <p:ext uri="{BB962C8B-B14F-4D97-AF65-F5344CB8AC3E}">
        <p14:creationId xmlns:p14="http://schemas.microsoft.com/office/powerpoint/2010/main" val="1145389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1702-915D-42DA-9228-701854ADEC58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24" name="제목 6"/>
          <p:cNvSpPr>
            <a:spLocks noGrp="1"/>
          </p:cNvSpPr>
          <p:nvPr>
            <p:ph type="ctrTitle"/>
          </p:nvPr>
        </p:nvSpPr>
        <p:spPr>
          <a:xfrm>
            <a:off x="684000" y="604801"/>
            <a:ext cx="7772400" cy="493200"/>
          </a:xfrm>
        </p:spPr>
        <p:txBody>
          <a:bodyPr/>
          <a:lstStyle/>
          <a:p>
            <a:r>
              <a:rPr lang="en-US" altLang="ko-KR" dirty="0"/>
              <a:t>03 Taxonomy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59532" y="1216268"/>
            <a:ext cx="8226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 err="1"/>
              <a:t>택사노미</a:t>
            </a:r>
            <a:r>
              <a:rPr lang="ko-KR" altLang="en-US" sz="2400" dirty="0"/>
              <a:t> 문서 </a:t>
            </a:r>
            <a:r>
              <a:rPr lang="en-US" altLang="ko-KR" sz="2400" dirty="0"/>
              <a:t>: </a:t>
            </a:r>
            <a:r>
              <a:rPr lang="ko-KR" altLang="en-US" sz="2400" dirty="0">
                <a:solidFill>
                  <a:srgbClr val="FF0000"/>
                </a:solidFill>
              </a:rPr>
              <a:t>개념</a:t>
            </a:r>
            <a:r>
              <a:rPr lang="en-US" altLang="ko-KR" sz="2400" dirty="0">
                <a:solidFill>
                  <a:srgbClr val="FF0000"/>
                </a:solidFill>
              </a:rPr>
              <a:t>(Concept)</a:t>
            </a:r>
            <a:r>
              <a:rPr lang="ko-KR" altLang="en-US" sz="2400" dirty="0"/>
              <a:t>을 정의하고 구조화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1560" y="1789484"/>
            <a:ext cx="752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표준 </a:t>
            </a:r>
            <a:r>
              <a:rPr lang="ko-KR" altLang="en-US" dirty="0" err="1"/>
              <a:t>택사노미</a:t>
            </a:r>
            <a:r>
              <a:rPr lang="en-US" altLang="ko-KR" dirty="0"/>
              <a:t>(</a:t>
            </a:r>
            <a:r>
              <a:rPr lang="ko-KR" altLang="en-US" dirty="0"/>
              <a:t>우리나라의 경우 </a:t>
            </a:r>
            <a:r>
              <a:rPr lang="en-US" altLang="ko-KR" b="1" dirty="0">
                <a:solidFill>
                  <a:srgbClr val="FF0000"/>
                </a:solidFill>
              </a:rPr>
              <a:t>DART Taxonomy) </a:t>
            </a:r>
            <a:r>
              <a:rPr lang="ko-KR" altLang="en-US" dirty="0"/>
              <a:t>이용</a:t>
            </a:r>
          </a:p>
        </p:txBody>
      </p:sp>
      <p:sp>
        <p:nvSpPr>
          <p:cNvPr id="38" name="TextBox 10"/>
          <p:cNvSpPr txBox="1"/>
          <p:nvPr/>
        </p:nvSpPr>
        <p:spPr>
          <a:xfrm>
            <a:off x="815775" y="3346362"/>
            <a:ext cx="5535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- DART Taxonomy – </a:t>
            </a:r>
            <a:r>
              <a:rPr lang="ko-KR" altLang="en-US" sz="2000" b="1" dirty="0">
                <a:latin typeface="Arial" pitchFamily="34" charset="0"/>
                <a:cs typeface="Arial" pitchFamily="34" charset="0"/>
              </a:rPr>
              <a:t>요소</a:t>
            </a: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(Element)</a:t>
            </a:r>
            <a:r>
              <a:rPr lang="ko-KR" altLang="en-US" sz="2000" b="1" dirty="0">
                <a:latin typeface="Arial" pitchFamily="34" charset="0"/>
                <a:cs typeface="Arial" pitchFamily="34" charset="0"/>
              </a:rPr>
              <a:t> 수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BEBE9B-8A61-72BF-7EAB-ED9686DDBFA8}"/>
              </a:ext>
            </a:extLst>
          </p:cNvPr>
          <p:cNvSpPr txBox="1"/>
          <p:nvPr/>
        </p:nvSpPr>
        <p:spPr>
          <a:xfrm>
            <a:off x="815775" y="2411596"/>
            <a:ext cx="752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ko-KR" dirty="0"/>
              <a:t>IFRS Taxonomy</a:t>
            </a:r>
            <a:r>
              <a:rPr lang="ko-KR" altLang="en-US" dirty="0"/>
              <a:t>와 우리나라 고유의 </a:t>
            </a:r>
            <a:r>
              <a:rPr lang="en-US" altLang="ko-KR" dirty="0"/>
              <a:t>Taxonomy </a:t>
            </a:r>
            <a:r>
              <a:rPr lang="ko-KR" altLang="en-US" dirty="0"/>
              <a:t>추가하여 사용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3289B3-E024-B50D-AA2E-EAACF84CF64D}"/>
              </a:ext>
            </a:extLst>
          </p:cNvPr>
          <p:cNvSpPr txBox="1"/>
          <p:nvPr/>
        </p:nvSpPr>
        <p:spPr>
          <a:xfrm>
            <a:off x="807782" y="3983025"/>
            <a:ext cx="75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ko-KR" dirty="0"/>
              <a:t>IFRS Element - 5242</a:t>
            </a:r>
            <a:r>
              <a:rPr lang="ko-KR" altLang="en-US" dirty="0"/>
              <a:t>개</a:t>
            </a:r>
            <a:endParaRPr lang="en-US" altLang="ko-KR" dirty="0"/>
          </a:p>
          <a:p>
            <a:pPr marL="342900" indent="-342900">
              <a:buFontTx/>
              <a:buChar char="-"/>
            </a:pPr>
            <a:r>
              <a:rPr lang="en-US" altLang="ko-KR" dirty="0"/>
              <a:t>DART Element - 1769</a:t>
            </a:r>
            <a:r>
              <a:rPr lang="ko-KR" altLang="en-US" dirty="0"/>
              <a:t>개 </a:t>
            </a:r>
            <a:r>
              <a:rPr lang="en-US" altLang="ko-KR" dirty="0"/>
              <a:t>(</a:t>
            </a:r>
            <a:r>
              <a:rPr lang="ko-KR" altLang="en-US" dirty="0" err="1"/>
              <a:t>비금융업</a:t>
            </a:r>
            <a:r>
              <a:rPr lang="ko-KR" altLang="en-US" dirty="0"/>
              <a:t> 주석</a:t>
            </a:r>
            <a:r>
              <a:rPr lang="en-US" altLang="ko-KR" dirty="0"/>
              <a:t>, </a:t>
            </a:r>
            <a:r>
              <a:rPr lang="ko-KR" altLang="en-US" dirty="0"/>
              <a:t>금융업 본문</a:t>
            </a:r>
            <a:r>
              <a:rPr lang="en-US" altLang="ko-KR" dirty="0"/>
              <a:t>, </a:t>
            </a:r>
            <a:r>
              <a:rPr lang="en-US" altLang="ko-KR" dirty="0" err="1"/>
              <a:t>gcd</a:t>
            </a:r>
            <a:r>
              <a:rPr lang="ko-KR" altLang="en-US" dirty="0"/>
              <a:t> 포함</a:t>
            </a:r>
            <a:r>
              <a:rPr lang="en-US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0184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1702-915D-42DA-9228-701854ADEC58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80" y="2135415"/>
            <a:ext cx="8381781" cy="4245913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179300"/>
            <a:ext cx="5722354" cy="357647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70" y="1556792"/>
            <a:ext cx="5777377" cy="559397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467544" y="6123869"/>
            <a:ext cx="3573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6"/>
              </a:rPr>
              <a:t>IFRS - IFRS Taxonomy Illustrated</a:t>
            </a:r>
            <a:endParaRPr lang="ko-KR" altLang="en-US" dirty="0"/>
          </a:p>
        </p:txBody>
      </p:sp>
      <p:sp>
        <p:nvSpPr>
          <p:cNvPr id="34" name="직사각형 33"/>
          <p:cNvSpPr/>
          <p:nvPr/>
        </p:nvSpPr>
        <p:spPr>
          <a:xfrm>
            <a:off x="6444208" y="2204864"/>
            <a:ext cx="2574962" cy="43258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6903597" y="1800242"/>
            <a:ext cx="165618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Reference</a:t>
            </a:r>
            <a:endParaRPr lang="ko-KR" altLang="en-US" dirty="0"/>
          </a:p>
        </p:txBody>
      </p:sp>
      <p:sp>
        <p:nvSpPr>
          <p:cNvPr id="40" name="제목 6"/>
          <p:cNvSpPr>
            <a:spLocks noGrp="1"/>
          </p:cNvSpPr>
          <p:nvPr>
            <p:ph type="ctrTitle"/>
          </p:nvPr>
        </p:nvSpPr>
        <p:spPr>
          <a:xfrm>
            <a:off x="684000" y="604801"/>
            <a:ext cx="7772400" cy="493200"/>
          </a:xfrm>
        </p:spPr>
        <p:txBody>
          <a:bodyPr/>
          <a:lstStyle/>
          <a:p>
            <a:r>
              <a:rPr lang="en-US" altLang="ko-KR" dirty="0"/>
              <a:t>03 Taxonomy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0315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1702-915D-42DA-9228-701854ADEC58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40" name="제목 6"/>
          <p:cNvSpPr>
            <a:spLocks noGrp="1"/>
          </p:cNvSpPr>
          <p:nvPr>
            <p:ph type="ctrTitle"/>
          </p:nvPr>
        </p:nvSpPr>
        <p:spPr>
          <a:xfrm>
            <a:off x="684000" y="604801"/>
            <a:ext cx="7772400" cy="493200"/>
          </a:xfrm>
        </p:spPr>
        <p:txBody>
          <a:bodyPr/>
          <a:lstStyle/>
          <a:p>
            <a:r>
              <a:rPr lang="en-US" altLang="ko-KR" dirty="0"/>
              <a:t>03 Taxonomy</a:t>
            </a:r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9AE9FA-87B8-DCC3-559D-DE9DD1455C26}"/>
              </a:ext>
            </a:extLst>
          </p:cNvPr>
          <p:cNvSpPr txBox="1"/>
          <p:nvPr/>
        </p:nvSpPr>
        <p:spPr>
          <a:xfrm>
            <a:off x="359532" y="1216268"/>
            <a:ext cx="8226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/>
              <a:t>요소</a:t>
            </a:r>
            <a:r>
              <a:rPr lang="en-US" altLang="ko-KR" sz="2400" dirty="0"/>
              <a:t>(Element)</a:t>
            </a:r>
            <a:r>
              <a:rPr lang="ko-KR" altLang="en-US" sz="2400" dirty="0"/>
              <a:t> 속성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53B0E2-3384-66D9-8B40-A05FE9456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22235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E5161703-6A9A-A4EB-B5C0-BE6BF6DE8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417365"/>
              </p:ext>
            </p:extLst>
          </p:nvPr>
        </p:nvGraphicFramePr>
        <p:xfrm>
          <a:off x="789981" y="3929464"/>
          <a:ext cx="7742458" cy="2595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25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/>
                        <a:t>attribute</a:t>
                      </a:r>
                      <a:endParaRPr lang="ko-KR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/>
                        <a:t>의미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name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항목의 </a:t>
                      </a:r>
                      <a:r>
                        <a:rPr lang="en-US" altLang="ko-KR" sz="1400" dirty="0"/>
                        <a:t>KEY </a:t>
                      </a:r>
                      <a:r>
                        <a:rPr lang="ko-KR" altLang="en-US" sz="1400" dirty="0"/>
                        <a:t>역할 </a:t>
                      </a:r>
                      <a:r>
                        <a:rPr lang="en-US" altLang="ko-KR" sz="1400" dirty="0"/>
                        <a:t>(</a:t>
                      </a:r>
                      <a:r>
                        <a:rPr lang="ko-KR" altLang="en-US" sz="1400" dirty="0"/>
                        <a:t>고유 </a:t>
                      </a:r>
                      <a:r>
                        <a:rPr lang="ko-KR" altLang="en-US" sz="1400" dirty="0" err="1"/>
                        <a:t>식별</a:t>
                      </a:r>
                      <a:r>
                        <a:rPr lang="ko-KR" altLang="en-US" sz="1400" baseline="0" dirty="0" err="1"/>
                        <a:t>자</a:t>
                      </a:r>
                      <a:r>
                        <a:rPr lang="ko-KR" altLang="en-US" sz="1400" baseline="0" dirty="0"/>
                        <a:t> 개념</a:t>
                      </a:r>
                      <a:r>
                        <a:rPr lang="en-US" altLang="ko-KR" sz="1400" dirty="0"/>
                        <a:t>)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id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‘</a:t>
                      </a:r>
                      <a:r>
                        <a:rPr lang="ko-KR" altLang="en-US" sz="1400" dirty="0">
                          <a:solidFill>
                            <a:srgbClr val="C00000"/>
                          </a:solidFill>
                        </a:rPr>
                        <a:t>항목의 소속</a:t>
                      </a:r>
                      <a:r>
                        <a:rPr lang="en-US" altLang="ko-KR" sz="1400" dirty="0"/>
                        <a:t>’_’NAME’  (prefix</a:t>
                      </a:r>
                      <a:r>
                        <a:rPr lang="ko-KR" altLang="en-US" sz="1400" dirty="0"/>
                        <a:t> </a:t>
                      </a:r>
                      <a:r>
                        <a:rPr lang="en-US" altLang="ko-KR" sz="1400" dirty="0"/>
                        <a:t>:</a:t>
                      </a:r>
                      <a:r>
                        <a:rPr lang="ko-KR" altLang="en-US" sz="1400" dirty="0"/>
                        <a:t> </a:t>
                      </a:r>
                      <a:r>
                        <a:rPr lang="en-US" altLang="ko-KR" sz="1400" dirty="0"/>
                        <a:t>IFRS, US-GAAP, </a:t>
                      </a:r>
                      <a:r>
                        <a:rPr lang="ko-KR" altLang="en-US" sz="1400" dirty="0"/>
                        <a:t>회사</a:t>
                      </a:r>
                      <a:r>
                        <a:rPr lang="ko-KR" altLang="en-US" sz="1400" baseline="0" dirty="0"/>
                        <a:t> 고유</a:t>
                      </a:r>
                      <a:r>
                        <a:rPr lang="en-US" altLang="ko-KR" sz="1400" baseline="0" dirty="0"/>
                        <a:t> </a:t>
                      </a:r>
                      <a:r>
                        <a:rPr lang="ko-KR" altLang="en-US" sz="1400" baseline="0" dirty="0"/>
                        <a:t>등</a:t>
                      </a:r>
                      <a:r>
                        <a:rPr lang="en-US" altLang="ko-KR" sz="1400" baseline="0" dirty="0"/>
                        <a:t>)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type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항목의 유형 </a:t>
                      </a:r>
                      <a:r>
                        <a:rPr lang="en-US" altLang="ko-KR" sz="1400" dirty="0"/>
                        <a:t>(</a:t>
                      </a:r>
                      <a:r>
                        <a:rPr lang="ko-KR" altLang="en-US" sz="1400" dirty="0"/>
                        <a:t>금액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문자열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퍼센트 등</a:t>
                      </a:r>
                      <a:r>
                        <a:rPr lang="en-US" altLang="ko-KR" sz="1400" dirty="0"/>
                        <a:t>)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err="1"/>
                        <a:t>periodType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Instant</a:t>
                      </a:r>
                      <a:r>
                        <a:rPr lang="en-US" altLang="ko-KR" sz="1400" baseline="0" dirty="0"/>
                        <a:t> (stock </a:t>
                      </a:r>
                      <a:r>
                        <a:rPr lang="ko-KR" altLang="en-US" sz="1400" baseline="0" dirty="0"/>
                        <a:t>개념</a:t>
                      </a:r>
                      <a:r>
                        <a:rPr lang="en-US" altLang="ko-KR" sz="1400" baseline="0" dirty="0"/>
                        <a:t>: </a:t>
                      </a:r>
                      <a:r>
                        <a:rPr lang="ko-KR" altLang="en-US" sz="1400" baseline="0" dirty="0"/>
                        <a:t>기말 잔액</a:t>
                      </a:r>
                      <a:r>
                        <a:rPr lang="en-US" altLang="ko-KR" sz="1400" baseline="0" dirty="0"/>
                        <a:t>), </a:t>
                      </a:r>
                      <a:r>
                        <a:rPr lang="en-US" altLang="ko-KR" sz="1400" b="1" baseline="0" dirty="0"/>
                        <a:t>duration</a:t>
                      </a:r>
                      <a:r>
                        <a:rPr lang="en-US" altLang="ko-KR" sz="1400" baseline="0" dirty="0"/>
                        <a:t>( flow </a:t>
                      </a:r>
                      <a:r>
                        <a:rPr lang="ko-KR" altLang="en-US" sz="1400" baseline="0" dirty="0"/>
                        <a:t>개념</a:t>
                      </a:r>
                      <a:r>
                        <a:rPr lang="en-US" altLang="ko-KR" sz="1400" baseline="0" dirty="0"/>
                        <a:t>: </a:t>
                      </a:r>
                      <a:r>
                        <a:rPr lang="ko-KR" altLang="en-US" sz="1400" baseline="0" dirty="0"/>
                        <a:t>비용</a:t>
                      </a:r>
                      <a:r>
                        <a:rPr lang="en-US" altLang="ko-KR" sz="1400" baseline="0" dirty="0"/>
                        <a:t>, </a:t>
                      </a:r>
                      <a:r>
                        <a:rPr lang="ko-KR" altLang="en-US" sz="1400" baseline="0" dirty="0"/>
                        <a:t>수익 등</a:t>
                      </a:r>
                      <a:r>
                        <a:rPr lang="en-US" altLang="ko-KR" sz="1400" baseline="0" dirty="0"/>
                        <a:t>)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Balance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Debit, Credit 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Abstract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True</a:t>
                      </a:r>
                      <a:r>
                        <a:rPr lang="en-US" altLang="ko-KR" sz="1400" dirty="0"/>
                        <a:t>(</a:t>
                      </a:r>
                      <a:r>
                        <a:rPr lang="en-US" altLang="ko-KR" sz="1400" baseline="0" dirty="0"/>
                        <a:t> </a:t>
                      </a:r>
                      <a:r>
                        <a:rPr lang="ko-KR" altLang="en-US" sz="1400" baseline="0" dirty="0"/>
                        <a:t>값이 입력되지 않는 형식적인 항목</a:t>
                      </a:r>
                      <a:r>
                        <a:rPr lang="en-US" altLang="ko-KR" sz="1400" baseline="0" dirty="0"/>
                        <a:t>), </a:t>
                      </a:r>
                      <a:r>
                        <a:rPr lang="en-US" altLang="ko-KR" sz="1400" b="1" baseline="0" dirty="0"/>
                        <a:t>False</a:t>
                      </a:r>
                      <a:r>
                        <a:rPr lang="en-US" altLang="ko-KR" sz="1400" baseline="0" dirty="0"/>
                        <a:t>(</a:t>
                      </a:r>
                      <a:r>
                        <a:rPr lang="ko-KR" altLang="en-US" sz="1400" baseline="0" dirty="0"/>
                        <a:t>값 입력 가능</a:t>
                      </a:r>
                      <a:r>
                        <a:rPr lang="en-US" altLang="ko-KR" sz="1400" baseline="0" dirty="0"/>
                        <a:t>)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637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1702-915D-42DA-9228-701854ADEC58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9532" y="1205234"/>
            <a:ext cx="8226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 err="1"/>
              <a:t>택사노미</a:t>
            </a:r>
            <a:r>
              <a:rPr lang="ko-KR" altLang="en-US" sz="2400" dirty="0"/>
              <a:t> 문서 </a:t>
            </a:r>
            <a:r>
              <a:rPr lang="en-US" altLang="ko-KR" sz="2400" dirty="0"/>
              <a:t>: Schema</a:t>
            </a:r>
            <a:r>
              <a:rPr lang="ko-KR" altLang="en-US" sz="2400" dirty="0"/>
              <a:t>와 </a:t>
            </a:r>
            <a:r>
              <a:rPr lang="en-US" altLang="ko-KR" sz="2400" dirty="0" err="1"/>
              <a:t>Linkbase</a:t>
            </a:r>
            <a:r>
              <a:rPr lang="ko-KR" altLang="en-US" sz="2400" dirty="0"/>
              <a:t>로 구성</a:t>
            </a:r>
          </a:p>
        </p:txBody>
      </p:sp>
      <p:sp>
        <p:nvSpPr>
          <p:cNvPr id="11" name="타원 10"/>
          <p:cNvSpPr/>
          <p:nvPr/>
        </p:nvSpPr>
        <p:spPr>
          <a:xfrm>
            <a:off x="6001643" y="4668988"/>
            <a:ext cx="2592288" cy="15121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>
                    <a:lumMod val="95000"/>
                  </a:schemeClr>
                </a:solidFill>
              </a:rPr>
              <a:t>Calculation</a:t>
            </a:r>
            <a:endParaRPr lang="ko-KR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6001643" y="2106253"/>
            <a:ext cx="2592288" cy="15121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>
                    <a:lumMod val="95000"/>
                  </a:schemeClr>
                </a:solidFill>
              </a:rPr>
              <a:t>Label</a:t>
            </a:r>
            <a:endParaRPr lang="ko-KR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3864341" y="3383068"/>
            <a:ext cx="2592288" cy="15121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>
                    <a:lumMod val="95000"/>
                  </a:schemeClr>
                </a:solidFill>
              </a:rPr>
              <a:t>Schema</a:t>
            </a:r>
            <a:endParaRPr lang="ko-KR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직선 화살표 연결선 13"/>
          <p:cNvCxnSpPr>
            <a:stCxn id="13" idx="7"/>
            <a:endCxn id="12" idx="3"/>
          </p:cNvCxnSpPr>
          <p:nvPr/>
        </p:nvCxnSpPr>
        <p:spPr>
          <a:xfrm flipV="1">
            <a:off x="6076997" y="3396969"/>
            <a:ext cx="304278" cy="207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13" idx="1"/>
            <a:endCxn id="19" idx="5"/>
          </p:cNvCxnSpPr>
          <p:nvPr/>
        </p:nvCxnSpPr>
        <p:spPr>
          <a:xfrm flipH="1" flipV="1">
            <a:off x="3749803" y="3342850"/>
            <a:ext cx="494170" cy="261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>
            <a:stCxn id="13" idx="3"/>
            <a:endCxn id="20" idx="7"/>
          </p:cNvCxnSpPr>
          <p:nvPr/>
        </p:nvCxnSpPr>
        <p:spPr>
          <a:xfrm flipH="1">
            <a:off x="3756796" y="4673784"/>
            <a:ext cx="487177" cy="272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8" y="3500744"/>
            <a:ext cx="1666875" cy="1352550"/>
          </a:xfrm>
          <a:prstGeom prst="rect">
            <a:avLst/>
          </a:prstGeom>
        </p:spPr>
      </p:pic>
      <p:cxnSp>
        <p:nvCxnSpPr>
          <p:cNvPr id="18" name="직선 화살표 연결선 17"/>
          <p:cNvCxnSpPr>
            <a:stCxn id="13" idx="5"/>
            <a:endCxn id="11" idx="1"/>
          </p:cNvCxnSpPr>
          <p:nvPr/>
        </p:nvCxnSpPr>
        <p:spPr>
          <a:xfrm>
            <a:off x="6076997" y="4673784"/>
            <a:ext cx="304278" cy="216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타원 18"/>
          <p:cNvSpPr/>
          <p:nvPr/>
        </p:nvSpPr>
        <p:spPr>
          <a:xfrm>
            <a:off x="1537147" y="2052134"/>
            <a:ext cx="2592288" cy="15121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>
                    <a:lumMod val="95000"/>
                  </a:schemeClr>
                </a:solidFill>
              </a:rPr>
              <a:t>Definition</a:t>
            </a:r>
            <a:endParaRPr lang="ko-KR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1321123" y="4725144"/>
            <a:ext cx="2853569" cy="15121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>
                    <a:lumMod val="95000"/>
                  </a:schemeClr>
                </a:solidFill>
              </a:rPr>
              <a:t>Presentation</a:t>
            </a:r>
            <a:endParaRPr lang="ko-KR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6665" y="3104353"/>
            <a:ext cx="15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5</a:t>
            </a:r>
            <a:r>
              <a:rPr lang="ko-KR" altLang="en-US" b="1" dirty="0">
                <a:solidFill>
                  <a:srgbClr val="FF0000"/>
                </a:solidFill>
              </a:rPr>
              <a:t>개 파일생성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1537147" y="3689094"/>
            <a:ext cx="2327194" cy="294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1483159" y="3936238"/>
            <a:ext cx="4518484" cy="12699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 flipV="1">
            <a:off x="1590704" y="2809738"/>
            <a:ext cx="461016" cy="13820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 flipV="1">
            <a:off x="1590704" y="2901178"/>
            <a:ext cx="5040335" cy="15545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>
            <a:off x="1574698" y="4752744"/>
            <a:ext cx="423034" cy="3598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제목 6"/>
          <p:cNvSpPr>
            <a:spLocks noGrp="1"/>
          </p:cNvSpPr>
          <p:nvPr>
            <p:ph type="ctrTitle"/>
          </p:nvPr>
        </p:nvSpPr>
        <p:spPr>
          <a:xfrm>
            <a:off x="684000" y="604801"/>
            <a:ext cx="7772400" cy="493200"/>
          </a:xfrm>
        </p:spPr>
        <p:txBody>
          <a:bodyPr/>
          <a:lstStyle/>
          <a:p>
            <a:r>
              <a:rPr lang="en-US" altLang="ko-KR" dirty="0"/>
              <a:t>03 Taxonomy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7835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988840"/>
            <a:ext cx="504056" cy="386916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(*)</a:t>
            </a:r>
          </a:p>
          <a:p>
            <a:pPr algn="ctr"/>
            <a:r>
              <a:rPr lang="ko-KR" altLang="en-US" b="1" dirty="0">
                <a:solidFill>
                  <a:schemeClr val="bg1"/>
                </a:solidFill>
              </a:rPr>
              <a:t>기</a:t>
            </a:r>
            <a:endParaRPr lang="en-US" altLang="ko-KR" b="1" dirty="0">
              <a:solidFill>
                <a:schemeClr val="bg1"/>
              </a:solidFill>
            </a:endParaRPr>
          </a:p>
          <a:p>
            <a:pPr algn="ctr"/>
            <a:r>
              <a:rPr lang="ko-KR" altLang="en-US" b="1" dirty="0">
                <a:solidFill>
                  <a:schemeClr val="bg1"/>
                </a:solidFill>
              </a:rPr>
              <a:t>본</a:t>
            </a:r>
            <a:endParaRPr lang="en-US" altLang="ko-KR" b="1" dirty="0">
              <a:solidFill>
                <a:schemeClr val="bg1"/>
              </a:solidFill>
            </a:endParaRPr>
          </a:p>
          <a:p>
            <a:pPr algn="ctr"/>
            <a:r>
              <a:rPr lang="ko-KR" altLang="en-US" b="1" dirty="0">
                <a:solidFill>
                  <a:schemeClr val="bg1"/>
                </a:solidFill>
              </a:rPr>
              <a:t>정</a:t>
            </a:r>
            <a:endParaRPr lang="en-US" altLang="ko-KR" b="1" dirty="0">
              <a:solidFill>
                <a:schemeClr val="bg1"/>
              </a:solidFill>
            </a:endParaRPr>
          </a:p>
          <a:p>
            <a:pPr algn="ctr"/>
            <a:r>
              <a:rPr lang="ko-KR" altLang="en-US" b="1" dirty="0">
                <a:solidFill>
                  <a:schemeClr val="bg1"/>
                </a:solidFill>
              </a:rPr>
              <a:t>보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1702-915D-42DA-9228-701854ADEC58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59532" y="1205234"/>
            <a:ext cx="8226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b="1" dirty="0"/>
              <a:t>Schema</a:t>
            </a:r>
            <a:r>
              <a:rPr lang="en-US" altLang="ko-KR" sz="2400" dirty="0"/>
              <a:t>: XBRL</a:t>
            </a:r>
            <a:r>
              <a:rPr lang="ko-KR" altLang="en-US" sz="2400" dirty="0"/>
              <a:t>보고서를 구성하기 위한 </a:t>
            </a:r>
            <a:r>
              <a:rPr lang="ko-KR" altLang="en-US" sz="2400" b="1" dirty="0">
                <a:solidFill>
                  <a:srgbClr val="FF0000"/>
                </a:solidFill>
              </a:rPr>
              <a:t>기본정보</a:t>
            </a:r>
            <a:r>
              <a:rPr lang="en-US" altLang="ko-KR" sz="2400" baseline="30000" dirty="0"/>
              <a:t>*</a:t>
            </a:r>
            <a:r>
              <a:rPr lang="ko-KR" altLang="en-US" sz="2400" dirty="0"/>
              <a:t>를 정의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2400" dirty="0"/>
          </a:p>
        </p:txBody>
      </p:sp>
      <p:sp>
        <p:nvSpPr>
          <p:cNvPr id="33" name="직사각형 32"/>
          <p:cNvSpPr/>
          <p:nvPr/>
        </p:nvSpPr>
        <p:spPr>
          <a:xfrm>
            <a:off x="1613931" y="2143464"/>
            <a:ext cx="5190317" cy="369332"/>
          </a:xfrm>
          <a:prstGeom prst="rect">
            <a:avLst/>
          </a:prstGeom>
          <a:solidFill>
            <a:schemeClr val="accent5">
              <a:lumMod val="20000"/>
              <a:lumOff val="80000"/>
              <a:alpha val="37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ko-KR" altLang="en-US" dirty="0"/>
              <a:t>네임스페이스</a:t>
            </a:r>
            <a:r>
              <a:rPr lang="en-US" altLang="ko-KR" dirty="0"/>
              <a:t>(Namespace)</a:t>
            </a:r>
            <a:endParaRPr lang="ko-KR" altLang="en-US" dirty="0"/>
          </a:p>
        </p:txBody>
      </p:sp>
      <p:sp>
        <p:nvSpPr>
          <p:cNvPr id="34" name="직사각형 33"/>
          <p:cNvSpPr/>
          <p:nvPr/>
        </p:nvSpPr>
        <p:spPr>
          <a:xfrm>
            <a:off x="1620271" y="2889249"/>
            <a:ext cx="5190317" cy="369332"/>
          </a:xfrm>
          <a:prstGeom prst="rect">
            <a:avLst/>
          </a:prstGeom>
          <a:solidFill>
            <a:schemeClr val="accent5">
              <a:lumMod val="20000"/>
              <a:lumOff val="80000"/>
              <a:alpha val="37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ko-KR" altLang="en-US" dirty="0"/>
              <a:t>링크</a:t>
            </a:r>
            <a:r>
              <a:rPr lang="en-US" altLang="ko-KR" dirty="0"/>
              <a:t>(</a:t>
            </a:r>
            <a:r>
              <a:rPr lang="en-US" altLang="ko-KR" dirty="0" err="1"/>
              <a:t>linkbaseRef</a:t>
            </a:r>
            <a:r>
              <a:rPr lang="en-US" altLang="ko-KR" dirty="0"/>
              <a:t>) </a:t>
            </a:r>
            <a:endParaRPr lang="ko-KR" altLang="en-US" dirty="0"/>
          </a:p>
        </p:txBody>
      </p:sp>
      <p:sp>
        <p:nvSpPr>
          <p:cNvPr id="35" name="직사각형 34"/>
          <p:cNvSpPr/>
          <p:nvPr/>
        </p:nvSpPr>
        <p:spPr>
          <a:xfrm>
            <a:off x="1613931" y="3670729"/>
            <a:ext cx="5190317" cy="369332"/>
          </a:xfrm>
          <a:prstGeom prst="rect">
            <a:avLst/>
          </a:prstGeom>
          <a:solidFill>
            <a:schemeClr val="accent5">
              <a:lumMod val="20000"/>
              <a:lumOff val="80000"/>
              <a:alpha val="37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ko-KR" altLang="en-US" dirty="0" err="1"/>
              <a:t>임포트</a:t>
            </a:r>
            <a:r>
              <a:rPr lang="en-US" altLang="ko-KR" dirty="0"/>
              <a:t>(import) </a:t>
            </a:r>
            <a:r>
              <a:rPr lang="ko-KR" altLang="en-US" dirty="0"/>
              <a:t>영역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6" name="직사각형 35"/>
          <p:cNvSpPr/>
          <p:nvPr/>
        </p:nvSpPr>
        <p:spPr>
          <a:xfrm>
            <a:off x="1630963" y="4452209"/>
            <a:ext cx="5190317" cy="369332"/>
          </a:xfrm>
          <a:prstGeom prst="rect">
            <a:avLst/>
          </a:prstGeom>
          <a:solidFill>
            <a:schemeClr val="accent5">
              <a:lumMod val="20000"/>
              <a:lumOff val="80000"/>
              <a:alpha val="37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ko-KR" altLang="en-US" dirty="0" err="1"/>
              <a:t>롤</a:t>
            </a:r>
            <a:r>
              <a:rPr lang="ko-KR" altLang="en-US" dirty="0"/>
              <a:t> 타입</a:t>
            </a:r>
            <a:r>
              <a:rPr lang="en-US" altLang="ko-KR" dirty="0"/>
              <a:t>(Role type)</a:t>
            </a:r>
            <a:endParaRPr lang="ko-KR" altLang="en-US" dirty="0"/>
          </a:p>
        </p:txBody>
      </p:sp>
      <p:sp>
        <p:nvSpPr>
          <p:cNvPr id="37" name="직사각형 36"/>
          <p:cNvSpPr/>
          <p:nvPr/>
        </p:nvSpPr>
        <p:spPr>
          <a:xfrm>
            <a:off x="1604741" y="5291916"/>
            <a:ext cx="5190317" cy="369332"/>
          </a:xfrm>
          <a:prstGeom prst="rect">
            <a:avLst/>
          </a:prstGeom>
          <a:solidFill>
            <a:schemeClr val="accent5">
              <a:lumMod val="20000"/>
              <a:lumOff val="80000"/>
              <a:alpha val="37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ko-KR" altLang="en-US" dirty="0"/>
              <a:t>보고서 요소</a:t>
            </a:r>
            <a:r>
              <a:rPr lang="en-US" altLang="ko-KR" dirty="0"/>
              <a:t>(element)</a:t>
            </a:r>
            <a:r>
              <a:rPr lang="ko-KR" altLang="en-US" dirty="0"/>
              <a:t>에 대한 정의</a:t>
            </a:r>
          </a:p>
        </p:txBody>
      </p:sp>
      <p:sp>
        <p:nvSpPr>
          <p:cNvPr id="38" name="제목 6"/>
          <p:cNvSpPr>
            <a:spLocks noGrp="1"/>
          </p:cNvSpPr>
          <p:nvPr>
            <p:ph type="ctrTitle"/>
          </p:nvPr>
        </p:nvSpPr>
        <p:spPr>
          <a:xfrm>
            <a:off x="684000" y="604801"/>
            <a:ext cx="7772400" cy="493200"/>
          </a:xfrm>
        </p:spPr>
        <p:txBody>
          <a:bodyPr/>
          <a:lstStyle/>
          <a:p>
            <a:r>
              <a:rPr lang="en-US" altLang="ko-KR" dirty="0"/>
              <a:t>03 Taxonomy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352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제목 1"/>
          <p:cNvSpPr>
            <a:spLocks noGrp="1"/>
          </p:cNvSpPr>
          <p:nvPr>
            <p:ph type="ctrTitle" hasCustomPrompt="1"/>
          </p:nvPr>
        </p:nvSpPr>
        <p:spPr>
          <a:xfrm>
            <a:off x="1835696" y="1883654"/>
            <a:ext cx="4896544" cy="628096"/>
          </a:xfrm>
          <a:prstGeom prst="rect">
            <a:avLst/>
          </a:prstGeom>
        </p:spPr>
        <p:txBody>
          <a:bodyPr/>
          <a:lstStyle>
            <a:lvl1pPr algn="l">
              <a:lnSpc>
                <a:spcPts val="4030"/>
              </a:lnSpc>
              <a:defRPr sz="1800" b="0">
                <a:solidFill>
                  <a:schemeClr val="bg1">
                    <a:lumMod val="50000"/>
                  </a:schemeClr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1pPr>
          </a:lstStyle>
          <a:p>
            <a:r>
              <a:rPr lang="ko-KR" altLang="en-US" b="1" dirty="0">
                <a:solidFill>
                  <a:srgbClr val="24478D"/>
                </a:solidFill>
              </a:rPr>
              <a:t>왜 </a:t>
            </a:r>
            <a:r>
              <a:rPr lang="en-US" altLang="ko-KR" b="1" dirty="0">
                <a:solidFill>
                  <a:srgbClr val="24478D"/>
                </a:solidFill>
              </a:rPr>
              <a:t>XBRL</a:t>
            </a:r>
            <a:r>
              <a:rPr lang="ko-KR" altLang="en-US" b="1" dirty="0">
                <a:solidFill>
                  <a:srgbClr val="24478D"/>
                </a:solidFill>
              </a:rPr>
              <a:t>인가</a:t>
            </a:r>
            <a:r>
              <a:rPr lang="en-US" altLang="ko-KR" b="1" dirty="0">
                <a:solidFill>
                  <a:srgbClr val="24478D"/>
                </a:solidFill>
              </a:rPr>
              <a:t>?</a:t>
            </a:r>
            <a:br>
              <a:rPr lang="en-US" altLang="ko-KR" dirty="0"/>
            </a:br>
            <a:br>
              <a:rPr lang="en-US" altLang="ko-KR" dirty="0"/>
            </a:br>
            <a:endParaRPr lang="ko-KR" altLang="en-US" dirty="0"/>
          </a:p>
        </p:txBody>
      </p:sp>
      <p:sp>
        <p:nvSpPr>
          <p:cNvPr id="30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123200" y="1908000"/>
            <a:ext cx="468000" cy="32525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buNone/>
              <a:defRPr sz="1800">
                <a:solidFill>
                  <a:srgbClr val="24478D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/>
              <a:t>01</a:t>
            </a:r>
          </a:p>
          <a:p>
            <a:r>
              <a:rPr lang="en-US" altLang="ko-KR" dirty="0"/>
              <a:t>02</a:t>
            </a:r>
          </a:p>
          <a:p>
            <a:r>
              <a:rPr lang="en-US" altLang="ko-KR" dirty="0"/>
              <a:t>03</a:t>
            </a:r>
          </a:p>
          <a:p>
            <a:r>
              <a:rPr lang="en-US" altLang="ko-KR" dirty="0"/>
              <a:t>04</a:t>
            </a:r>
          </a:p>
          <a:p>
            <a:endParaRPr lang="en-US" altLang="ko-KR" dirty="0"/>
          </a:p>
        </p:txBody>
      </p:sp>
      <p:cxnSp>
        <p:nvCxnSpPr>
          <p:cNvPr id="31" name="직선 연결선 30"/>
          <p:cNvCxnSpPr/>
          <p:nvPr/>
        </p:nvCxnSpPr>
        <p:spPr>
          <a:xfrm>
            <a:off x="1043608" y="1772816"/>
            <a:ext cx="576064" cy="0"/>
          </a:xfrm>
          <a:prstGeom prst="line">
            <a:avLst/>
          </a:prstGeom>
          <a:ln w="63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1161670" y="2492896"/>
            <a:ext cx="339940" cy="0"/>
          </a:xfrm>
          <a:prstGeom prst="line">
            <a:avLst/>
          </a:prstGeom>
          <a:ln w="95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1161670" y="2996952"/>
            <a:ext cx="339940" cy="0"/>
          </a:xfrm>
          <a:prstGeom prst="line">
            <a:avLst/>
          </a:prstGeom>
          <a:ln w="95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1161670" y="3501881"/>
            <a:ext cx="339940" cy="0"/>
          </a:xfrm>
          <a:prstGeom prst="line">
            <a:avLst/>
          </a:prstGeom>
          <a:ln w="95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제목 1"/>
          <p:cNvSpPr txBox="1">
            <a:spLocks/>
          </p:cNvSpPr>
          <p:nvPr/>
        </p:nvSpPr>
        <p:spPr>
          <a:xfrm>
            <a:off x="907200" y="1008000"/>
            <a:ext cx="2296648" cy="62080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blackWhite">
          <a:xfrm>
            <a:off x="0" y="5877272"/>
            <a:ext cx="9144000" cy="0"/>
          </a:xfrm>
          <a:prstGeom prst="line">
            <a:avLst/>
          </a:prstGeom>
          <a:noFill/>
          <a:ln w="203200">
            <a:solidFill>
              <a:srgbClr val="005BAA"/>
            </a:solidFill>
            <a:round/>
            <a:headEnd/>
            <a:tailEnd/>
          </a:ln>
        </p:spPr>
        <p:txBody>
          <a:bodyPr wrap="none" lIns="63500" tIns="0" rIns="64800" bIns="0" anchor="ctr"/>
          <a:lstStyle/>
          <a:p>
            <a:endParaRPr lang="ko-KR" altLang="en-US"/>
          </a:p>
        </p:txBody>
      </p:sp>
      <p:pic>
        <p:nvPicPr>
          <p:cNvPr id="41" name="_x205104568" descr="EMB00006b5009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772023"/>
            <a:ext cx="766341" cy="21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1835696" y="2398769"/>
            <a:ext cx="4896544" cy="628096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ts val="4030"/>
              </a:lnSpc>
              <a:spcBef>
                <a:spcPct val="0"/>
              </a:spcBef>
              <a:buNone/>
              <a:defRPr sz="1800" b="0" kern="1200">
                <a:solidFill>
                  <a:schemeClr val="bg1">
                    <a:lumMod val="50000"/>
                  </a:schemeClr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1pPr>
          </a:lstStyle>
          <a:p>
            <a:r>
              <a:rPr lang="en-US" altLang="ko-KR" b="1" dirty="0">
                <a:solidFill>
                  <a:srgbClr val="24478D"/>
                </a:solidFill>
              </a:rPr>
              <a:t>XBRL </a:t>
            </a:r>
            <a:r>
              <a:rPr lang="ko-KR" altLang="en-US" b="1" dirty="0">
                <a:solidFill>
                  <a:srgbClr val="24478D"/>
                </a:solidFill>
              </a:rPr>
              <a:t>개념에 대한 이해</a:t>
            </a: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1835696" y="2913884"/>
            <a:ext cx="4896544" cy="628096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ts val="4030"/>
              </a:lnSpc>
              <a:spcBef>
                <a:spcPct val="0"/>
              </a:spcBef>
              <a:buNone/>
              <a:defRPr sz="1800" b="0" kern="1200">
                <a:solidFill>
                  <a:schemeClr val="bg1">
                    <a:lumMod val="50000"/>
                  </a:schemeClr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1pPr>
          </a:lstStyle>
          <a:p>
            <a:r>
              <a:rPr lang="en-US" altLang="ko-KR" b="1" dirty="0">
                <a:solidFill>
                  <a:srgbClr val="24478D"/>
                </a:solidFill>
              </a:rPr>
              <a:t>DART Taxonomy </a:t>
            </a:r>
            <a:r>
              <a:rPr lang="ko-KR" altLang="en-US" b="1" dirty="0">
                <a:solidFill>
                  <a:srgbClr val="24478D"/>
                </a:solidFill>
              </a:rPr>
              <a:t>특징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2B721E3-7281-5587-4CC8-0A29AF6C00B0}"/>
              </a:ext>
            </a:extLst>
          </p:cNvPr>
          <p:cNvSpPr txBox="1">
            <a:spLocks/>
          </p:cNvSpPr>
          <p:nvPr/>
        </p:nvSpPr>
        <p:spPr>
          <a:xfrm>
            <a:off x="1835696" y="3419061"/>
            <a:ext cx="4896544" cy="628096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ts val="4030"/>
              </a:lnSpc>
              <a:spcBef>
                <a:spcPct val="0"/>
              </a:spcBef>
              <a:buNone/>
              <a:defRPr sz="1800" b="0" kern="1200">
                <a:solidFill>
                  <a:schemeClr val="bg1">
                    <a:lumMod val="50000"/>
                  </a:schemeClr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1pPr>
          </a:lstStyle>
          <a:p>
            <a:r>
              <a:rPr lang="ko-KR" altLang="en-US" b="1" dirty="0">
                <a:solidFill>
                  <a:srgbClr val="24478D"/>
                </a:solidFill>
              </a:rPr>
              <a:t>유의할 점</a:t>
            </a:r>
          </a:p>
        </p:txBody>
      </p:sp>
    </p:spTree>
    <p:extLst>
      <p:ext uri="{BB962C8B-B14F-4D97-AF65-F5344CB8AC3E}">
        <p14:creationId xmlns:p14="http://schemas.microsoft.com/office/powerpoint/2010/main" val="948561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1702-915D-42DA-9228-701854ADEC58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59532" y="1205234"/>
            <a:ext cx="8226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b="1" dirty="0"/>
              <a:t>표시 링크</a:t>
            </a:r>
            <a:r>
              <a:rPr lang="en-US" altLang="ko-KR" sz="2400" b="1" dirty="0"/>
              <a:t>(Presentation Link)</a:t>
            </a:r>
            <a:r>
              <a:rPr lang="en-US" altLang="ko-KR" sz="2400" dirty="0"/>
              <a:t>: </a:t>
            </a:r>
            <a:r>
              <a:rPr lang="ko-KR" altLang="en-US" sz="2400" dirty="0"/>
              <a:t>보고서의 </a:t>
            </a:r>
            <a:r>
              <a:rPr lang="ko-KR" altLang="en-US" sz="2400" b="1" dirty="0">
                <a:solidFill>
                  <a:srgbClr val="FF0000"/>
                </a:solidFill>
              </a:rPr>
              <a:t>체계</a:t>
            </a:r>
            <a:r>
              <a:rPr lang="en-US" altLang="ko-KR" sz="2400" b="1" dirty="0">
                <a:solidFill>
                  <a:srgbClr val="FF0000"/>
                </a:solidFill>
              </a:rPr>
              <a:t>(Hierarchy)</a:t>
            </a:r>
            <a:r>
              <a:rPr lang="ko-KR" altLang="en-US" sz="2400" dirty="0"/>
              <a:t>를 정의</a:t>
            </a:r>
          </a:p>
        </p:txBody>
      </p:sp>
      <p:sp>
        <p:nvSpPr>
          <p:cNvPr id="11" name="TextBox 10"/>
          <p:cNvSpPr txBox="1"/>
          <p:nvPr/>
        </p:nvSpPr>
        <p:spPr>
          <a:xfrm rot="19467270">
            <a:off x="488080" y="3592250"/>
            <a:ext cx="2272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현금및</a:t>
            </a:r>
            <a:r>
              <a:rPr lang="ko-KR" altLang="en-US" dirty="0"/>
              <a:t> </a:t>
            </a:r>
            <a:r>
              <a:rPr lang="ko-KR" altLang="en-US" dirty="0" err="1"/>
              <a:t>현금성자산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 rot="3044774">
            <a:off x="1597333" y="4614414"/>
            <a:ext cx="2272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단기금융상품</a:t>
            </a:r>
          </a:p>
        </p:txBody>
      </p:sp>
      <p:sp>
        <p:nvSpPr>
          <p:cNvPr id="13" name="TextBox 12"/>
          <p:cNvSpPr txBox="1"/>
          <p:nvPr/>
        </p:nvSpPr>
        <p:spPr>
          <a:xfrm rot="18679541">
            <a:off x="-125057" y="5596671"/>
            <a:ext cx="27143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단기상각후원가금융자산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 rot="2291178">
            <a:off x="1126608" y="3251819"/>
            <a:ext cx="36137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단기당기손익</a:t>
            </a:r>
            <a:r>
              <a:rPr lang="en-US" altLang="ko-KR" dirty="0"/>
              <a:t>-</a:t>
            </a:r>
            <a:r>
              <a:rPr lang="ko-KR" altLang="en-US" dirty="0"/>
              <a:t>공정가치 금융자산</a:t>
            </a:r>
          </a:p>
        </p:txBody>
      </p:sp>
      <p:sp>
        <p:nvSpPr>
          <p:cNvPr id="15" name="TextBox 14"/>
          <p:cNvSpPr txBox="1"/>
          <p:nvPr/>
        </p:nvSpPr>
        <p:spPr>
          <a:xfrm rot="441067">
            <a:off x="1643371" y="5934610"/>
            <a:ext cx="11705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매출채권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07504" y="2027743"/>
            <a:ext cx="4460782" cy="4830257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 rot="449024">
            <a:off x="420768" y="2933145"/>
            <a:ext cx="12037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유동자산</a:t>
            </a:r>
          </a:p>
        </p:txBody>
      </p:sp>
      <p:sp>
        <p:nvSpPr>
          <p:cNvPr id="18" name="TextBox 17"/>
          <p:cNvSpPr txBox="1"/>
          <p:nvPr/>
        </p:nvSpPr>
        <p:spPr>
          <a:xfrm rot="2033123">
            <a:off x="2696532" y="2630076"/>
            <a:ext cx="15170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/>
              <a:t>자산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8274" y="2045915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Schema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8024" y="2274040"/>
            <a:ext cx="16561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자산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01288" y="2933145"/>
            <a:ext cx="16561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유동자산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20628" y="3592250"/>
            <a:ext cx="2272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현금및</a:t>
            </a:r>
            <a:r>
              <a:rPr lang="ko-KR" altLang="en-US" dirty="0"/>
              <a:t> </a:t>
            </a:r>
            <a:r>
              <a:rPr lang="ko-KR" altLang="en-US" dirty="0" err="1"/>
              <a:t>현금성자산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20628" y="4214233"/>
            <a:ext cx="2272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단기금융상품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20628" y="4905303"/>
            <a:ext cx="29210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단기상각후원가금융자산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22768" y="5534244"/>
            <a:ext cx="35936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단기당기손익</a:t>
            </a:r>
            <a:r>
              <a:rPr lang="en-US" altLang="ko-KR" dirty="0"/>
              <a:t>-</a:t>
            </a:r>
            <a:r>
              <a:rPr lang="ko-KR" altLang="en-US" dirty="0"/>
              <a:t>공정가치 금융자산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17641" y="6103897"/>
            <a:ext cx="22759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매출채권</a:t>
            </a:r>
          </a:p>
        </p:txBody>
      </p:sp>
      <p:cxnSp>
        <p:nvCxnSpPr>
          <p:cNvPr id="28" name="꺾인 연결선 27"/>
          <p:cNvCxnSpPr>
            <a:stCxn id="22" idx="1"/>
          </p:cNvCxnSpPr>
          <p:nvPr/>
        </p:nvCxnSpPr>
        <p:spPr>
          <a:xfrm rot="10800000">
            <a:off x="5220072" y="3302478"/>
            <a:ext cx="200556" cy="4744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꺾인 연결선 28"/>
          <p:cNvCxnSpPr>
            <a:stCxn id="23" idx="1"/>
          </p:cNvCxnSpPr>
          <p:nvPr/>
        </p:nvCxnSpPr>
        <p:spPr>
          <a:xfrm rot="10800000">
            <a:off x="5220072" y="3302477"/>
            <a:ext cx="200556" cy="109642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꺾인 연결선 29"/>
          <p:cNvCxnSpPr>
            <a:stCxn id="25" idx="1"/>
          </p:cNvCxnSpPr>
          <p:nvPr/>
        </p:nvCxnSpPr>
        <p:spPr>
          <a:xfrm rot="10800000">
            <a:off x="5220072" y="3318459"/>
            <a:ext cx="200556" cy="17715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꺾인 연결선 30"/>
          <p:cNvCxnSpPr>
            <a:stCxn id="26" idx="1"/>
          </p:cNvCxnSpPr>
          <p:nvPr/>
        </p:nvCxnSpPr>
        <p:spPr>
          <a:xfrm rot="10800000">
            <a:off x="5220076" y="3302476"/>
            <a:ext cx="202693" cy="24164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꺾인 연결선 37"/>
          <p:cNvCxnSpPr>
            <a:stCxn id="27" idx="1"/>
          </p:cNvCxnSpPr>
          <p:nvPr/>
        </p:nvCxnSpPr>
        <p:spPr>
          <a:xfrm rot="10800000">
            <a:off x="5220071" y="3325387"/>
            <a:ext cx="197570" cy="296317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꺾인 연결선 38"/>
          <p:cNvCxnSpPr>
            <a:stCxn id="21" idx="1"/>
          </p:cNvCxnSpPr>
          <p:nvPr/>
        </p:nvCxnSpPr>
        <p:spPr>
          <a:xfrm rot="10800000">
            <a:off x="4932040" y="2643373"/>
            <a:ext cx="169248" cy="4744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직사각형 39"/>
          <p:cNvSpPr/>
          <p:nvPr/>
        </p:nvSpPr>
        <p:spPr>
          <a:xfrm>
            <a:off x="4639167" y="2049759"/>
            <a:ext cx="4485979" cy="4830257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7003775" y="2089374"/>
            <a:ext cx="2183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00B0F0"/>
                </a:solidFill>
              </a:rPr>
              <a:t>Presentation</a:t>
            </a:r>
            <a:r>
              <a:rPr lang="en-US" altLang="ko-KR" sz="2000" dirty="0">
                <a:solidFill>
                  <a:srgbClr val="00B0F0"/>
                </a:solidFill>
              </a:rPr>
              <a:t> </a:t>
            </a:r>
            <a:r>
              <a:rPr lang="en-US" altLang="ko-KR" b="1" dirty="0">
                <a:solidFill>
                  <a:srgbClr val="00B0F0"/>
                </a:solidFill>
              </a:rPr>
              <a:t>Link</a:t>
            </a:r>
            <a:endParaRPr lang="ko-KR" altLang="en-US" b="1" dirty="0">
              <a:solidFill>
                <a:srgbClr val="00B0F0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7327229" y="2741937"/>
            <a:ext cx="1536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Parent-Child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3" name="제목 6"/>
          <p:cNvSpPr>
            <a:spLocks noGrp="1"/>
          </p:cNvSpPr>
          <p:nvPr>
            <p:ph type="ctrTitle"/>
          </p:nvPr>
        </p:nvSpPr>
        <p:spPr>
          <a:xfrm>
            <a:off x="684000" y="604801"/>
            <a:ext cx="7772400" cy="493200"/>
          </a:xfrm>
        </p:spPr>
        <p:txBody>
          <a:bodyPr/>
          <a:lstStyle/>
          <a:p>
            <a:r>
              <a:rPr lang="en-US" altLang="ko-KR" dirty="0"/>
              <a:t>03 Taxonomy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3007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1702-915D-42DA-9228-701854ADEC58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59532" y="1205234"/>
            <a:ext cx="8226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sz="2400" b="1" dirty="0"/>
              <a:t>정의 링크</a:t>
            </a:r>
            <a:r>
              <a:rPr lang="en-US" altLang="ko-KR" sz="2400" b="1" dirty="0"/>
              <a:t>(Definition Link) : </a:t>
            </a:r>
            <a:r>
              <a:rPr lang="ko-KR" altLang="en-US" sz="2400" dirty="0"/>
              <a:t>보고서 요소</a:t>
            </a:r>
            <a:r>
              <a:rPr lang="en-US" altLang="ko-KR" sz="2400" dirty="0"/>
              <a:t>(Element)</a:t>
            </a:r>
            <a:r>
              <a:rPr lang="ko-KR" altLang="en-US" sz="2400" dirty="0"/>
              <a:t>간의 관계가</a:t>
            </a:r>
            <a:r>
              <a:rPr lang="en-US" altLang="ko-KR" sz="2400" dirty="0"/>
              <a:t> </a:t>
            </a:r>
            <a:r>
              <a:rPr lang="ko-KR" altLang="en-US" sz="2400" dirty="0"/>
              <a:t>유효한 것임을 정의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539552" y="2279331"/>
            <a:ext cx="7560840" cy="978729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dirty="0"/>
              <a:t>Definition Link</a:t>
            </a:r>
            <a:r>
              <a:rPr lang="ko-KR" altLang="en-US" dirty="0"/>
              <a:t>는 선택 사항이지만 보고된 사실이 일관되고 의미가 있는지 확인하기 위해 차원</a:t>
            </a:r>
            <a:r>
              <a:rPr lang="en-US" altLang="ko-KR" dirty="0"/>
              <a:t>(Dimension)</a:t>
            </a:r>
            <a:r>
              <a:rPr lang="ko-KR" altLang="en-US" dirty="0"/>
              <a:t>을 구성할 때는 반드시 정의</a:t>
            </a:r>
          </a:p>
        </p:txBody>
      </p:sp>
      <p:sp>
        <p:nvSpPr>
          <p:cNvPr id="34" name="제목 6"/>
          <p:cNvSpPr>
            <a:spLocks noGrp="1"/>
          </p:cNvSpPr>
          <p:nvPr>
            <p:ph type="ctrTitle"/>
          </p:nvPr>
        </p:nvSpPr>
        <p:spPr>
          <a:xfrm>
            <a:off x="684000" y="604801"/>
            <a:ext cx="7772400" cy="493200"/>
          </a:xfrm>
        </p:spPr>
        <p:txBody>
          <a:bodyPr/>
          <a:lstStyle/>
          <a:p>
            <a:r>
              <a:rPr lang="en-US" altLang="ko-KR" dirty="0"/>
              <a:t>03 Taxonomy</a:t>
            </a:r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E4F22B-E6B7-9571-803F-A50BED5ECF1F}"/>
              </a:ext>
            </a:extLst>
          </p:cNvPr>
          <p:cNvSpPr txBox="1"/>
          <p:nvPr/>
        </p:nvSpPr>
        <p:spPr>
          <a:xfrm>
            <a:off x="684000" y="3573016"/>
            <a:ext cx="6264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(*) Dimension </a:t>
            </a:r>
            <a:r>
              <a:rPr lang="ko-KR" altLang="en-US" sz="1400" dirty="0"/>
              <a:t>구성 시 요소간의 관계는 후술함</a:t>
            </a:r>
            <a:r>
              <a:rPr lang="en-US" altLang="ko-KR" sz="1400" dirty="0"/>
              <a:t> </a:t>
            </a:r>
            <a:r>
              <a:rPr lang="ko-KR" altLang="en-US" sz="1400" dirty="0"/>
              <a:t>→ 자본변동표에 활용됨</a:t>
            </a:r>
          </a:p>
        </p:txBody>
      </p:sp>
    </p:spTree>
    <p:extLst>
      <p:ext uri="{BB962C8B-B14F-4D97-AF65-F5344CB8AC3E}">
        <p14:creationId xmlns:p14="http://schemas.microsoft.com/office/powerpoint/2010/main" val="622174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1702-915D-42DA-9228-701854ADEC58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59532" y="1205234"/>
            <a:ext cx="8226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sz="2400" b="1" dirty="0"/>
              <a:t>이름 링크</a:t>
            </a:r>
            <a:r>
              <a:rPr lang="en-US" altLang="ko-KR" sz="2400" b="1" dirty="0"/>
              <a:t>(Label Link): </a:t>
            </a:r>
            <a:r>
              <a:rPr lang="ko-KR" altLang="en-US" sz="2400" dirty="0"/>
              <a:t>개념의 여러 가지 이름들을 정의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497378"/>
              </p:ext>
            </p:extLst>
          </p:nvPr>
        </p:nvGraphicFramePr>
        <p:xfrm>
          <a:off x="899592" y="2276872"/>
          <a:ext cx="6912551" cy="3054226"/>
        </p:xfrm>
        <a:graphic>
          <a:graphicData uri="http://schemas.openxmlformats.org/drawingml/2006/table">
            <a:tbl>
              <a:tblPr/>
              <a:tblGrid>
                <a:gridCol w="2241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0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8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종류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의미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8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label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Concept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의 표준레이블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8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terse label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Concept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의 줄임말레이블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8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verbosel label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Concept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의 확장레이블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4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negated label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표시된 값에 “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-”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를 붙이는 레이블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예를 들면 인스턴스의 값이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200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이라면 디스플레이되는 값은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–200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이며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인스턴스의 값이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–200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이라면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디스플레이되는 값은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200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이다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8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total label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총계로 보고되는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Concept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의 레이블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0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period Start label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기간 중 시작값을 보고하는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Concept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의 레이블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0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period End label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기간 중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종료값을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보고하는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Concept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의 레이블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3491880" y="1774132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00B0F0"/>
                </a:solidFill>
              </a:rPr>
              <a:t>Label</a:t>
            </a:r>
            <a:r>
              <a:rPr lang="ko-KR" altLang="en-US" b="1" dirty="0">
                <a:solidFill>
                  <a:srgbClr val="00B0F0"/>
                </a:solidFill>
              </a:rPr>
              <a:t>의 종류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99592" y="5745772"/>
            <a:ext cx="1173719" cy="3474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1200" kern="0" dirty="0" err="1">
                <a:solidFill>
                  <a:srgbClr val="000000"/>
                </a:solidFill>
                <a:latin typeface="+mn-ea"/>
              </a:rPr>
              <a:t>ifrs-full_Assets</a:t>
            </a:r>
            <a:endParaRPr lang="en-US" altLang="ko-KR" sz="1200" kern="0" dirty="0">
              <a:solidFill>
                <a:srgbClr val="000000"/>
              </a:solidFill>
              <a:latin typeface="+mn-ea"/>
            </a:endParaRPr>
          </a:p>
        </p:txBody>
      </p:sp>
      <p:cxnSp>
        <p:nvCxnSpPr>
          <p:cNvPr id="7" name="꺾인 연결선 6"/>
          <p:cNvCxnSpPr>
            <a:stCxn id="4" idx="3"/>
            <a:endCxn id="12" idx="1"/>
          </p:cNvCxnSpPr>
          <p:nvPr/>
        </p:nvCxnSpPr>
        <p:spPr>
          <a:xfrm>
            <a:off x="2073311" y="5919506"/>
            <a:ext cx="1385480" cy="348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3458791" y="5729087"/>
            <a:ext cx="1064715" cy="387798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Label : Asset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3444717" y="6207033"/>
            <a:ext cx="1866217" cy="347467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Total Label : Total Asset</a:t>
            </a:r>
          </a:p>
        </p:txBody>
      </p:sp>
      <p:cxnSp>
        <p:nvCxnSpPr>
          <p:cNvPr id="13" name="꺾인 연결선 12"/>
          <p:cNvCxnSpPr>
            <a:stCxn id="4" idx="3"/>
            <a:endCxn id="15" idx="1"/>
          </p:cNvCxnSpPr>
          <p:nvPr/>
        </p:nvCxnSpPr>
        <p:spPr>
          <a:xfrm>
            <a:off x="2073311" y="5919506"/>
            <a:ext cx="1371406" cy="46126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5796136" y="6011636"/>
            <a:ext cx="1673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Concept</a:t>
            </a:r>
            <a:r>
              <a:rPr lang="ko-KR" altLang="en-US" sz="1600" b="1" kern="0" dirty="0">
                <a:solidFill>
                  <a:srgbClr val="000000"/>
                </a:solidFill>
                <a:latin typeface="+mn-ea"/>
              </a:rPr>
              <a:t>은 불변</a:t>
            </a:r>
          </a:p>
        </p:txBody>
      </p:sp>
      <p:sp>
        <p:nvSpPr>
          <p:cNvPr id="20" name="제목 6"/>
          <p:cNvSpPr>
            <a:spLocks noGrp="1"/>
          </p:cNvSpPr>
          <p:nvPr>
            <p:ph type="ctrTitle"/>
          </p:nvPr>
        </p:nvSpPr>
        <p:spPr>
          <a:xfrm>
            <a:off x="684000" y="604801"/>
            <a:ext cx="7772400" cy="493200"/>
          </a:xfrm>
        </p:spPr>
        <p:txBody>
          <a:bodyPr/>
          <a:lstStyle/>
          <a:p>
            <a:r>
              <a:rPr lang="en-US" altLang="ko-KR" dirty="0"/>
              <a:t>03 Taxonomy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9708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1702-915D-42DA-9228-701854ADEC58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59532" y="1205234"/>
            <a:ext cx="8226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sz="2400" b="1" dirty="0"/>
              <a:t>계산검증 링크</a:t>
            </a:r>
            <a:r>
              <a:rPr lang="en-US" altLang="ko-KR" sz="2400" b="1" dirty="0"/>
              <a:t>(Calculation Link): </a:t>
            </a:r>
            <a:r>
              <a:rPr lang="ko-KR" altLang="en-US" sz="2400" dirty="0"/>
              <a:t>계산검증을 통해 보고서의 정확성을 검사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428492" y="2201007"/>
            <a:ext cx="3943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00B0F0"/>
                </a:solidFill>
              </a:rPr>
              <a:t>Calculation Link</a:t>
            </a:r>
            <a:r>
              <a:rPr lang="ko-KR" altLang="en-US" b="1" dirty="0">
                <a:solidFill>
                  <a:srgbClr val="00B0F0"/>
                </a:solidFill>
              </a:rPr>
              <a:t>에서의 가중치 예시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557294"/>
              </p:ext>
            </p:extLst>
          </p:nvPr>
        </p:nvGraphicFramePr>
        <p:xfrm>
          <a:off x="2103888" y="2712362"/>
          <a:ext cx="4700360" cy="2028193"/>
        </p:xfrm>
        <a:graphic>
          <a:graphicData uri="http://schemas.openxmlformats.org/drawingml/2006/table">
            <a:tbl>
              <a:tblPr/>
              <a:tblGrid>
                <a:gridCol w="235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8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개념</a:t>
                      </a:r>
                      <a:r>
                        <a:rPr lang="en-US" altLang="ko-KR" sz="12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Concept)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가중치</a:t>
                      </a:r>
                      <a:r>
                        <a:rPr lang="en-US" altLang="ko-KR" sz="12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Weight)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8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유동자산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8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현금및현금성자산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8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단기금융상품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8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단기상각후원가금융자산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8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단기당기손익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공정가치금융자산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8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매출채권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42948" y="5110467"/>
            <a:ext cx="3845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Parent-Child </a:t>
            </a:r>
            <a:r>
              <a:rPr lang="ko-KR" altLang="en-US" sz="1600" b="1" kern="0" dirty="0">
                <a:solidFill>
                  <a:srgbClr val="000000"/>
                </a:solidFill>
                <a:latin typeface="+mn-ea"/>
              </a:rPr>
              <a:t>관계에서 합계의 의미</a:t>
            </a:r>
          </a:p>
        </p:txBody>
      </p:sp>
      <p:sp>
        <p:nvSpPr>
          <p:cNvPr id="16" name="제목 6"/>
          <p:cNvSpPr>
            <a:spLocks noGrp="1"/>
          </p:cNvSpPr>
          <p:nvPr>
            <p:ph type="ctrTitle"/>
          </p:nvPr>
        </p:nvSpPr>
        <p:spPr>
          <a:xfrm>
            <a:off x="684000" y="604801"/>
            <a:ext cx="7772400" cy="493200"/>
          </a:xfrm>
        </p:spPr>
        <p:txBody>
          <a:bodyPr/>
          <a:lstStyle/>
          <a:p>
            <a:r>
              <a:rPr lang="en-US" altLang="ko-KR" dirty="0"/>
              <a:t>03 Taxonomy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070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1702-915D-42DA-9228-701854ADEC58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24" name="제목 6"/>
          <p:cNvSpPr>
            <a:spLocks noGrp="1"/>
          </p:cNvSpPr>
          <p:nvPr>
            <p:ph type="ctrTitle"/>
          </p:nvPr>
        </p:nvSpPr>
        <p:spPr>
          <a:xfrm>
            <a:off x="684000" y="604801"/>
            <a:ext cx="7772400" cy="493200"/>
          </a:xfrm>
        </p:spPr>
        <p:txBody>
          <a:bodyPr/>
          <a:lstStyle/>
          <a:p>
            <a:r>
              <a:rPr lang="en-US" altLang="ko-KR" dirty="0"/>
              <a:t>04 Instance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59532" y="1205234"/>
            <a:ext cx="8226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sz="2400" b="1" dirty="0">
                <a:solidFill>
                  <a:srgbClr val="FF0000"/>
                </a:solidFill>
              </a:rPr>
              <a:t>사실</a:t>
            </a:r>
            <a:r>
              <a:rPr lang="en-US" altLang="ko-KR" sz="2400" b="1" dirty="0">
                <a:solidFill>
                  <a:srgbClr val="FF0000"/>
                </a:solidFill>
              </a:rPr>
              <a:t>(Fact)</a:t>
            </a:r>
            <a:r>
              <a:rPr lang="ko-KR" altLang="en-US" sz="2400" b="1" dirty="0"/>
              <a:t>을 전달하는 문서</a:t>
            </a:r>
            <a:endParaRPr lang="ko-KR" altLang="en-US" sz="2400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274035"/>
              </p:ext>
            </p:extLst>
          </p:nvPr>
        </p:nvGraphicFramePr>
        <p:xfrm>
          <a:off x="703883" y="2254088"/>
          <a:ext cx="6552296" cy="1390936"/>
        </p:xfrm>
        <a:graphic>
          <a:graphicData uri="http://schemas.openxmlformats.org/drawingml/2006/table">
            <a:tbl>
              <a:tblPr/>
              <a:tblGrid>
                <a:gridCol w="6552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093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&lt;</a:t>
                      </a:r>
                      <a:r>
                        <a:rPr lang="en-US" sz="1200" kern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ifrs-full:CurrentTaxLiabilities</a:t>
                      </a:r>
                      <a:endParaRPr lang="en-US" sz="1200" kern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contextRef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="PAsOn12_31_2020"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decimals="-6"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unitRef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="</a:t>
                      </a:r>
                      <a:r>
                        <a:rPr lang="en-US" sz="1200" kern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Unit_KRW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"&gt;764981000000&lt;/</a:t>
                      </a:r>
                      <a:r>
                        <a:rPr lang="en-US" sz="1200" kern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ifrs-full:CurrentTaxLiabilities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1757" y="1955406"/>
            <a:ext cx="6237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kern="0" dirty="0">
                <a:solidFill>
                  <a:srgbClr val="000000"/>
                </a:solidFill>
                <a:latin typeface="+mn-ea"/>
              </a:rPr>
              <a:t>2020</a:t>
            </a:r>
            <a:r>
              <a:rPr lang="ko-KR" altLang="en-US" sz="1200" b="1" kern="0" dirty="0">
                <a:solidFill>
                  <a:srgbClr val="000000"/>
                </a:solidFill>
                <a:latin typeface="+mn-ea"/>
              </a:rPr>
              <a:t>년 </a:t>
            </a:r>
            <a:r>
              <a:rPr lang="en-US" altLang="ko-KR" sz="1200" b="1" kern="0" dirty="0">
                <a:solidFill>
                  <a:srgbClr val="000000"/>
                </a:solidFill>
                <a:latin typeface="+mn-ea"/>
              </a:rPr>
              <a:t>12</a:t>
            </a:r>
            <a:r>
              <a:rPr lang="ko-KR" altLang="en-US" sz="1200" b="1" kern="0" dirty="0">
                <a:solidFill>
                  <a:srgbClr val="000000"/>
                </a:solidFill>
                <a:latin typeface="+mn-ea"/>
              </a:rPr>
              <a:t>월 </a:t>
            </a:r>
            <a:r>
              <a:rPr lang="en-US" altLang="ko-KR" sz="1200" b="1" kern="0" dirty="0">
                <a:solidFill>
                  <a:srgbClr val="000000"/>
                </a:solidFill>
                <a:latin typeface="+mn-ea"/>
              </a:rPr>
              <a:t>31</a:t>
            </a:r>
            <a:r>
              <a:rPr lang="ko-KR" altLang="en-US" sz="1200" b="1" kern="0" dirty="0">
                <a:solidFill>
                  <a:srgbClr val="000000"/>
                </a:solidFill>
                <a:latin typeface="+mn-ea"/>
              </a:rPr>
              <a:t>일 현재</a:t>
            </a:r>
            <a:r>
              <a:rPr lang="en-US" altLang="ko-KR" sz="1200" b="1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b="1" kern="0" dirty="0">
                <a:solidFill>
                  <a:srgbClr val="000000"/>
                </a:solidFill>
                <a:latin typeface="+mn-ea"/>
              </a:rPr>
              <a:t>유동 당기 법인세부채는 </a:t>
            </a:r>
            <a:r>
              <a:rPr lang="en-US" altLang="ko-KR" sz="1200" b="1" kern="0" dirty="0">
                <a:solidFill>
                  <a:srgbClr val="000000"/>
                </a:solidFill>
                <a:latin typeface="+mn-ea"/>
              </a:rPr>
              <a:t>764,981</a:t>
            </a:r>
            <a:r>
              <a:rPr lang="ko-KR" altLang="en-US" sz="1200" b="1" kern="0" dirty="0" err="1">
                <a:solidFill>
                  <a:srgbClr val="000000"/>
                </a:solidFill>
                <a:latin typeface="+mn-ea"/>
              </a:rPr>
              <a:t>백만원입니다</a:t>
            </a:r>
            <a:r>
              <a:rPr lang="en-US" altLang="ko-KR" sz="1200" b="1" kern="0" dirty="0">
                <a:solidFill>
                  <a:srgbClr val="000000"/>
                </a:solidFill>
                <a:latin typeface="+mn-ea"/>
              </a:rPr>
              <a:t>.</a:t>
            </a:r>
            <a:r>
              <a:rPr lang="ko-KR" altLang="en-US" sz="1200" b="1" kern="0" dirty="0">
                <a:solidFill>
                  <a:srgbClr val="000000"/>
                </a:solidFill>
                <a:latin typeface="+mn-ea"/>
              </a:rPr>
              <a:t>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41883" y="3862881"/>
            <a:ext cx="6125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00B0F0"/>
                </a:solidFill>
              </a:rPr>
              <a:t>KB</a:t>
            </a:r>
            <a:r>
              <a:rPr lang="ko-KR" altLang="en-US" b="1" dirty="0">
                <a:solidFill>
                  <a:srgbClr val="00B0F0"/>
                </a:solidFill>
              </a:rPr>
              <a:t>금융지주의 </a:t>
            </a:r>
            <a:r>
              <a:rPr lang="en-US" altLang="ko-KR" b="1" dirty="0">
                <a:solidFill>
                  <a:srgbClr val="00B0F0"/>
                </a:solidFill>
              </a:rPr>
              <a:t>2020</a:t>
            </a:r>
            <a:r>
              <a:rPr lang="ko-KR" altLang="en-US" b="1" dirty="0">
                <a:solidFill>
                  <a:srgbClr val="00B0F0"/>
                </a:solidFill>
              </a:rPr>
              <a:t>년 </a:t>
            </a:r>
            <a:r>
              <a:rPr lang="en-US" altLang="ko-KR" b="1" dirty="0">
                <a:solidFill>
                  <a:srgbClr val="00B0F0"/>
                </a:solidFill>
              </a:rPr>
              <a:t>12</a:t>
            </a:r>
            <a:r>
              <a:rPr lang="ko-KR" altLang="en-US" b="1" dirty="0">
                <a:solidFill>
                  <a:srgbClr val="00B0F0"/>
                </a:solidFill>
              </a:rPr>
              <a:t>월 </a:t>
            </a:r>
            <a:r>
              <a:rPr lang="en-US" altLang="ko-KR" b="1" dirty="0">
                <a:solidFill>
                  <a:srgbClr val="00B0F0"/>
                </a:solidFill>
              </a:rPr>
              <a:t>31</a:t>
            </a:r>
            <a:r>
              <a:rPr lang="ko-KR" altLang="en-US" b="1" dirty="0">
                <a:solidFill>
                  <a:srgbClr val="00B0F0"/>
                </a:solidFill>
              </a:rPr>
              <a:t>일 시점의 </a:t>
            </a:r>
            <a:r>
              <a:rPr lang="en-US" altLang="ko-KR" b="1" dirty="0">
                <a:solidFill>
                  <a:srgbClr val="00B0F0"/>
                </a:solidFill>
              </a:rPr>
              <a:t>Context</a:t>
            </a:r>
            <a:r>
              <a:rPr lang="ko-KR" altLang="en-US" b="1" dirty="0">
                <a:solidFill>
                  <a:srgbClr val="00B0F0"/>
                </a:solidFill>
              </a:rPr>
              <a:t>를 정의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700008"/>
              </p:ext>
            </p:extLst>
          </p:nvPr>
        </p:nvGraphicFramePr>
        <p:xfrm>
          <a:off x="683999" y="4232213"/>
          <a:ext cx="6572179" cy="2338261"/>
        </p:xfrm>
        <a:graphic>
          <a:graphicData uri="http://schemas.openxmlformats.org/drawingml/2006/table">
            <a:tbl>
              <a:tblPr/>
              <a:tblGrid>
                <a:gridCol w="6572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852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&lt;context id="PAsOn12_31_2020"&gt;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&lt;entity&gt;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&lt;identifier scheme="http://www.sec.gov/CIK"&gt;0001445930&lt;/identifier&gt;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&lt;/entity&gt;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&lt;period&gt;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&lt;instant&gt;2020-12-31&lt;/instant&gt;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&lt;/period&gt;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&lt;/context&gt;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3059832" y="6080119"/>
            <a:ext cx="5542331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1600" b="1" dirty="0">
                <a:solidFill>
                  <a:srgbClr val="FF0000"/>
                </a:solidFill>
              </a:rPr>
              <a:t>해당 </a:t>
            </a:r>
            <a:r>
              <a:rPr lang="en-US" altLang="ko-KR" sz="1600" b="1" dirty="0">
                <a:solidFill>
                  <a:srgbClr val="FF0000"/>
                </a:solidFill>
              </a:rPr>
              <a:t>Context</a:t>
            </a:r>
            <a:r>
              <a:rPr lang="ko-KR" altLang="en-US" sz="1600" b="1" dirty="0">
                <a:solidFill>
                  <a:srgbClr val="FF0000"/>
                </a:solidFill>
              </a:rPr>
              <a:t>를 연계하면</a:t>
            </a:r>
            <a:r>
              <a:rPr lang="en-US" altLang="ko-KR" sz="1600" b="1" dirty="0">
                <a:solidFill>
                  <a:srgbClr val="FF0000"/>
                </a:solidFill>
              </a:rPr>
              <a:t>, </a:t>
            </a:r>
            <a:r>
              <a:rPr lang="ko-KR" altLang="en-US" sz="1600" b="1" dirty="0" err="1">
                <a:solidFill>
                  <a:srgbClr val="FF0000"/>
                </a:solidFill>
              </a:rPr>
              <a:t>인스턴스</a:t>
            </a:r>
            <a:r>
              <a:rPr lang="ko-KR" altLang="en-US" sz="1600" b="1" dirty="0">
                <a:solidFill>
                  <a:srgbClr val="FF0000"/>
                </a:solidFill>
              </a:rPr>
              <a:t> 문서의 공간이 절약</a:t>
            </a:r>
          </a:p>
        </p:txBody>
      </p:sp>
    </p:spTree>
    <p:extLst>
      <p:ext uri="{BB962C8B-B14F-4D97-AF65-F5344CB8AC3E}">
        <p14:creationId xmlns:p14="http://schemas.microsoft.com/office/powerpoint/2010/main" val="2311491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1702-915D-42DA-9228-701854ADEC58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sp>
        <p:nvSpPr>
          <p:cNvPr id="24" name="제목 6"/>
          <p:cNvSpPr>
            <a:spLocks noGrp="1"/>
          </p:cNvSpPr>
          <p:nvPr>
            <p:ph type="ctrTitle"/>
          </p:nvPr>
        </p:nvSpPr>
        <p:spPr>
          <a:xfrm>
            <a:off x="684000" y="604801"/>
            <a:ext cx="7772400" cy="493200"/>
          </a:xfrm>
        </p:spPr>
        <p:txBody>
          <a:bodyPr/>
          <a:lstStyle/>
          <a:p>
            <a:r>
              <a:rPr lang="en-US" altLang="ko-KR" dirty="0"/>
              <a:t>05 Dimension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59532" y="1205234"/>
            <a:ext cx="832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sz="2400" b="1" dirty="0">
                <a:solidFill>
                  <a:srgbClr val="FF0000"/>
                </a:solidFill>
              </a:rPr>
              <a:t>축</a:t>
            </a:r>
            <a:r>
              <a:rPr lang="en-US" altLang="ko-KR" sz="2400" b="1" dirty="0">
                <a:solidFill>
                  <a:srgbClr val="FF0000"/>
                </a:solidFill>
              </a:rPr>
              <a:t>(Axis)</a:t>
            </a:r>
            <a:r>
              <a:rPr lang="ko-KR" altLang="en-US" sz="2400" b="1" dirty="0"/>
              <a:t>으로</a:t>
            </a:r>
            <a:r>
              <a:rPr lang="ko-KR" altLang="en-US" sz="2400" b="1" dirty="0">
                <a:solidFill>
                  <a:srgbClr val="FF0000"/>
                </a:solidFill>
              </a:rPr>
              <a:t> 항목</a:t>
            </a:r>
            <a:r>
              <a:rPr lang="en-US" altLang="ko-KR" sz="2400" b="1" dirty="0">
                <a:solidFill>
                  <a:srgbClr val="FF0000"/>
                </a:solidFill>
              </a:rPr>
              <a:t>(Line Item)</a:t>
            </a:r>
            <a:r>
              <a:rPr lang="ko-KR" altLang="en-US" sz="2400" b="1" dirty="0"/>
              <a:t>과 </a:t>
            </a:r>
            <a:r>
              <a:rPr lang="ko-KR" altLang="en-US" sz="2400" b="1" dirty="0">
                <a:solidFill>
                  <a:srgbClr val="FF0000"/>
                </a:solidFill>
              </a:rPr>
              <a:t>구성요소</a:t>
            </a:r>
            <a:r>
              <a:rPr lang="en-US" altLang="ko-KR" sz="2400" b="1" dirty="0">
                <a:solidFill>
                  <a:srgbClr val="FF0000"/>
                </a:solidFill>
              </a:rPr>
              <a:t>(Member)</a:t>
            </a:r>
            <a:r>
              <a:rPr lang="ko-KR" altLang="en-US" sz="2400" b="1" dirty="0"/>
              <a:t>별로 값을 입력하는 경우 </a:t>
            </a:r>
            <a:r>
              <a:rPr lang="en-US" altLang="ko-KR" sz="2400" b="1" dirty="0"/>
              <a:t>Dimension</a:t>
            </a:r>
            <a:r>
              <a:rPr lang="ko-KR" altLang="en-US" sz="2400" b="1" dirty="0"/>
              <a:t>으로 구성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03204FA-B62F-7D5A-2E84-91CB6E961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67" y="2216230"/>
            <a:ext cx="8476619" cy="1528696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3EE5E74C-E7EC-E2EE-5ECB-22D38C62ACC7}"/>
              </a:ext>
            </a:extLst>
          </p:cNvPr>
          <p:cNvSpPr/>
          <p:nvPr/>
        </p:nvSpPr>
        <p:spPr>
          <a:xfrm>
            <a:off x="1979712" y="3168864"/>
            <a:ext cx="5976664" cy="2896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AFD94-6732-45BB-3521-FDF42C34B994}"/>
              </a:ext>
            </a:extLst>
          </p:cNvPr>
          <p:cNvSpPr txBox="1"/>
          <p:nvPr/>
        </p:nvSpPr>
        <p:spPr>
          <a:xfrm>
            <a:off x="3050150" y="2886186"/>
            <a:ext cx="1504336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Member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8421C0-BC96-9009-0D97-213D53F92643}"/>
              </a:ext>
            </a:extLst>
          </p:cNvPr>
          <p:cNvSpPr txBox="1"/>
          <p:nvPr/>
        </p:nvSpPr>
        <p:spPr>
          <a:xfrm>
            <a:off x="6238301" y="2618568"/>
            <a:ext cx="1504336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Domain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8B3D8AC-AC7F-331B-6586-60AA4F79525F}"/>
              </a:ext>
            </a:extLst>
          </p:cNvPr>
          <p:cNvSpPr/>
          <p:nvPr/>
        </p:nvSpPr>
        <p:spPr>
          <a:xfrm>
            <a:off x="659762" y="3438000"/>
            <a:ext cx="1319950" cy="3693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1A0C1D-7939-118D-E69F-38BEC8F023B8}"/>
              </a:ext>
            </a:extLst>
          </p:cNvPr>
          <p:cNvSpPr txBox="1"/>
          <p:nvPr/>
        </p:nvSpPr>
        <p:spPr>
          <a:xfrm>
            <a:off x="971600" y="3707136"/>
            <a:ext cx="115037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Line Item</a:t>
            </a:r>
            <a:endParaRPr lang="ko-KR" altLang="en-US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505FF7AC-C045-544E-C536-DB7C503E67E2}"/>
              </a:ext>
            </a:extLst>
          </p:cNvPr>
          <p:cNvCxnSpPr/>
          <p:nvPr/>
        </p:nvCxnSpPr>
        <p:spPr>
          <a:xfrm>
            <a:off x="1394483" y="2803234"/>
            <a:ext cx="48438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7CAB706-907B-590A-0ABF-6EC0475C2CB2}"/>
              </a:ext>
            </a:extLst>
          </p:cNvPr>
          <p:cNvSpPr txBox="1"/>
          <p:nvPr/>
        </p:nvSpPr>
        <p:spPr>
          <a:xfrm>
            <a:off x="5365793" y="2433902"/>
            <a:ext cx="79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X</a:t>
            </a:r>
            <a:r>
              <a:rPr lang="ko-KR" altLang="en-US" dirty="0"/>
              <a:t>축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71F57B-CF4E-B4F1-49AC-4D40E74A4015}"/>
              </a:ext>
            </a:extLst>
          </p:cNvPr>
          <p:cNvSpPr txBox="1"/>
          <p:nvPr/>
        </p:nvSpPr>
        <p:spPr>
          <a:xfrm>
            <a:off x="35496" y="3779748"/>
            <a:ext cx="79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Y</a:t>
            </a:r>
            <a:r>
              <a:rPr lang="ko-KR" altLang="en-US" dirty="0"/>
              <a:t>축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E5D779AC-AEDE-8951-974E-8A6CBA9133A0}"/>
              </a:ext>
            </a:extLst>
          </p:cNvPr>
          <p:cNvCxnSpPr/>
          <p:nvPr/>
        </p:nvCxnSpPr>
        <p:spPr>
          <a:xfrm>
            <a:off x="301962" y="2886186"/>
            <a:ext cx="0" cy="921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C0127EF9-7D5A-DE5D-2260-4CDAE215D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634854"/>
              </p:ext>
            </p:extLst>
          </p:nvPr>
        </p:nvGraphicFramePr>
        <p:xfrm>
          <a:off x="3195427" y="4208152"/>
          <a:ext cx="304287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타입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label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Hypercube item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Table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Dimension item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Axis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Domain item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Member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Member item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Member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628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1702-915D-42DA-9228-701854ADEC58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24" name="제목 6"/>
          <p:cNvSpPr>
            <a:spLocks noGrp="1"/>
          </p:cNvSpPr>
          <p:nvPr>
            <p:ph type="ctrTitle"/>
          </p:nvPr>
        </p:nvSpPr>
        <p:spPr>
          <a:xfrm>
            <a:off x="684000" y="604801"/>
            <a:ext cx="7772400" cy="493200"/>
          </a:xfrm>
        </p:spPr>
        <p:txBody>
          <a:bodyPr/>
          <a:lstStyle/>
          <a:p>
            <a:r>
              <a:rPr lang="en-US" altLang="ko-KR" dirty="0"/>
              <a:t>05 Dimension</a:t>
            </a:r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F06E51B2-4FA8-6DE6-DE50-F9D871C4F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3" y="1985437"/>
            <a:ext cx="3973123" cy="322347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8836BC55-B570-3BF0-879D-D75D8FF1C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3112791"/>
            <a:ext cx="4752528" cy="2548457"/>
          </a:xfrm>
          <a:prstGeom prst="rect">
            <a:avLst/>
          </a:prstGeom>
        </p:spPr>
      </p:pic>
      <p:sp>
        <p:nvSpPr>
          <p:cNvPr id="20" name="타원 19">
            <a:extLst>
              <a:ext uri="{FF2B5EF4-FFF2-40B4-BE49-F238E27FC236}">
                <a16:creationId xmlns:a16="http://schemas.microsoft.com/office/drawing/2014/main" id="{6A7CDAEC-DE33-205C-51E2-37B36D82E83D}"/>
              </a:ext>
            </a:extLst>
          </p:cNvPr>
          <p:cNvSpPr/>
          <p:nvPr/>
        </p:nvSpPr>
        <p:spPr>
          <a:xfrm>
            <a:off x="1979712" y="2636912"/>
            <a:ext cx="720080" cy="4038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016C8C0B-F2A3-F171-B892-F385592A1805}"/>
              </a:ext>
            </a:extLst>
          </p:cNvPr>
          <p:cNvSpPr/>
          <p:nvPr/>
        </p:nvSpPr>
        <p:spPr>
          <a:xfrm>
            <a:off x="1547665" y="3308324"/>
            <a:ext cx="720080" cy="4038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8FEFED-444D-881A-9AB6-56A5A80166D9}"/>
              </a:ext>
            </a:extLst>
          </p:cNvPr>
          <p:cNvSpPr txBox="1"/>
          <p:nvPr/>
        </p:nvSpPr>
        <p:spPr>
          <a:xfrm>
            <a:off x="359532" y="1205234"/>
            <a:ext cx="8226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sz="2400" b="1" dirty="0">
                <a:solidFill>
                  <a:srgbClr val="FF0000"/>
                </a:solidFill>
              </a:rPr>
              <a:t>자본변동표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44946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blackWhite">
          <a:xfrm>
            <a:off x="0" y="5877272"/>
            <a:ext cx="9144000" cy="0"/>
          </a:xfrm>
          <a:prstGeom prst="line">
            <a:avLst/>
          </a:prstGeom>
          <a:noFill/>
          <a:ln w="203200">
            <a:solidFill>
              <a:srgbClr val="005BAA"/>
            </a:solidFill>
            <a:round/>
            <a:headEnd/>
            <a:tailEnd/>
          </a:ln>
        </p:spPr>
        <p:txBody>
          <a:bodyPr wrap="none" lIns="63500" tIns="0" rIns="64800" bIns="0" anchor="ctr"/>
          <a:lstStyle/>
          <a:p>
            <a:endParaRPr lang="ko-KR" altLang="en-US"/>
          </a:p>
        </p:txBody>
      </p:sp>
      <p:sp>
        <p:nvSpPr>
          <p:cNvPr id="16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547664" y="2356161"/>
            <a:ext cx="6400800" cy="600472"/>
          </a:xfrm>
          <a:prstGeom prst="rect">
            <a:avLst/>
          </a:prstGeom>
        </p:spPr>
        <p:txBody>
          <a:bodyPr tIns="46800" bIns="0"/>
          <a:lstStyle>
            <a:lvl1pPr marL="0" indent="0" algn="l">
              <a:buNone/>
              <a:defRPr sz="3000" b="1">
                <a:solidFill>
                  <a:srgbClr val="24478D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/>
              <a:t>DART Taxonomy </a:t>
            </a:r>
            <a:r>
              <a:rPr lang="ko-KR" altLang="en-US" dirty="0"/>
              <a:t>특징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84216" y="0"/>
            <a:ext cx="288032" cy="2852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1134000" y="2268000"/>
            <a:ext cx="432048" cy="576064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1pPr>
          </a:lstStyle>
          <a:p>
            <a:r>
              <a:rPr lang="en-US" altLang="ko-KR" dirty="0"/>
              <a:t>3</a:t>
            </a:r>
            <a:endParaRPr lang="ko-KR" altLang="en-US" dirty="0"/>
          </a:p>
        </p:txBody>
      </p:sp>
      <p:pic>
        <p:nvPicPr>
          <p:cNvPr id="19" name="_x205104568" descr="EMB00006b5009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772023"/>
            <a:ext cx="766341" cy="21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43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1702-915D-42DA-9228-701854ADEC58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sp>
        <p:nvSpPr>
          <p:cNvPr id="24" name="제목 6"/>
          <p:cNvSpPr>
            <a:spLocks noGrp="1"/>
          </p:cNvSpPr>
          <p:nvPr>
            <p:ph type="ctrTitle"/>
          </p:nvPr>
        </p:nvSpPr>
        <p:spPr>
          <a:xfrm>
            <a:off x="684000" y="604801"/>
            <a:ext cx="7772400" cy="493200"/>
          </a:xfrm>
        </p:spPr>
        <p:txBody>
          <a:bodyPr/>
          <a:lstStyle/>
          <a:p>
            <a:r>
              <a:rPr lang="en-US" altLang="ko-KR" dirty="0"/>
              <a:t>01 </a:t>
            </a:r>
            <a:r>
              <a:rPr lang="ko-KR" altLang="en-US" dirty="0"/>
              <a:t>특징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BF339EC-4068-95D8-F84F-616EF57FD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2247723"/>
            <a:ext cx="7553733" cy="41096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F45C17-2493-124B-4641-4F34402402F3}"/>
              </a:ext>
            </a:extLst>
          </p:cNvPr>
          <p:cNvSpPr txBox="1"/>
          <p:nvPr/>
        </p:nvSpPr>
        <p:spPr>
          <a:xfrm>
            <a:off x="359532" y="1205234"/>
            <a:ext cx="8226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altLang="ko-KR" sz="2400" b="1" dirty="0">
                <a:solidFill>
                  <a:srgbClr val="FF0000"/>
                </a:solidFill>
              </a:rPr>
              <a:t>Hierarchy </a:t>
            </a:r>
            <a:r>
              <a:rPr lang="ko-KR" altLang="en-US" sz="2400" b="1" dirty="0">
                <a:solidFill>
                  <a:srgbClr val="FF0000"/>
                </a:solidFill>
              </a:rPr>
              <a:t>사전 세팅</a:t>
            </a:r>
            <a:r>
              <a:rPr lang="en-US" altLang="ko-KR" sz="2400" b="1" dirty="0">
                <a:solidFill>
                  <a:srgbClr val="FF0000"/>
                </a:solidFill>
              </a:rPr>
              <a:t>: </a:t>
            </a:r>
            <a:r>
              <a:rPr lang="ko-KR" altLang="en-US" sz="2400" b="1" dirty="0"/>
              <a:t>표준 재무제표를 구성하여</a:t>
            </a:r>
            <a:r>
              <a:rPr lang="en-US" altLang="ko-KR" sz="2400" b="1" dirty="0"/>
              <a:t>,</a:t>
            </a:r>
            <a:endParaRPr lang="ko-KR" altLang="en-US" sz="2400" b="1" dirty="0"/>
          </a:p>
          <a:p>
            <a:pPr fontAlgn="base"/>
            <a:r>
              <a:rPr lang="ko-KR" altLang="en-US" sz="2400" b="1" dirty="0"/>
              <a:t>  요소간 </a:t>
            </a:r>
            <a:r>
              <a:rPr lang="en-US" altLang="ko-KR" sz="2400" b="1" dirty="0"/>
              <a:t>Hierarchy </a:t>
            </a:r>
            <a:r>
              <a:rPr lang="ko-KR" altLang="en-US" sz="2400" b="1" dirty="0"/>
              <a:t>사전 세팅 → </a:t>
            </a:r>
            <a:r>
              <a:rPr lang="en-US" altLang="ko-KR" sz="2400" b="1" dirty="0"/>
              <a:t>XBRL </a:t>
            </a:r>
            <a:r>
              <a:rPr lang="ko-KR" altLang="en-US" sz="2400" b="1" dirty="0"/>
              <a:t>작성기에 구현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61CC66-D609-BAD2-8816-49AF79373029}"/>
              </a:ext>
            </a:extLst>
          </p:cNvPr>
          <p:cNvSpPr txBox="1"/>
          <p:nvPr/>
        </p:nvSpPr>
        <p:spPr>
          <a:xfrm>
            <a:off x="1475656" y="645333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표준계정과목 찾기 기능 활용</a:t>
            </a:r>
          </a:p>
        </p:txBody>
      </p:sp>
    </p:spTree>
    <p:extLst>
      <p:ext uri="{BB962C8B-B14F-4D97-AF65-F5344CB8AC3E}">
        <p14:creationId xmlns:p14="http://schemas.microsoft.com/office/powerpoint/2010/main" val="3881268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1702-915D-42DA-9228-701854ADEC58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sp>
        <p:nvSpPr>
          <p:cNvPr id="24" name="제목 6"/>
          <p:cNvSpPr>
            <a:spLocks noGrp="1"/>
          </p:cNvSpPr>
          <p:nvPr>
            <p:ph type="ctrTitle"/>
          </p:nvPr>
        </p:nvSpPr>
        <p:spPr>
          <a:xfrm>
            <a:off x="684000" y="604801"/>
            <a:ext cx="7772400" cy="493200"/>
          </a:xfrm>
        </p:spPr>
        <p:txBody>
          <a:bodyPr/>
          <a:lstStyle/>
          <a:p>
            <a:r>
              <a:rPr lang="en-US" altLang="ko-KR" dirty="0"/>
              <a:t>01 </a:t>
            </a:r>
            <a:r>
              <a:rPr lang="ko-KR" altLang="en-US" dirty="0"/>
              <a:t>특징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45C17-2493-124B-4641-4F34402402F3}"/>
              </a:ext>
            </a:extLst>
          </p:cNvPr>
          <p:cNvSpPr txBox="1"/>
          <p:nvPr/>
        </p:nvSpPr>
        <p:spPr>
          <a:xfrm>
            <a:off x="359532" y="1205234"/>
            <a:ext cx="8676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sz="2400" b="1" dirty="0">
                <a:solidFill>
                  <a:srgbClr val="FF0000"/>
                </a:solidFill>
              </a:rPr>
              <a:t>국내 현황을 반영한 세부 요소</a:t>
            </a:r>
            <a:r>
              <a:rPr lang="en-US" altLang="ko-KR" sz="2400" b="1" dirty="0">
                <a:solidFill>
                  <a:srgbClr val="FF0000"/>
                </a:solidFill>
              </a:rPr>
              <a:t>(Element)</a:t>
            </a:r>
            <a:r>
              <a:rPr lang="ko-KR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ko-KR" sz="2400" b="1" dirty="0">
                <a:solidFill>
                  <a:srgbClr val="FF0000"/>
                </a:solidFill>
              </a:rPr>
              <a:t>: </a:t>
            </a:r>
            <a:r>
              <a:rPr lang="ko-KR" altLang="en-US" sz="2400" b="1" dirty="0"/>
              <a:t>표준 사용을 위함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AA50EA2-782B-E640-74C4-A70962BC9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348880"/>
            <a:ext cx="3951381" cy="305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87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blackWhite">
          <a:xfrm>
            <a:off x="0" y="5877272"/>
            <a:ext cx="9144000" cy="0"/>
          </a:xfrm>
          <a:prstGeom prst="line">
            <a:avLst/>
          </a:prstGeom>
          <a:noFill/>
          <a:ln w="203200">
            <a:solidFill>
              <a:srgbClr val="005BAA"/>
            </a:solidFill>
            <a:round/>
            <a:headEnd/>
            <a:tailEnd/>
          </a:ln>
        </p:spPr>
        <p:txBody>
          <a:bodyPr wrap="none" lIns="63500" tIns="0" rIns="64800" bIns="0" anchor="ctr"/>
          <a:lstStyle/>
          <a:p>
            <a:endParaRPr lang="ko-KR" altLang="en-US"/>
          </a:p>
        </p:txBody>
      </p:sp>
      <p:sp>
        <p:nvSpPr>
          <p:cNvPr id="16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547664" y="2356161"/>
            <a:ext cx="6400800" cy="600472"/>
          </a:xfrm>
          <a:prstGeom prst="rect">
            <a:avLst/>
          </a:prstGeom>
        </p:spPr>
        <p:txBody>
          <a:bodyPr tIns="46800" bIns="0"/>
          <a:lstStyle>
            <a:lvl1pPr marL="0" indent="0" algn="l">
              <a:buNone/>
              <a:defRPr sz="3000" b="1">
                <a:solidFill>
                  <a:srgbClr val="24478D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왜 </a:t>
            </a:r>
            <a:r>
              <a:rPr lang="en-US" altLang="ko-KR" dirty="0"/>
              <a:t>XBRL</a:t>
            </a:r>
            <a:r>
              <a:rPr lang="ko-KR" altLang="en-US" dirty="0"/>
              <a:t>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84216" y="0"/>
            <a:ext cx="288032" cy="2852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1134000" y="2268000"/>
            <a:ext cx="432048" cy="576064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  <p:pic>
        <p:nvPicPr>
          <p:cNvPr id="19" name="_x205104568" descr="EMB00006b5009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772023"/>
            <a:ext cx="766341" cy="21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939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blackWhite">
          <a:xfrm>
            <a:off x="0" y="5877272"/>
            <a:ext cx="9144000" cy="0"/>
          </a:xfrm>
          <a:prstGeom prst="line">
            <a:avLst/>
          </a:prstGeom>
          <a:noFill/>
          <a:ln w="203200">
            <a:solidFill>
              <a:srgbClr val="005BAA"/>
            </a:solidFill>
            <a:round/>
            <a:headEnd/>
            <a:tailEnd/>
          </a:ln>
        </p:spPr>
        <p:txBody>
          <a:bodyPr wrap="none" lIns="63500" tIns="0" rIns="64800" bIns="0" anchor="ctr"/>
          <a:lstStyle/>
          <a:p>
            <a:endParaRPr lang="ko-KR" altLang="en-US"/>
          </a:p>
        </p:txBody>
      </p:sp>
      <p:sp>
        <p:nvSpPr>
          <p:cNvPr id="16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547664" y="2356161"/>
            <a:ext cx="6400800" cy="600472"/>
          </a:xfrm>
          <a:prstGeom prst="rect">
            <a:avLst/>
          </a:prstGeom>
        </p:spPr>
        <p:txBody>
          <a:bodyPr tIns="46800" bIns="0"/>
          <a:lstStyle>
            <a:lvl1pPr marL="0" indent="0" algn="l">
              <a:buNone/>
              <a:defRPr sz="3000" b="1">
                <a:solidFill>
                  <a:srgbClr val="24478D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유의할 점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84216" y="0"/>
            <a:ext cx="288032" cy="2852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1134000" y="2268000"/>
            <a:ext cx="432048" cy="576064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1pPr>
          </a:lstStyle>
          <a:p>
            <a:r>
              <a:rPr lang="en-US" altLang="ko-KR" dirty="0"/>
              <a:t>4</a:t>
            </a:r>
            <a:endParaRPr lang="ko-KR" altLang="en-US" dirty="0"/>
          </a:p>
        </p:txBody>
      </p:sp>
      <p:pic>
        <p:nvPicPr>
          <p:cNvPr id="19" name="_x205104568" descr="EMB00006b5009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772023"/>
            <a:ext cx="766341" cy="21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093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1702-915D-42DA-9228-701854ADEC58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sp>
        <p:nvSpPr>
          <p:cNvPr id="24" name="제목 6"/>
          <p:cNvSpPr>
            <a:spLocks noGrp="1"/>
          </p:cNvSpPr>
          <p:nvPr>
            <p:ph type="ctrTitle"/>
          </p:nvPr>
        </p:nvSpPr>
        <p:spPr>
          <a:xfrm>
            <a:off x="684000" y="604801"/>
            <a:ext cx="7772400" cy="493200"/>
          </a:xfrm>
        </p:spPr>
        <p:txBody>
          <a:bodyPr/>
          <a:lstStyle/>
          <a:p>
            <a:r>
              <a:rPr lang="en-US" altLang="ko-KR" dirty="0"/>
              <a:t>01 </a:t>
            </a:r>
            <a:r>
              <a:rPr lang="ko-KR" altLang="en-US" dirty="0"/>
              <a:t>유의할 점</a:t>
            </a:r>
          </a:p>
        </p:txBody>
      </p:sp>
      <p:sp>
        <p:nvSpPr>
          <p:cNvPr id="27" name="직사각형 26"/>
          <p:cNvSpPr>
            <a:spLocks noChangeArrowheads="1"/>
          </p:cNvSpPr>
          <p:nvPr/>
        </p:nvSpPr>
        <p:spPr bwMode="auto">
          <a:xfrm>
            <a:off x="611560" y="1196752"/>
            <a:ext cx="1439862" cy="1111603"/>
          </a:xfrm>
          <a:prstGeom prst="rect">
            <a:avLst/>
          </a:prstGeom>
          <a:gradFill>
            <a:gsLst>
              <a:gs pos="0">
                <a:srgbClr val="00B0F0"/>
              </a:gs>
              <a:gs pos="40000">
                <a:srgbClr val="0070C0"/>
              </a:gs>
            </a:gsLst>
            <a:lin ang="5400000" scaled="1"/>
          </a:gradFill>
          <a:ln>
            <a:solidFill>
              <a:sysClr val="window" lastClr="FFFFFF">
                <a:lumMod val="65000"/>
              </a:sysClr>
            </a:solidFill>
          </a:ln>
          <a:effectLst/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defRPr/>
            </a:pPr>
            <a:endParaRPr lang="ko-KR" altLang="en-US" sz="2000" kern="0">
              <a:solidFill>
                <a:prstClr val="white"/>
              </a:solidFill>
              <a:latin typeface="HY견고딕"/>
              <a:ea typeface="HY견고딕"/>
              <a:cs typeface="굴림" pitchFamily="50" charset="-127"/>
            </a:endParaRPr>
          </a:p>
        </p:txBody>
      </p:sp>
      <p:sp>
        <p:nvSpPr>
          <p:cNvPr id="28" name="직사각형 27"/>
          <p:cNvSpPr>
            <a:spLocks noChangeArrowheads="1"/>
          </p:cNvSpPr>
          <p:nvPr/>
        </p:nvSpPr>
        <p:spPr bwMode="auto">
          <a:xfrm>
            <a:off x="2051421" y="1196752"/>
            <a:ext cx="6404979" cy="1111603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/>
              </a:gs>
            </a:gsLst>
            <a:lin ang="13500000" scaled="1"/>
            <a:tileRect/>
          </a:gradFill>
          <a:ln>
            <a:solidFill>
              <a:sysClr val="window" lastClr="FFFFFF">
                <a:lumMod val="65000"/>
              </a:sysClr>
            </a:solidFill>
          </a:ln>
          <a:effectLst/>
        </p:spPr>
        <p:txBody>
          <a:bodyPr lIns="90000" tIns="46800" rIns="90000" bIns="468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>
              <a:spcAft>
                <a:spcPts val="600"/>
              </a:spcAft>
              <a:defRPr/>
            </a:pPr>
            <a:r>
              <a:rPr lang="ko-KR" altLang="en-US" sz="28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  <a:cs typeface="굴림" pitchFamily="50" charset="-127"/>
              </a:rPr>
              <a:t>표준 요소</a:t>
            </a:r>
            <a:r>
              <a:rPr lang="en-US" altLang="ko-KR" sz="28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  <a:cs typeface="굴림" pitchFamily="50" charset="-127"/>
              </a:rPr>
              <a:t>(Element) </a:t>
            </a:r>
            <a:r>
              <a:rPr lang="ko-KR" altLang="en-US" sz="28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사용</a:t>
            </a:r>
            <a:endParaRPr lang="en-US" altLang="ko-KR" sz="2800" dirty="0">
              <a:solidFill>
                <a:srgbClr val="0070C0"/>
              </a:solidFill>
              <a:latin typeface="HY견고딕" pitchFamily="18" charset="-127"/>
              <a:ea typeface="HY견고딕" pitchFamily="18" charset="-127"/>
              <a:cs typeface="굴림" pitchFamily="50" charset="-127"/>
            </a:endParaRPr>
          </a:p>
          <a:p>
            <a:pPr marL="95250">
              <a:spcAft>
                <a:spcPts val="600"/>
              </a:spcAft>
              <a:defRPr/>
            </a:pPr>
            <a:r>
              <a:rPr lang="ko-KR" altLang="en-US" sz="2400" b="1" dirty="0">
                <a:solidFill>
                  <a:prstClr val="white">
                    <a:lumMod val="50000"/>
                  </a:prstClr>
                </a:solidFill>
                <a:cs typeface="굴림" pitchFamily="50" charset="-127"/>
              </a:rPr>
              <a:t>확장은 자제</a:t>
            </a: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cs typeface="굴림" pitchFamily="50" charset="-127"/>
              </a:rPr>
              <a:t>, </a:t>
            </a:r>
            <a:r>
              <a:rPr lang="ko-KR" altLang="en-US" sz="2400" b="1" dirty="0">
                <a:solidFill>
                  <a:prstClr val="white">
                    <a:lumMod val="50000"/>
                  </a:prstClr>
                </a:solidFill>
                <a:cs typeface="굴림" pitchFamily="50" charset="-127"/>
              </a:rPr>
              <a:t>정확한 개념을 매칭시켜야 함</a:t>
            </a:r>
            <a:endParaRPr lang="en-US" altLang="ko-KR" sz="2400" b="1" dirty="0">
              <a:solidFill>
                <a:prstClr val="white">
                  <a:lumMod val="50000"/>
                </a:prstClr>
              </a:solidFill>
              <a:cs typeface="굴림" pitchFamily="50" charset="-127"/>
            </a:endParaRPr>
          </a:p>
        </p:txBody>
      </p:sp>
      <p:sp>
        <p:nvSpPr>
          <p:cNvPr id="29" name="직사각형 28"/>
          <p:cNvSpPr>
            <a:spLocks noChangeArrowheads="1"/>
          </p:cNvSpPr>
          <p:nvPr/>
        </p:nvSpPr>
        <p:spPr bwMode="auto">
          <a:xfrm>
            <a:off x="611560" y="2492896"/>
            <a:ext cx="1439862" cy="1439862"/>
          </a:xfrm>
          <a:prstGeom prst="rect">
            <a:avLst/>
          </a:prstGeom>
          <a:gradFill>
            <a:gsLst>
              <a:gs pos="0">
                <a:srgbClr val="00B0F0"/>
              </a:gs>
              <a:gs pos="40000">
                <a:srgbClr val="0070C0"/>
              </a:gs>
            </a:gsLst>
            <a:lin ang="5400000" scaled="1"/>
          </a:gradFill>
          <a:ln>
            <a:solidFill>
              <a:sysClr val="window" lastClr="FFFFFF">
                <a:lumMod val="65000"/>
              </a:sysClr>
            </a:solidFill>
          </a:ln>
          <a:effectLst/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defRPr/>
            </a:pPr>
            <a:endParaRPr lang="ko-KR" altLang="en-US" sz="2000" kern="0">
              <a:solidFill>
                <a:prstClr val="white"/>
              </a:solidFill>
              <a:latin typeface="HY견고딕"/>
              <a:ea typeface="HY견고딕"/>
              <a:cs typeface="굴림" pitchFamily="50" charset="-127"/>
            </a:endParaRPr>
          </a:p>
        </p:txBody>
      </p:sp>
      <p:sp>
        <p:nvSpPr>
          <p:cNvPr id="30" name="직사각형 29"/>
          <p:cNvSpPr>
            <a:spLocks noChangeArrowheads="1"/>
          </p:cNvSpPr>
          <p:nvPr/>
        </p:nvSpPr>
        <p:spPr bwMode="auto">
          <a:xfrm>
            <a:off x="2051421" y="2492896"/>
            <a:ext cx="6404979" cy="1439862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/>
              </a:gs>
            </a:gsLst>
            <a:lin ang="13500000" scaled="1"/>
            <a:tileRect/>
          </a:gradFill>
          <a:ln>
            <a:solidFill>
              <a:sysClr val="window" lastClr="FFFFFF">
                <a:lumMod val="65000"/>
              </a:sysClr>
            </a:solidFill>
          </a:ln>
          <a:effectLst/>
        </p:spPr>
        <p:txBody>
          <a:bodyPr lIns="90000" tIns="46800" rIns="90000" bIns="468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>
              <a:spcAft>
                <a:spcPts val="600"/>
              </a:spcAft>
              <a:defRPr/>
            </a:pPr>
            <a:r>
              <a:rPr lang="ko-KR" altLang="en-US" sz="2800" b="1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총액과 </a:t>
            </a:r>
            <a:r>
              <a:rPr lang="ko-KR" altLang="en-US" sz="2800" b="1" dirty="0" err="1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순액의</a:t>
            </a:r>
            <a:r>
              <a:rPr lang="ko-KR" altLang="en-US" sz="2800" b="1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구분</a:t>
            </a:r>
            <a:endParaRPr lang="en-US" altLang="ko-KR" sz="2800" b="1" dirty="0">
              <a:solidFill>
                <a:srgbClr val="0070C0"/>
              </a:solidFill>
              <a:latin typeface="HY견고딕" pitchFamily="18" charset="-127"/>
              <a:ea typeface="HY견고딕" pitchFamily="18" charset="-127"/>
              <a:cs typeface="굴림" pitchFamily="50" charset="-127"/>
            </a:endParaRPr>
          </a:p>
          <a:p>
            <a:pPr marL="95250">
              <a:spcAft>
                <a:spcPts val="600"/>
              </a:spcAft>
              <a:defRPr/>
            </a:pPr>
            <a:r>
              <a:rPr lang="ko-KR" altLang="en-US" sz="2400" b="1" dirty="0">
                <a:solidFill>
                  <a:prstClr val="white">
                    <a:lumMod val="50000"/>
                  </a:prstClr>
                </a:solidFill>
              </a:rPr>
              <a:t>요소</a:t>
            </a: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</a:rPr>
              <a:t>(Element) id</a:t>
            </a:r>
            <a:r>
              <a:rPr lang="ko-KR" altLang="en-US" sz="2400" b="1" dirty="0">
                <a:solidFill>
                  <a:prstClr val="white">
                    <a:lumMod val="50000"/>
                  </a:prstClr>
                </a:solidFill>
              </a:rPr>
              <a:t>를 확인하고 총액과 </a:t>
            </a:r>
            <a:r>
              <a:rPr lang="ko-KR" altLang="en-US" sz="2400" b="1" dirty="0" err="1">
                <a:solidFill>
                  <a:prstClr val="white">
                    <a:lumMod val="50000"/>
                  </a:prstClr>
                </a:solidFill>
              </a:rPr>
              <a:t>순액을</a:t>
            </a:r>
            <a:r>
              <a:rPr lang="ko-KR" altLang="en-US" sz="2400" b="1" dirty="0">
                <a:solidFill>
                  <a:prstClr val="white">
                    <a:lumMod val="50000"/>
                  </a:prstClr>
                </a:solidFill>
              </a:rPr>
              <a:t> 구분하여 정확한 개념을 선택하여야 함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71600" y="1569938"/>
            <a:ext cx="641522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9600" baseline="30000" dirty="0">
                <a:solidFill>
                  <a:prstClr val="white"/>
                </a:solidFill>
                <a:effectLst>
                  <a:innerShdw blurRad="1270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ko-KR" altLang="en-US" sz="9600" baseline="30000" dirty="0">
              <a:solidFill>
                <a:prstClr val="white"/>
              </a:solidFill>
              <a:effectLst>
                <a:innerShdw blurRad="1270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78150" y="2924944"/>
            <a:ext cx="641522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9600" baseline="30000" dirty="0">
                <a:solidFill>
                  <a:prstClr val="white"/>
                </a:solidFill>
                <a:effectLst>
                  <a:innerShdw blurRad="1270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ko-KR" altLang="en-US" sz="9600" baseline="30000" dirty="0">
              <a:solidFill>
                <a:prstClr val="white"/>
              </a:solidFill>
              <a:effectLst>
                <a:innerShdw blurRad="1270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F45FA3-B720-0D8E-8888-31F71479CF53}"/>
              </a:ext>
            </a:extLst>
          </p:cNvPr>
          <p:cNvSpPr txBox="1"/>
          <p:nvPr/>
        </p:nvSpPr>
        <p:spPr>
          <a:xfrm>
            <a:off x="714066" y="4163015"/>
            <a:ext cx="810640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dirty="0" err="1"/>
              <a:t>ifrs-full_NoncurrentTradeReceivables</a:t>
            </a:r>
            <a:r>
              <a:rPr lang="ko-KR" altLang="en-US" sz="1600" dirty="0"/>
              <a:t> </a:t>
            </a:r>
            <a:r>
              <a:rPr lang="en-US" altLang="ko-KR" sz="1600" dirty="0"/>
              <a:t>: </a:t>
            </a:r>
            <a:r>
              <a:rPr lang="ko-KR" altLang="en-US" sz="1600" dirty="0" err="1"/>
              <a:t>비유동</a:t>
            </a:r>
            <a:r>
              <a:rPr lang="ko-KR" altLang="en-US" sz="1600" dirty="0"/>
              <a:t> 매출채권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en-US" altLang="ko-KR" sz="1600" dirty="0" err="1"/>
              <a:t>dart_LongTermTradeReceivablesGross</a:t>
            </a:r>
            <a:r>
              <a:rPr lang="en-US" altLang="ko-KR" sz="1600" dirty="0"/>
              <a:t> : </a:t>
            </a:r>
            <a:r>
              <a:rPr lang="ko-KR" altLang="en-US" sz="1600" dirty="0"/>
              <a:t>장기매출채권</a:t>
            </a:r>
            <a:endParaRPr lang="en-US" altLang="ko-KR" sz="1600" dirty="0"/>
          </a:p>
          <a:p>
            <a:r>
              <a:rPr lang="en-US" altLang="ko-KR" sz="1600" dirty="0" err="1"/>
              <a:t>dart_PresentValueDiscountsLongTermTradeReceivablesGross</a:t>
            </a:r>
            <a:r>
              <a:rPr lang="en-US" altLang="ko-KR" sz="1600" dirty="0"/>
              <a:t> </a:t>
            </a:r>
            <a:r>
              <a:rPr lang="ko-KR" altLang="en-US" sz="1600" dirty="0" err="1"/>
              <a:t>현재가치할인차금</a:t>
            </a:r>
            <a:endParaRPr lang="en-US" altLang="ko-KR" sz="1600" dirty="0"/>
          </a:p>
          <a:p>
            <a:r>
              <a:rPr lang="en-US" altLang="ko-KR" sz="1600" dirty="0" err="1"/>
              <a:t>dart_AllowanceForDoubtfulAcccountLongTermTradeReceivablesGross</a:t>
            </a:r>
            <a:r>
              <a:rPr lang="en-US" altLang="ko-KR" sz="1600" dirty="0"/>
              <a:t> </a:t>
            </a:r>
            <a:r>
              <a:rPr lang="ko-KR" altLang="en-US" sz="1600" dirty="0"/>
              <a:t>대손충당금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A0E57A-3D2A-80C3-F9AF-EB35AF3EF64F}"/>
              </a:ext>
            </a:extLst>
          </p:cNvPr>
          <p:cNvSpPr txBox="1"/>
          <p:nvPr/>
        </p:nvSpPr>
        <p:spPr>
          <a:xfrm>
            <a:off x="35496" y="4100879"/>
            <a:ext cx="6485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/>
              <a:t>순액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F4BF5-8436-00D3-1B91-089CF700E7D2}"/>
              </a:ext>
            </a:extLst>
          </p:cNvPr>
          <p:cNvSpPr txBox="1"/>
          <p:nvPr/>
        </p:nvSpPr>
        <p:spPr>
          <a:xfrm>
            <a:off x="47356" y="4674616"/>
            <a:ext cx="6485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총액</a:t>
            </a:r>
          </a:p>
        </p:txBody>
      </p:sp>
    </p:spTree>
    <p:extLst>
      <p:ext uri="{BB962C8B-B14F-4D97-AF65-F5344CB8AC3E}">
        <p14:creationId xmlns:p14="http://schemas.microsoft.com/office/powerpoint/2010/main" val="24065328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1702-915D-42DA-9228-701854ADEC58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sp>
        <p:nvSpPr>
          <p:cNvPr id="24" name="제목 6"/>
          <p:cNvSpPr>
            <a:spLocks noGrp="1"/>
          </p:cNvSpPr>
          <p:nvPr>
            <p:ph type="ctrTitle"/>
          </p:nvPr>
        </p:nvSpPr>
        <p:spPr>
          <a:xfrm>
            <a:off x="684000" y="604801"/>
            <a:ext cx="7772400" cy="493200"/>
          </a:xfrm>
        </p:spPr>
        <p:txBody>
          <a:bodyPr/>
          <a:lstStyle/>
          <a:p>
            <a:r>
              <a:rPr lang="en-US" altLang="ko-KR" dirty="0"/>
              <a:t>01 </a:t>
            </a:r>
            <a:r>
              <a:rPr lang="ko-KR" altLang="en-US" dirty="0"/>
              <a:t>유의할 점</a:t>
            </a:r>
          </a:p>
        </p:txBody>
      </p:sp>
      <p:sp>
        <p:nvSpPr>
          <p:cNvPr id="35" name="직사각형 34"/>
          <p:cNvSpPr>
            <a:spLocks noChangeArrowheads="1"/>
          </p:cNvSpPr>
          <p:nvPr/>
        </p:nvSpPr>
        <p:spPr bwMode="auto">
          <a:xfrm>
            <a:off x="611560" y="1340768"/>
            <a:ext cx="1439862" cy="1439862"/>
          </a:xfrm>
          <a:prstGeom prst="rect">
            <a:avLst/>
          </a:prstGeom>
          <a:gradFill>
            <a:gsLst>
              <a:gs pos="0">
                <a:srgbClr val="00B0F0"/>
              </a:gs>
              <a:gs pos="40000">
                <a:srgbClr val="0070C0"/>
              </a:gs>
            </a:gsLst>
            <a:lin ang="5400000" scaled="1"/>
          </a:gradFill>
          <a:ln>
            <a:solidFill>
              <a:sysClr val="window" lastClr="FFFFFF">
                <a:lumMod val="65000"/>
              </a:sysClr>
            </a:solidFill>
          </a:ln>
          <a:effectLst/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defRPr/>
            </a:pPr>
            <a:endParaRPr lang="ko-KR" altLang="en-US" sz="2000" kern="0">
              <a:solidFill>
                <a:prstClr val="white"/>
              </a:solidFill>
              <a:latin typeface="HY견고딕"/>
              <a:ea typeface="HY견고딕"/>
              <a:cs typeface="굴림" pitchFamily="50" charset="-127"/>
            </a:endParaRPr>
          </a:p>
        </p:txBody>
      </p:sp>
      <p:sp>
        <p:nvSpPr>
          <p:cNvPr id="36" name="직사각형 35"/>
          <p:cNvSpPr>
            <a:spLocks noChangeArrowheads="1"/>
          </p:cNvSpPr>
          <p:nvPr/>
        </p:nvSpPr>
        <p:spPr bwMode="auto">
          <a:xfrm>
            <a:off x="2051421" y="1340768"/>
            <a:ext cx="6635379" cy="1439862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/>
              </a:gs>
            </a:gsLst>
            <a:lin ang="13500000" scaled="1"/>
            <a:tileRect/>
          </a:gradFill>
          <a:ln>
            <a:solidFill>
              <a:sysClr val="window" lastClr="FFFFFF">
                <a:lumMod val="65000"/>
              </a:sysClr>
            </a:solidFill>
          </a:ln>
          <a:effectLst/>
        </p:spPr>
        <p:txBody>
          <a:bodyPr lIns="90000" tIns="46800" rIns="90000" bIns="468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>
              <a:spcAft>
                <a:spcPts val="600"/>
              </a:spcAft>
              <a:defRPr/>
            </a:pPr>
            <a:r>
              <a:rPr lang="ko-KR" altLang="en-US" sz="28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유동</a:t>
            </a:r>
            <a:r>
              <a:rPr lang="en-US" altLang="ko-KR" sz="28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  <a:cs typeface="굴림" pitchFamily="50" charset="-127"/>
              </a:rPr>
              <a:t>-</a:t>
            </a:r>
            <a:r>
              <a:rPr lang="ko-KR" altLang="en-US" sz="2800" dirty="0" err="1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  <a:cs typeface="굴림" pitchFamily="50" charset="-127"/>
              </a:rPr>
              <a:t>비유동</a:t>
            </a:r>
            <a:r>
              <a:rPr lang="ko-KR" altLang="en-US" sz="28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</a:t>
            </a:r>
            <a:r>
              <a:rPr lang="en-US" altLang="ko-KR" sz="28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  <a:cs typeface="굴림" pitchFamily="50" charset="-127"/>
              </a:rPr>
              <a:t>id</a:t>
            </a:r>
            <a:r>
              <a:rPr lang="ko-KR" altLang="en-US" sz="28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  <a:cs typeface="굴림" pitchFamily="50" charset="-127"/>
              </a:rPr>
              <a:t>가 다름을 유의</a:t>
            </a:r>
            <a:r>
              <a:rPr lang="en-US" altLang="ko-KR" sz="28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  <a:cs typeface="굴림" pitchFamily="50" charset="-127"/>
              </a:rPr>
              <a:t>!</a:t>
            </a:r>
          </a:p>
          <a:p>
            <a:pPr marL="95250">
              <a:spcAft>
                <a:spcPts val="600"/>
              </a:spcAft>
              <a:defRPr/>
            </a:pPr>
            <a:r>
              <a:rPr lang="ko-KR" altLang="en-US" sz="2400" b="1" dirty="0">
                <a:solidFill>
                  <a:prstClr val="white">
                    <a:lumMod val="50000"/>
                  </a:prstClr>
                </a:solidFill>
                <a:cs typeface="굴림" pitchFamily="50" charset="-127"/>
              </a:rPr>
              <a:t>유동성 </a:t>
            </a:r>
            <a:r>
              <a:rPr lang="ko-KR" altLang="en-US" sz="2400" b="1" dirty="0" err="1">
                <a:solidFill>
                  <a:prstClr val="white">
                    <a:lumMod val="50000"/>
                  </a:prstClr>
                </a:solidFill>
                <a:cs typeface="굴림" pitchFamily="50" charset="-127"/>
              </a:rPr>
              <a:t>배열법</a:t>
            </a:r>
            <a:r>
              <a:rPr lang="ko-KR" altLang="en-US" sz="2400" b="1" dirty="0">
                <a:solidFill>
                  <a:prstClr val="white">
                    <a:lumMod val="50000"/>
                  </a:prstClr>
                </a:solidFill>
                <a:cs typeface="굴림" pitchFamily="50" charset="-127"/>
              </a:rPr>
              <a:t> 적용의 경우 유동</a:t>
            </a: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cs typeface="굴림" pitchFamily="50" charset="-127"/>
              </a:rPr>
              <a:t>-</a:t>
            </a:r>
            <a:r>
              <a:rPr lang="ko-KR" altLang="en-US" sz="2400" b="1" dirty="0">
                <a:solidFill>
                  <a:prstClr val="white">
                    <a:lumMod val="50000"/>
                  </a:prstClr>
                </a:solidFill>
                <a:cs typeface="굴림" pitchFamily="50" charset="-127"/>
              </a:rPr>
              <a:t>비유동을 유의해서 선택</a:t>
            </a:r>
            <a:endParaRPr lang="en-US" altLang="ko-KR" sz="2400" b="1" dirty="0">
              <a:solidFill>
                <a:prstClr val="white">
                  <a:lumMod val="50000"/>
                </a:prstClr>
              </a:solidFill>
              <a:cs typeface="굴림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50158" y="1786914"/>
            <a:ext cx="641522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9600" baseline="30000" dirty="0">
                <a:solidFill>
                  <a:prstClr val="white"/>
                </a:solidFill>
                <a:effectLst>
                  <a:innerShdw blurRad="1270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ko-KR" altLang="en-US" sz="9600" baseline="30000" dirty="0">
              <a:solidFill>
                <a:prstClr val="white"/>
              </a:solidFill>
              <a:effectLst>
                <a:innerShdw blurRad="1270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350C6BF-C8E1-76E5-0C88-55DE0440D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14601"/>
              </p:ext>
            </p:extLst>
          </p:nvPr>
        </p:nvGraphicFramePr>
        <p:xfrm>
          <a:off x="107504" y="3675722"/>
          <a:ext cx="8856984" cy="975360"/>
        </p:xfrm>
        <a:graphic>
          <a:graphicData uri="http://schemas.openxmlformats.org/drawingml/2006/table">
            <a:tbl>
              <a:tblPr/>
              <a:tblGrid>
                <a:gridCol w="3862423">
                  <a:extLst>
                    <a:ext uri="{9D8B030D-6E8A-4147-A177-3AD203B41FA5}">
                      <a16:colId xmlns:a16="http://schemas.microsoft.com/office/drawing/2014/main" val="5405150"/>
                    </a:ext>
                  </a:extLst>
                </a:gridCol>
                <a:gridCol w="3153813">
                  <a:extLst>
                    <a:ext uri="{9D8B030D-6E8A-4147-A177-3AD203B41FA5}">
                      <a16:colId xmlns:a16="http://schemas.microsoft.com/office/drawing/2014/main" val="2603801302"/>
                    </a:ext>
                  </a:extLst>
                </a:gridCol>
                <a:gridCol w="1840748">
                  <a:extLst>
                    <a:ext uri="{9D8B030D-6E8A-4147-A177-3AD203B41FA5}">
                      <a16:colId xmlns:a16="http://schemas.microsoft.com/office/drawing/2014/main" val="1840358764"/>
                    </a:ext>
                  </a:extLst>
                </a:gridCol>
              </a:tblGrid>
              <a:tr h="1627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영문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Label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한글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Label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823297"/>
                  </a:ext>
                </a:extLst>
              </a:tr>
              <a:tr h="162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ifrs-full_TradeReceivables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Trade receivables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매출채권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382458"/>
                  </a:ext>
                </a:extLst>
              </a:tr>
              <a:tr h="162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ifrs-full_NoncurrentTradeReceivables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Non-current trade receivables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비유동매출채권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585717"/>
                  </a:ext>
                </a:extLst>
              </a:tr>
              <a:tr h="162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ifrs-full_CurrentTradeReceivables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Current trade receivables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유동매출채권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691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927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1702-915D-42DA-9228-701854ADEC58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p:sp>
        <p:nvSpPr>
          <p:cNvPr id="24" name="제목 6"/>
          <p:cNvSpPr>
            <a:spLocks noGrp="1"/>
          </p:cNvSpPr>
          <p:nvPr>
            <p:ph type="ctrTitle"/>
          </p:nvPr>
        </p:nvSpPr>
        <p:spPr>
          <a:xfrm>
            <a:off x="684000" y="604801"/>
            <a:ext cx="7772400" cy="493200"/>
          </a:xfrm>
        </p:spPr>
        <p:txBody>
          <a:bodyPr/>
          <a:lstStyle/>
          <a:p>
            <a:r>
              <a:rPr lang="en-US" altLang="ko-KR" dirty="0"/>
              <a:t>01 </a:t>
            </a:r>
            <a:r>
              <a:rPr lang="ko-KR" altLang="en-US" dirty="0"/>
              <a:t>유의할 점</a:t>
            </a:r>
          </a:p>
        </p:txBody>
      </p:sp>
      <p:sp>
        <p:nvSpPr>
          <p:cNvPr id="35" name="직사각형 34"/>
          <p:cNvSpPr>
            <a:spLocks noChangeArrowheads="1"/>
          </p:cNvSpPr>
          <p:nvPr/>
        </p:nvSpPr>
        <p:spPr bwMode="auto">
          <a:xfrm>
            <a:off x="611560" y="1340768"/>
            <a:ext cx="1439862" cy="1439862"/>
          </a:xfrm>
          <a:prstGeom prst="rect">
            <a:avLst/>
          </a:prstGeom>
          <a:gradFill>
            <a:gsLst>
              <a:gs pos="0">
                <a:srgbClr val="00B0F0"/>
              </a:gs>
              <a:gs pos="40000">
                <a:srgbClr val="0070C0"/>
              </a:gs>
            </a:gsLst>
            <a:lin ang="5400000" scaled="1"/>
          </a:gradFill>
          <a:ln>
            <a:solidFill>
              <a:sysClr val="window" lastClr="FFFFFF">
                <a:lumMod val="65000"/>
              </a:sysClr>
            </a:solidFill>
          </a:ln>
          <a:effectLst/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defRPr/>
            </a:pPr>
            <a:endParaRPr lang="ko-KR" altLang="en-US" sz="2000" kern="0">
              <a:solidFill>
                <a:prstClr val="white"/>
              </a:solidFill>
              <a:latin typeface="HY견고딕"/>
              <a:ea typeface="HY견고딕"/>
              <a:cs typeface="굴림" pitchFamily="50" charset="-127"/>
            </a:endParaRPr>
          </a:p>
        </p:txBody>
      </p:sp>
      <p:sp>
        <p:nvSpPr>
          <p:cNvPr id="36" name="직사각형 35"/>
          <p:cNvSpPr>
            <a:spLocks noChangeArrowheads="1"/>
          </p:cNvSpPr>
          <p:nvPr/>
        </p:nvSpPr>
        <p:spPr bwMode="auto">
          <a:xfrm>
            <a:off x="2051421" y="1340768"/>
            <a:ext cx="6635379" cy="1439862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/>
              </a:gs>
            </a:gsLst>
            <a:lin ang="13500000" scaled="1"/>
            <a:tileRect/>
          </a:gradFill>
          <a:ln>
            <a:solidFill>
              <a:sysClr val="window" lastClr="FFFFFF">
                <a:lumMod val="65000"/>
              </a:sysClr>
            </a:solidFill>
          </a:ln>
          <a:effectLst/>
        </p:spPr>
        <p:txBody>
          <a:bodyPr lIns="90000" tIns="46800" rIns="90000" bIns="468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>
              <a:spcAft>
                <a:spcPts val="600"/>
              </a:spcAft>
              <a:defRPr/>
            </a:pPr>
            <a:r>
              <a:rPr lang="en-US" altLang="ko-KR" sz="28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  <a:cs typeface="굴림" pitchFamily="50" charset="-127"/>
              </a:rPr>
              <a:t>History </a:t>
            </a:r>
            <a:r>
              <a:rPr lang="ko-KR" altLang="en-US" sz="28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  <a:cs typeface="굴림" pitchFamily="50" charset="-127"/>
              </a:rPr>
              <a:t>관리가 가능함을 유의</a:t>
            </a:r>
            <a:r>
              <a:rPr lang="en-US" altLang="ko-KR" sz="28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  <a:cs typeface="굴림" pitchFamily="50" charset="-127"/>
              </a:rPr>
              <a:t>!</a:t>
            </a:r>
          </a:p>
          <a:p>
            <a:pPr marL="95250">
              <a:spcAft>
                <a:spcPts val="600"/>
              </a:spcAft>
              <a:defRPr/>
            </a:pPr>
            <a:r>
              <a:rPr lang="ko-KR" altLang="en-US" sz="2400" b="1" dirty="0">
                <a:solidFill>
                  <a:prstClr val="white">
                    <a:lumMod val="50000"/>
                  </a:prstClr>
                </a:solidFill>
                <a:cs typeface="굴림" pitchFamily="50" charset="-127"/>
              </a:rPr>
              <a:t>잘못된 </a:t>
            </a: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cs typeface="굴림" pitchFamily="50" charset="-127"/>
              </a:rPr>
              <a:t>Taxonomy </a:t>
            </a:r>
            <a:r>
              <a:rPr lang="ko-KR" altLang="en-US" sz="2400" b="1" dirty="0">
                <a:solidFill>
                  <a:prstClr val="white">
                    <a:lumMod val="50000"/>
                  </a:prstClr>
                </a:solidFill>
                <a:cs typeface="굴림" pitchFamily="50" charset="-127"/>
              </a:rPr>
              <a:t>발견 후 조치한다 하더라도</a:t>
            </a: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cs typeface="굴림" pitchFamily="50" charset="-127"/>
              </a:rPr>
              <a:t>,</a:t>
            </a:r>
            <a:r>
              <a:rPr lang="ko-KR" altLang="en-US" sz="2400" b="1" dirty="0">
                <a:solidFill>
                  <a:prstClr val="white">
                    <a:lumMod val="50000"/>
                  </a:prstClr>
                </a:solidFill>
                <a:cs typeface="굴림" pitchFamily="50" charset="-127"/>
              </a:rPr>
              <a:t> 전년도와 불일치 발생</a:t>
            </a:r>
            <a:endParaRPr lang="en-US" altLang="ko-KR" sz="2400" b="1" dirty="0">
              <a:solidFill>
                <a:prstClr val="white">
                  <a:lumMod val="50000"/>
                </a:prstClr>
              </a:solidFill>
              <a:cs typeface="굴림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50158" y="1786914"/>
            <a:ext cx="641522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9600" baseline="30000" dirty="0">
                <a:solidFill>
                  <a:prstClr val="white"/>
                </a:solidFill>
                <a:effectLst>
                  <a:innerShdw blurRad="1270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ko-KR" altLang="en-US" sz="9600" baseline="30000" dirty="0">
              <a:solidFill>
                <a:prstClr val="white"/>
              </a:solidFill>
              <a:effectLst>
                <a:innerShdw blurRad="1270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520045-65B5-0BF0-16DB-0B753A68ACC5}"/>
              </a:ext>
            </a:extLst>
          </p:cNvPr>
          <p:cNvSpPr txBox="1"/>
          <p:nvPr/>
        </p:nvSpPr>
        <p:spPr>
          <a:xfrm>
            <a:off x="692612" y="3050067"/>
            <a:ext cx="8106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dirty="0"/>
              <a:t>연도별로 </a:t>
            </a:r>
            <a:r>
              <a:rPr lang="en-US" altLang="ko-KR" sz="1600" dirty="0"/>
              <a:t>id</a:t>
            </a:r>
            <a:r>
              <a:rPr lang="ko-KR" altLang="en-US" sz="1600" dirty="0"/>
              <a:t>와 값</a:t>
            </a:r>
            <a:r>
              <a:rPr lang="en-US" altLang="ko-KR" sz="1600" dirty="0"/>
              <a:t>(Fact)</a:t>
            </a:r>
            <a:r>
              <a:rPr lang="ko-KR" altLang="en-US" sz="1600" dirty="0"/>
              <a:t>이 </a:t>
            </a:r>
            <a:r>
              <a:rPr lang="en-US" altLang="ko-KR" sz="1600" dirty="0"/>
              <a:t>DB</a:t>
            </a:r>
            <a:r>
              <a:rPr lang="ko-KR" altLang="en-US" sz="1600" dirty="0"/>
              <a:t>화 되기 때문에 시계열 분석 시 중간에 </a:t>
            </a:r>
            <a:r>
              <a:rPr lang="en-US" altLang="ko-KR" sz="1600" dirty="0"/>
              <a:t>id</a:t>
            </a:r>
            <a:r>
              <a:rPr lang="ko-KR" altLang="en-US" sz="1600" dirty="0"/>
              <a:t>가 변경되면 불일치가 발생되고 이는 기간 간 비교가능성을 훼손함</a:t>
            </a:r>
          </a:p>
        </p:txBody>
      </p:sp>
    </p:spTree>
    <p:extLst>
      <p:ext uri="{BB962C8B-B14F-4D97-AF65-F5344CB8AC3E}">
        <p14:creationId xmlns:p14="http://schemas.microsoft.com/office/powerpoint/2010/main" val="11987950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1702-915D-42DA-9228-701854ADEC58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blackWhite">
          <a:xfrm>
            <a:off x="0" y="5877272"/>
            <a:ext cx="9144000" cy="0"/>
          </a:xfrm>
          <a:prstGeom prst="line">
            <a:avLst/>
          </a:prstGeom>
          <a:noFill/>
          <a:ln w="203200">
            <a:solidFill>
              <a:srgbClr val="005BAA"/>
            </a:solidFill>
            <a:round/>
            <a:headEnd/>
            <a:tailEnd/>
          </a:ln>
        </p:spPr>
        <p:txBody>
          <a:bodyPr wrap="none" lIns="63500" tIns="0" rIns="64800" bIns="0" anchor="ctr"/>
          <a:lstStyle/>
          <a:p>
            <a:endParaRPr lang="ko-KR" altLang="en-US"/>
          </a:p>
        </p:txBody>
      </p:sp>
      <p:pic>
        <p:nvPicPr>
          <p:cNvPr id="17" name="_x205104568" descr="EMB00006b5009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772023"/>
            <a:ext cx="766341" cy="21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39552" y="676479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en-US" altLang="ko-KR" dirty="0"/>
              <a:t>[</a:t>
            </a:r>
            <a:r>
              <a:rPr lang="ko-KR" altLang="en-US" dirty="0"/>
              <a:t>강사</a:t>
            </a:r>
            <a:r>
              <a:rPr lang="en-US" altLang="ko-KR" dirty="0"/>
              <a:t>]</a:t>
            </a:r>
          </a:p>
          <a:p>
            <a:pPr algn="just" fontAlgn="base"/>
            <a:r>
              <a:rPr lang="ko-KR" altLang="en-US" dirty="0"/>
              <a:t>한길회계법인 김상노 파트너</a:t>
            </a:r>
          </a:p>
          <a:p>
            <a:pPr algn="just" fontAlgn="base"/>
            <a:r>
              <a:rPr lang="ko-KR" altLang="en-US" dirty="0"/>
              <a:t>한국공인회계사</a:t>
            </a:r>
            <a:endParaRPr lang="en-US" altLang="ko-KR" dirty="0"/>
          </a:p>
          <a:p>
            <a:pPr algn="just" fontAlgn="base"/>
            <a:endParaRPr lang="ko-KR" altLang="en-US" dirty="0"/>
          </a:p>
          <a:p>
            <a:pPr algn="just" fontAlgn="base"/>
            <a:r>
              <a:rPr lang="en-US" altLang="ko-KR" dirty="0"/>
              <a:t>[</a:t>
            </a:r>
            <a:r>
              <a:rPr lang="ko-KR" altLang="en-US" dirty="0"/>
              <a:t>약력</a:t>
            </a:r>
            <a:r>
              <a:rPr lang="en-US" altLang="ko-KR" dirty="0"/>
              <a:t>]</a:t>
            </a:r>
            <a:endParaRPr lang="ko-KR" altLang="en-US" dirty="0"/>
          </a:p>
          <a:p>
            <a:pPr algn="just" fontAlgn="base"/>
            <a:r>
              <a:rPr lang="ko-KR" altLang="en-US" dirty="0"/>
              <a:t>서울대학교 경영학과 졸업</a:t>
            </a:r>
          </a:p>
          <a:p>
            <a:pPr algn="just" fontAlgn="base"/>
            <a:r>
              <a:rPr lang="ko-KR" altLang="en-US" dirty="0"/>
              <a:t>동국대학교 경영학 박사 수료</a:t>
            </a:r>
          </a:p>
          <a:p>
            <a:pPr algn="just" fontAlgn="base"/>
            <a:r>
              <a:rPr lang="en-US" altLang="ko-KR" dirty="0"/>
              <a:t>(</a:t>
            </a:r>
            <a:r>
              <a:rPr lang="ko-KR" altLang="en-US" dirty="0"/>
              <a:t>前</a:t>
            </a:r>
            <a:r>
              <a:rPr lang="en-US" altLang="ko-KR" dirty="0"/>
              <a:t>) </a:t>
            </a:r>
            <a:r>
              <a:rPr lang="ko-KR" altLang="en-US" dirty="0" err="1"/>
              <a:t>삼일회계법인</a:t>
            </a:r>
            <a:endParaRPr lang="ko-KR" altLang="en-US" dirty="0"/>
          </a:p>
          <a:p>
            <a:pPr algn="just" fontAlgn="base"/>
            <a:r>
              <a:rPr lang="en-US" altLang="ko-KR" dirty="0"/>
              <a:t>(</a:t>
            </a:r>
            <a:r>
              <a:rPr lang="ko-KR" altLang="en-US" dirty="0"/>
              <a:t>前</a:t>
            </a:r>
            <a:r>
              <a:rPr lang="en-US" altLang="ko-KR" dirty="0"/>
              <a:t>) </a:t>
            </a:r>
            <a:r>
              <a:rPr lang="ko-KR" altLang="en-US" dirty="0"/>
              <a:t>한국공인회계사회 연구위원</a:t>
            </a:r>
          </a:p>
          <a:p>
            <a:pPr algn="just" fontAlgn="base"/>
            <a:r>
              <a:rPr lang="en-US" altLang="ko-KR" dirty="0"/>
              <a:t>(</a:t>
            </a:r>
            <a:r>
              <a:rPr lang="ko-KR" altLang="en-US" dirty="0"/>
              <a:t>現</a:t>
            </a:r>
            <a:r>
              <a:rPr lang="en-US" altLang="ko-KR" dirty="0"/>
              <a:t>) </a:t>
            </a:r>
            <a:r>
              <a:rPr lang="ko-KR" altLang="en-US" dirty="0"/>
              <a:t>한국</a:t>
            </a:r>
            <a:r>
              <a:rPr lang="en-US" altLang="ko-KR" dirty="0"/>
              <a:t>XBRL</a:t>
            </a:r>
            <a:r>
              <a:rPr lang="ko-KR" altLang="en-US" dirty="0"/>
              <a:t>본부 이사</a:t>
            </a:r>
          </a:p>
          <a:p>
            <a:pPr algn="just" fontAlgn="base"/>
            <a:r>
              <a:rPr lang="en-US" altLang="ko-KR" dirty="0"/>
              <a:t>(</a:t>
            </a:r>
            <a:r>
              <a:rPr lang="ko-KR" altLang="en-US" dirty="0"/>
              <a:t>現</a:t>
            </a:r>
            <a:r>
              <a:rPr lang="en-US" altLang="ko-KR" dirty="0"/>
              <a:t>) </a:t>
            </a:r>
            <a:r>
              <a:rPr lang="ko-KR" altLang="en-US" dirty="0"/>
              <a:t>한길회계법인</a:t>
            </a:r>
            <a:endParaRPr lang="en-US" altLang="ko-KR" dirty="0"/>
          </a:p>
          <a:p>
            <a:pPr algn="just" fontAlgn="base"/>
            <a:endParaRPr lang="en-US" altLang="ko-KR" dirty="0"/>
          </a:p>
          <a:p>
            <a:pPr algn="just" fontAlgn="base"/>
            <a:r>
              <a:rPr lang="en-US" altLang="ko-KR" dirty="0"/>
              <a:t>[</a:t>
            </a:r>
            <a:r>
              <a:rPr lang="ko-KR" altLang="en-US" dirty="0"/>
              <a:t>저서</a:t>
            </a:r>
            <a:r>
              <a:rPr lang="en-US" altLang="ko-KR" dirty="0"/>
              <a:t>]</a:t>
            </a:r>
          </a:p>
          <a:p>
            <a:pPr algn="just" fontAlgn="base"/>
            <a:r>
              <a:rPr lang="en-US" altLang="ko-KR" dirty="0"/>
              <a:t>XBRL </a:t>
            </a:r>
            <a:r>
              <a:rPr lang="ko-KR" altLang="en-US" dirty="0"/>
              <a:t>재무제표 작성가이드</a:t>
            </a:r>
            <a:endParaRPr lang="en-US" altLang="ko-KR" dirty="0"/>
          </a:p>
          <a:p>
            <a:pPr algn="just" fontAlgn="base"/>
            <a:endParaRPr lang="en-US" altLang="ko-KR" dirty="0"/>
          </a:p>
          <a:p>
            <a:pPr algn="just" fontAlgn="base"/>
            <a:r>
              <a:rPr lang="en-US" altLang="ko-KR" dirty="0"/>
              <a:t>[</a:t>
            </a:r>
            <a:r>
              <a:rPr lang="ko-KR" altLang="en-US" dirty="0"/>
              <a:t>연락처</a:t>
            </a:r>
            <a:r>
              <a:rPr lang="en-US" altLang="ko-KR" dirty="0"/>
              <a:t>]</a:t>
            </a:r>
          </a:p>
          <a:p>
            <a:pPr algn="just" fontAlgn="base"/>
            <a:r>
              <a:rPr lang="en-US" altLang="ko-KR" dirty="0"/>
              <a:t>srokim@hangilac.co.kr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276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1702-915D-42DA-9228-701854ADEC58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24" name="제목 6"/>
          <p:cNvSpPr>
            <a:spLocks noGrp="1"/>
          </p:cNvSpPr>
          <p:nvPr>
            <p:ph type="ctrTitle"/>
          </p:nvPr>
        </p:nvSpPr>
        <p:spPr>
          <a:xfrm>
            <a:off x="684000" y="604801"/>
            <a:ext cx="7772400" cy="493200"/>
          </a:xfrm>
        </p:spPr>
        <p:txBody>
          <a:bodyPr/>
          <a:lstStyle/>
          <a:p>
            <a:r>
              <a:rPr lang="en-US" altLang="ko-KR" dirty="0"/>
              <a:t>01 XBRL</a:t>
            </a:r>
            <a:r>
              <a:rPr lang="ko-KR" altLang="en-US" dirty="0"/>
              <a:t>이란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9532" y="1176260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X :  </a:t>
            </a:r>
            <a:r>
              <a:rPr lang="en-US" altLang="ko-KR" sz="2400" dirty="0" err="1"/>
              <a:t>e</a:t>
            </a:r>
            <a:r>
              <a:rPr lang="en-US" altLang="ko-KR" sz="2400" b="1" dirty="0" err="1">
                <a:solidFill>
                  <a:srgbClr val="FF0000"/>
                </a:solidFill>
              </a:rPr>
              <a:t>X</a:t>
            </a:r>
            <a:r>
              <a:rPr lang="en-US" altLang="ko-KR" sz="2400" dirty="0" err="1"/>
              <a:t>tensible</a:t>
            </a:r>
            <a:endParaRPr lang="en-US" altLang="ko-K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B : </a:t>
            </a:r>
            <a:r>
              <a:rPr lang="en-US" altLang="ko-KR" sz="2400" b="1" dirty="0">
                <a:solidFill>
                  <a:srgbClr val="FF0000"/>
                </a:solidFill>
              </a:rPr>
              <a:t>B</a:t>
            </a:r>
            <a:r>
              <a:rPr lang="en-US" altLang="ko-KR" sz="2400" dirty="0"/>
              <a:t>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R : </a:t>
            </a:r>
            <a:r>
              <a:rPr lang="en-US" altLang="ko-KR" sz="2400" b="1" dirty="0">
                <a:solidFill>
                  <a:srgbClr val="FF0000"/>
                </a:solidFill>
              </a:rPr>
              <a:t>R</a:t>
            </a:r>
            <a:r>
              <a:rPr lang="en-US" altLang="ko-KR" sz="2400" dirty="0"/>
              <a:t>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L : </a:t>
            </a:r>
            <a:r>
              <a:rPr lang="en-US" altLang="ko-KR" sz="2400" b="1" dirty="0">
                <a:solidFill>
                  <a:srgbClr val="FF0000"/>
                </a:solidFill>
              </a:rPr>
              <a:t>L</a:t>
            </a:r>
            <a:r>
              <a:rPr lang="en-US" altLang="ko-KR" sz="2400" dirty="0"/>
              <a:t>anguage</a:t>
            </a:r>
            <a:endParaRPr lang="ko-KR" alt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55576" y="4022739"/>
            <a:ext cx="2736304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Paper Format Report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93010" y="3865022"/>
            <a:ext cx="273630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Machine Readable Format Report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1" name="아래로 구부러진 화살표 30"/>
          <p:cNvSpPr/>
          <p:nvPr/>
        </p:nvSpPr>
        <p:spPr>
          <a:xfrm>
            <a:off x="2339752" y="3180424"/>
            <a:ext cx="4824536" cy="7018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2049209" y="2862955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/>
              <a:t>기업 재무 정보의 새로운 커뮤니케이션 방식 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4952950" y="4797152"/>
            <a:ext cx="3816424" cy="1384995"/>
          </a:xfrm>
          <a:prstGeom prst="rect">
            <a:avLst/>
          </a:prstGeom>
          <a:solidFill>
            <a:schemeClr val="accent5">
              <a:lumMod val="20000"/>
              <a:lumOff val="80000"/>
              <a:alpha val="37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/>
              <a:t>&lt;</a:t>
            </a:r>
            <a:r>
              <a:rPr lang="ko-KR" altLang="en-US" sz="1400" dirty="0" err="1"/>
              <a:t>현금및현금성자산</a:t>
            </a:r>
            <a:r>
              <a:rPr lang="ko-KR" altLang="en-US" sz="1400" dirty="0"/>
              <a:t> decimals="-6" contextRef="FY20</a:t>
            </a:r>
            <a:r>
              <a:rPr lang="en-US" altLang="ko-KR" sz="1400" dirty="0"/>
              <a:t>20</a:t>
            </a:r>
            <a:r>
              <a:rPr lang="ko-KR" altLang="en-US" sz="1400" dirty="0"/>
              <a:t>I" unitRef="KRW"&gt;</a:t>
            </a:r>
            <a:r>
              <a:rPr lang="en-US" altLang="ko-KR" sz="1400" dirty="0"/>
              <a:t>29382578</a:t>
            </a:r>
            <a:r>
              <a:rPr lang="ko-KR" altLang="en-US" sz="1400" dirty="0"/>
              <a:t>000000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&lt;</a:t>
            </a:r>
            <a:r>
              <a:rPr lang="en-US" altLang="ko-KR" sz="1400" dirty="0"/>
              <a:t>/</a:t>
            </a:r>
            <a:r>
              <a:rPr lang="ko-KR" altLang="en-US" sz="1400" dirty="0" err="1"/>
              <a:t>현금및현금성자산</a:t>
            </a:r>
            <a:r>
              <a:rPr lang="ko-KR" altLang="en-US" sz="1400" dirty="0"/>
              <a:t> &gt;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4675791" y="6237312"/>
            <a:ext cx="3784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solidFill>
                  <a:srgbClr val="FF0000"/>
                </a:solidFill>
              </a:rPr>
              <a:t>디지털언어 </a:t>
            </a:r>
            <a:r>
              <a:rPr lang="en-US" altLang="ko-KR" b="1" dirty="0">
                <a:solidFill>
                  <a:srgbClr val="FF0000"/>
                </a:solidFill>
              </a:rPr>
              <a:t>: XML </a:t>
            </a:r>
            <a:r>
              <a:rPr lang="ko-KR" altLang="en-US" b="1" dirty="0">
                <a:solidFill>
                  <a:srgbClr val="FF0000"/>
                </a:solidFill>
              </a:rPr>
              <a:t>기반</a:t>
            </a:r>
            <a:endParaRPr lang="en-US" altLang="ko-KR" b="1" dirty="0">
              <a:solidFill>
                <a:srgbClr val="FF0000"/>
              </a:solidFill>
            </a:endParaRPr>
          </a:p>
          <a:p>
            <a:pPr algn="ctr"/>
            <a:r>
              <a:rPr lang="ko-KR" altLang="en-US" b="1" dirty="0"/>
              <a:t>추후 보고서 형태로 표시됨</a:t>
            </a:r>
          </a:p>
        </p:txBody>
      </p:sp>
      <p:sp>
        <p:nvSpPr>
          <p:cNvPr id="36" name="이등변 삼각형 35"/>
          <p:cNvSpPr/>
          <p:nvPr/>
        </p:nvSpPr>
        <p:spPr>
          <a:xfrm rot="5400000">
            <a:off x="3967450" y="5591803"/>
            <a:ext cx="1569139" cy="31135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3347864" y="1782334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b="1" dirty="0" err="1">
                <a:solidFill>
                  <a:srgbClr val="00B050"/>
                </a:solidFill>
              </a:rPr>
              <a:t>확장가능한</a:t>
            </a:r>
            <a:r>
              <a:rPr lang="ko-KR" altLang="en-US" sz="2400" b="1" dirty="0">
                <a:solidFill>
                  <a:srgbClr val="00B050"/>
                </a:solidFill>
              </a:rPr>
              <a:t> 디지털 보고 언어</a:t>
            </a: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2" y="4544118"/>
            <a:ext cx="4490696" cy="1909218"/>
          </a:xfrm>
          <a:prstGeom prst="rect">
            <a:avLst/>
          </a:prstGeom>
        </p:spPr>
      </p:pic>
      <p:sp>
        <p:nvSpPr>
          <p:cNvPr id="40" name="직사각형 39"/>
          <p:cNvSpPr/>
          <p:nvPr/>
        </p:nvSpPr>
        <p:spPr>
          <a:xfrm>
            <a:off x="0" y="5999524"/>
            <a:ext cx="3779912" cy="277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029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1702-915D-42DA-9228-701854ADEC58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24" name="제목 6"/>
          <p:cNvSpPr>
            <a:spLocks noGrp="1"/>
          </p:cNvSpPr>
          <p:nvPr>
            <p:ph type="ctrTitle"/>
          </p:nvPr>
        </p:nvSpPr>
        <p:spPr>
          <a:xfrm>
            <a:off x="684000" y="604801"/>
            <a:ext cx="7772400" cy="493200"/>
          </a:xfrm>
        </p:spPr>
        <p:txBody>
          <a:bodyPr/>
          <a:lstStyle/>
          <a:p>
            <a:r>
              <a:rPr lang="en-US" altLang="ko-KR" dirty="0"/>
              <a:t>01 XBRL</a:t>
            </a:r>
            <a:r>
              <a:rPr lang="ko-KR" altLang="en-US" dirty="0"/>
              <a:t>이란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9532" y="1305169"/>
            <a:ext cx="752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/>
              <a:t>왜 </a:t>
            </a:r>
            <a:r>
              <a:rPr lang="en-US" altLang="ko-KR" sz="2400" b="1" dirty="0">
                <a:solidFill>
                  <a:srgbClr val="FF0000"/>
                </a:solidFill>
              </a:rPr>
              <a:t>XML</a:t>
            </a:r>
            <a:r>
              <a:rPr lang="ko-KR" altLang="en-US" sz="2400" dirty="0"/>
              <a:t>기반인가</a:t>
            </a:r>
            <a:r>
              <a:rPr lang="en-US" altLang="ko-KR" sz="2400" dirty="0"/>
              <a:t>?</a:t>
            </a:r>
            <a:r>
              <a:rPr lang="ko-KR" altLang="en-US" sz="2400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560" y="1954575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ko-KR" altLang="en-US" sz="2400" dirty="0"/>
              <a:t>간편성 </a:t>
            </a:r>
            <a:r>
              <a:rPr lang="en-US" altLang="ko-KR" sz="2400" dirty="0"/>
              <a:t>: </a:t>
            </a:r>
            <a:r>
              <a:rPr lang="ko-KR" altLang="en-US" sz="2400" dirty="0"/>
              <a:t>단순한 문법과 형식</a:t>
            </a:r>
            <a:r>
              <a:rPr lang="en-US" altLang="ko-KR" sz="2400" dirty="0"/>
              <a:t>, Tagging</a:t>
            </a:r>
            <a:r>
              <a:rPr lang="ko-KR" altLang="en-US" sz="2400" dirty="0"/>
              <a:t>과 </a:t>
            </a:r>
            <a:r>
              <a:rPr lang="en-US" altLang="ko-KR" sz="2400" dirty="0"/>
              <a:t>Tree</a:t>
            </a:r>
            <a:r>
              <a:rPr lang="ko-KR" altLang="en-US" sz="2400" dirty="0"/>
              <a:t>구조</a:t>
            </a:r>
            <a:endParaRPr lang="en-US" altLang="ko-KR" sz="2400" dirty="0"/>
          </a:p>
          <a:p>
            <a:pPr marL="342900" indent="-342900">
              <a:buFontTx/>
              <a:buChar char="-"/>
            </a:pP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dirty="0"/>
              <a:t>호환성 </a:t>
            </a:r>
            <a:r>
              <a:rPr lang="en-US" altLang="ko-KR" sz="2400" dirty="0"/>
              <a:t>: </a:t>
            </a:r>
            <a:r>
              <a:rPr lang="ko-KR" altLang="en-US" sz="2400" dirty="0"/>
              <a:t>모든 운영체제 상에서 호환됨</a:t>
            </a:r>
            <a:endParaRPr lang="en-US" altLang="ko-KR" sz="2400" dirty="0"/>
          </a:p>
          <a:p>
            <a:pPr marL="342900" indent="-342900">
              <a:buFontTx/>
              <a:buChar char="-"/>
            </a:pP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b="1" dirty="0" err="1">
                <a:solidFill>
                  <a:srgbClr val="FF0000"/>
                </a:solidFill>
              </a:rPr>
              <a:t>확장성</a:t>
            </a:r>
            <a:r>
              <a:rPr lang="ko-KR" altLang="en-US" sz="2400" dirty="0"/>
              <a:t> </a:t>
            </a:r>
            <a:r>
              <a:rPr lang="en-US" altLang="ko-KR" sz="2400" dirty="0"/>
              <a:t>: </a:t>
            </a:r>
            <a:r>
              <a:rPr lang="ko-KR" altLang="en-US" sz="2400" dirty="0"/>
              <a:t>메타 언어</a:t>
            </a:r>
            <a:r>
              <a:rPr lang="en-US" altLang="ko-KR" sz="2400" dirty="0"/>
              <a:t>,</a:t>
            </a:r>
          </a:p>
          <a:p>
            <a:r>
              <a:rPr lang="en-US" altLang="ko-KR" sz="2400" dirty="0"/>
              <a:t>              </a:t>
            </a:r>
            <a:r>
              <a:rPr lang="ko-KR" altLang="en-US" sz="2400" dirty="0"/>
              <a:t>얼마든지 새로운 </a:t>
            </a:r>
            <a:r>
              <a:rPr lang="en-US" altLang="ko-KR" sz="2400" dirty="0"/>
              <a:t>Tag</a:t>
            </a:r>
            <a:r>
              <a:rPr lang="ko-KR" altLang="en-US" sz="2400" dirty="0"/>
              <a:t>를 정의하여 사용가능</a:t>
            </a:r>
          </a:p>
        </p:txBody>
      </p:sp>
    </p:spTree>
    <p:extLst>
      <p:ext uri="{BB962C8B-B14F-4D97-AF65-F5344CB8AC3E}">
        <p14:creationId xmlns:p14="http://schemas.microsoft.com/office/powerpoint/2010/main" val="331108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1702-915D-42DA-9228-701854ADEC58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24" name="제목 6"/>
          <p:cNvSpPr>
            <a:spLocks noGrp="1"/>
          </p:cNvSpPr>
          <p:nvPr>
            <p:ph type="ctrTitle"/>
          </p:nvPr>
        </p:nvSpPr>
        <p:spPr>
          <a:xfrm>
            <a:off x="684000" y="604801"/>
            <a:ext cx="7772400" cy="493200"/>
          </a:xfrm>
        </p:spPr>
        <p:txBody>
          <a:bodyPr/>
          <a:lstStyle/>
          <a:p>
            <a:r>
              <a:rPr lang="en-US" altLang="ko-KR" dirty="0"/>
              <a:t>01 XBRL</a:t>
            </a:r>
            <a:r>
              <a:rPr lang="ko-KR" altLang="en-US" dirty="0"/>
              <a:t>이란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9532" y="1299076"/>
            <a:ext cx="817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XML </a:t>
            </a:r>
            <a:r>
              <a:rPr lang="ko-KR" altLang="en-US" sz="2400" dirty="0"/>
              <a:t>구조의 기본 요소 </a:t>
            </a:r>
            <a:r>
              <a:rPr lang="en-US" altLang="ko-KR" sz="2400" dirty="0"/>
              <a:t>: </a:t>
            </a:r>
            <a:r>
              <a:rPr lang="ko-KR" altLang="en-US" sz="2400" b="1" dirty="0">
                <a:solidFill>
                  <a:srgbClr val="FF0000"/>
                </a:solidFill>
              </a:rPr>
              <a:t>요소</a:t>
            </a:r>
            <a:r>
              <a:rPr lang="en-US" altLang="ko-KR" sz="2400" b="1" dirty="0">
                <a:solidFill>
                  <a:srgbClr val="FF0000"/>
                </a:solidFill>
              </a:rPr>
              <a:t>(Element)</a:t>
            </a:r>
            <a:r>
              <a:rPr lang="ko-KR" altLang="en-US" sz="2400" dirty="0"/>
              <a:t>와 </a:t>
            </a:r>
            <a:r>
              <a:rPr lang="ko-KR" altLang="en-US" sz="2400" b="1" dirty="0">
                <a:solidFill>
                  <a:srgbClr val="FF0000"/>
                </a:solidFill>
              </a:rPr>
              <a:t>내용</a:t>
            </a:r>
            <a:r>
              <a:rPr lang="en-US" altLang="ko-KR" sz="2400" b="1" dirty="0">
                <a:solidFill>
                  <a:srgbClr val="FF0000"/>
                </a:solidFill>
              </a:rPr>
              <a:t>(Content)</a:t>
            </a:r>
            <a:r>
              <a:rPr lang="ko-KR" altLang="en-US" sz="24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0919" y="2202250"/>
            <a:ext cx="752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FF0000"/>
                </a:solidFill>
              </a:rPr>
              <a:t>&lt;</a:t>
            </a:r>
            <a:r>
              <a:rPr lang="en-US" altLang="ko-KR" sz="2400" dirty="0"/>
              <a:t>Cash</a:t>
            </a:r>
            <a:r>
              <a:rPr lang="en-US" altLang="ko-KR" sz="2400" dirty="0">
                <a:solidFill>
                  <a:srgbClr val="FF0000"/>
                </a:solidFill>
              </a:rPr>
              <a:t>&gt;</a:t>
            </a:r>
            <a:r>
              <a:rPr lang="en-US" altLang="ko-KR" sz="2400" dirty="0"/>
              <a:t> 500 </a:t>
            </a:r>
            <a:r>
              <a:rPr lang="en-US" altLang="ko-KR" sz="2400" dirty="0">
                <a:solidFill>
                  <a:srgbClr val="00B050"/>
                </a:solidFill>
              </a:rPr>
              <a:t>&lt;/</a:t>
            </a:r>
            <a:r>
              <a:rPr lang="en-US" altLang="ko-KR" sz="2400" dirty="0"/>
              <a:t>Cash</a:t>
            </a:r>
            <a:r>
              <a:rPr lang="en-US" altLang="ko-KR" sz="2400" dirty="0">
                <a:solidFill>
                  <a:srgbClr val="00B050"/>
                </a:solidFill>
              </a:rPr>
              <a:t>&gt;</a:t>
            </a:r>
            <a:endParaRPr lang="ko-KR" altLang="en-US" sz="24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5" y="364006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FF0000"/>
                </a:solidFill>
              </a:rPr>
              <a:t>시작</a:t>
            </a:r>
          </a:p>
        </p:txBody>
      </p:sp>
      <p:sp>
        <p:nvSpPr>
          <p:cNvPr id="11" name="아래쪽 화살표 10"/>
          <p:cNvSpPr/>
          <p:nvPr/>
        </p:nvSpPr>
        <p:spPr>
          <a:xfrm rot="10800000">
            <a:off x="3275856" y="2725160"/>
            <a:ext cx="720080" cy="7412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788023" y="364843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00B050"/>
                </a:solidFill>
              </a:rPr>
              <a:t>끝</a:t>
            </a:r>
          </a:p>
        </p:txBody>
      </p:sp>
      <p:sp>
        <p:nvSpPr>
          <p:cNvPr id="13" name="아래쪽 화살표 12"/>
          <p:cNvSpPr/>
          <p:nvPr/>
        </p:nvSpPr>
        <p:spPr>
          <a:xfrm rot="10800000">
            <a:off x="5148064" y="2733525"/>
            <a:ext cx="720080" cy="7412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3275855" y="2202250"/>
            <a:ext cx="720081" cy="461665"/>
          </a:xfrm>
          <a:prstGeom prst="ellipse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연결선 16"/>
          <p:cNvCxnSpPr>
            <a:stCxn id="14" idx="3"/>
            <a:endCxn id="18" idx="0"/>
          </p:cNvCxnSpPr>
          <p:nvPr/>
        </p:nvCxnSpPr>
        <p:spPr>
          <a:xfrm flipH="1">
            <a:off x="2317055" y="2596306"/>
            <a:ext cx="1064253" cy="2387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58993" y="4983559"/>
            <a:ext cx="1116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/>
              <a:t>요소</a:t>
            </a:r>
          </a:p>
        </p:txBody>
      </p:sp>
      <p:sp>
        <p:nvSpPr>
          <p:cNvPr id="19" name="타원 18"/>
          <p:cNvSpPr/>
          <p:nvPr/>
        </p:nvSpPr>
        <p:spPr>
          <a:xfrm>
            <a:off x="4203296" y="2186219"/>
            <a:ext cx="720081" cy="461665"/>
          </a:xfrm>
          <a:prstGeom prst="ellipse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>
            <a:stCxn id="19" idx="4"/>
            <a:endCxn id="21" idx="0"/>
          </p:cNvCxnSpPr>
          <p:nvPr/>
        </p:nvCxnSpPr>
        <p:spPr>
          <a:xfrm>
            <a:off x="4563337" y="2647884"/>
            <a:ext cx="521720" cy="2321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01969" y="4969203"/>
            <a:ext cx="1566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/>
              <a:t>내용</a:t>
            </a:r>
            <a:r>
              <a:rPr lang="en-US" altLang="ko-KR" sz="2400" dirty="0"/>
              <a:t>: </a:t>
            </a:r>
            <a:r>
              <a:rPr lang="ko-KR" altLang="en-US" sz="2400" dirty="0"/>
              <a:t>값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875116" y="4091498"/>
            <a:ext cx="3493264" cy="369332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*ﾇﾑｾ鄂ﾅｸ暿ｶ-Identity-H"/>
              </a:rPr>
              <a:t>전자인식기호</a:t>
            </a:r>
            <a:r>
              <a:rPr lang="en-US" altLang="ko-KR" dirty="0">
                <a:solidFill>
                  <a:schemeClr val="bg1"/>
                </a:solidFill>
                <a:latin typeface="*ﾇﾑｾ鄂ﾅｸ暿ｶ-Identity-H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*ﾇﾑｾ鄂ﾅｸ暿ｶ-Identity-H"/>
              </a:rPr>
              <a:t>컴퓨터 인식 가능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2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1702-915D-42DA-9228-701854ADEC58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24" name="제목 6"/>
          <p:cNvSpPr>
            <a:spLocks noGrp="1"/>
          </p:cNvSpPr>
          <p:nvPr>
            <p:ph type="ctrTitle"/>
          </p:nvPr>
        </p:nvSpPr>
        <p:spPr>
          <a:xfrm>
            <a:off x="684000" y="604801"/>
            <a:ext cx="7772400" cy="493200"/>
          </a:xfrm>
        </p:spPr>
        <p:txBody>
          <a:bodyPr/>
          <a:lstStyle/>
          <a:p>
            <a:r>
              <a:rPr lang="en-US" altLang="ko-KR" dirty="0"/>
              <a:t>01 XBRL</a:t>
            </a:r>
            <a:r>
              <a:rPr lang="ko-KR" altLang="en-US" dirty="0"/>
              <a:t>이란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4" y="2408328"/>
            <a:ext cx="6261927" cy="2564481"/>
          </a:xfrm>
          <a:prstGeom prst="rect">
            <a:avLst/>
          </a:prstGeom>
        </p:spPr>
      </p:pic>
      <p:sp>
        <p:nvSpPr>
          <p:cNvPr id="25" name="슬라이드 번호 개체 틀 1"/>
          <p:cNvSpPr txBox="1">
            <a:spLocks/>
          </p:cNvSpPr>
          <p:nvPr/>
        </p:nvSpPr>
        <p:spPr>
          <a:xfrm>
            <a:off x="6553200" y="65922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r" defTabSz="914400" rtl="0" eaLnBrk="1" latinLnBrk="1" hangingPunct="1">
              <a:defRPr sz="1100" kern="1200">
                <a:solidFill>
                  <a:schemeClr val="bg1">
                    <a:lumMod val="65000"/>
                  </a:schemeClr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C333-9092-407F-B382-CAA28D71B61F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9532" y="1174953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XBRL is a </a:t>
            </a:r>
            <a:r>
              <a:rPr lang="en-US" altLang="ko-KR" sz="2400" b="1" dirty="0">
                <a:solidFill>
                  <a:srgbClr val="FF0000"/>
                </a:solidFill>
              </a:rPr>
              <a:t>Standard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  <p:sp>
        <p:nvSpPr>
          <p:cNvPr id="27" name="직사각형 26"/>
          <p:cNvSpPr/>
          <p:nvPr/>
        </p:nvSpPr>
        <p:spPr>
          <a:xfrm>
            <a:off x="1935045" y="1868140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/>
              <a:t>표준화된 보고체계를 제시 → 비교가능성 제고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97122" y="2744452"/>
            <a:ext cx="259155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</a:rPr>
              <a:t>재무보고 표준 제시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6586905" y="3213358"/>
            <a:ext cx="1998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latin typeface="+mj-lt"/>
              </a:rPr>
              <a:t>DART</a:t>
            </a:r>
            <a:r>
              <a:rPr lang="ko-KR" alt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ko-KR" b="1" dirty="0">
                <a:solidFill>
                  <a:srgbClr val="FF0000"/>
                </a:solidFill>
                <a:latin typeface="+mj-lt"/>
              </a:rPr>
              <a:t>Taxonomy</a:t>
            </a:r>
            <a:endParaRPr lang="ko-KR" alt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위쪽/아래쪽 화살표 29"/>
          <p:cNvSpPr/>
          <p:nvPr/>
        </p:nvSpPr>
        <p:spPr>
          <a:xfrm rot="18359676">
            <a:off x="2974683" y="4533035"/>
            <a:ext cx="432048" cy="90810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335907" y="5378436"/>
            <a:ext cx="22595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동일한 개념</a:t>
            </a:r>
            <a:r>
              <a:rPr lang="en-US" altLang="ko-KR" dirty="0"/>
              <a:t>?</a:t>
            </a:r>
          </a:p>
          <a:p>
            <a:pPr algn="ctr"/>
            <a:r>
              <a:rPr lang="ko-KR" altLang="en-US" dirty="0"/>
              <a:t>비교 가능한가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2" name="직사각형 31"/>
          <p:cNvSpPr/>
          <p:nvPr/>
        </p:nvSpPr>
        <p:spPr>
          <a:xfrm>
            <a:off x="30024" y="4013385"/>
            <a:ext cx="3779912" cy="277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199" y="4482254"/>
            <a:ext cx="5404643" cy="2440807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3583663" y="5683173"/>
            <a:ext cx="3779912" cy="727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3583988" y="5183718"/>
            <a:ext cx="3779912" cy="2776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45088" y="3120404"/>
            <a:ext cx="3779912" cy="2776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오른쪽 화살표 36"/>
          <p:cNvSpPr/>
          <p:nvPr/>
        </p:nvSpPr>
        <p:spPr>
          <a:xfrm rot="19689276">
            <a:off x="5759579" y="3402445"/>
            <a:ext cx="781393" cy="531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378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6"/>
          <p:cNvSpPr>
            <a:spLocks noGrp="1"/>
          </p:cNvSpPr>
          <p:nvPr>
            <p:ph type="ctrTitle"/>
          </p:nvPr>
        </p:nvSpPr>
        <p:spPr>
          <a:xfrm>
            <a:off x="684000" y="604801"/>
            <a:ext cx="7772400" cy="493200"/>
          </a:xfrm>
        </p:spPr>
        <p:txBody>
          <a:bodyPr/>
          <a:lstStyle/>
          <a:p>
            <a:r>
              <a:rPr lang="en-US" altLang="ko-KR" dirty="0"/>
              <a:t>01 XBRL</a:t>
            </a:r>
            <a:r>
              <a:rPr lang="ko-KR" altLang="en-US" dirty="0"/>
              <a:t>이란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25" name="슬라이드 번호 개체 틀 1"/>
          <p:cNvSpPr txBox="1">
            <a:spLocks/>
          </p:cNvSpPr>
          <p:nvPr/>
        </p:nvSpPr>
        <p:spPr>
          <a:xfrm>
            <a:off x="6553200" y="65922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r" defTabSz="914400" rtl="0" eaLnBrk="1" latinLnBrk="1" hangingPunct="1">
              <a:defRPr sz="1100" kern="1200">
                <a:solidFill>
                  <a:schemeClr val="bg1">
                    <a:lumMod val="65000"/>
                  </a:schemeClr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C333-9092-407F-B382-CAA28D71B61F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9532" y="1174953"/>
            <a:ext cx="809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XBRL is decomposing </a:t>
            </a:r>
            <a:r>
              <a:rPr lang="en-US" altLang="ko-KR" sz="2400" b="1" dirty="0">
                <a:solidFill>
                  <a:srgbClr val="FF0000"/>
                </a:solidFill>
              </a:rPr>
              <a:t>data junk into a data atom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5496" y="1696517"/>
            <a:ext cx="4248472" cy="51013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ko-KR" sz="1050" b="1" u="sng" dirty="0">
                <a:solidFill>
                  <a:srgbClr val="00B0F0"/>
                </a:solidFill>
              </a:rPr>
              <a:t>2.2 </a:t>
            </a:r>
            <a:r>
              <a:rPr lang="ko-KR" altLang="en-US" sz="1050" b="1" u="sng" dirty="0">
                <a:solidFill>
                  <a:srgbClr val="00B0F0"/>
                </a:solidFill>
              </a:rPr>
              <a:t>연결회사는 </a:t>
            </a:r>
            <a:r>
              <a:rPr lang="en-US" altLang="ko-KR" sz="1050" b="1" u="sng" dirty="0">
                <a:solidFill>
                  <a:srgbClr val="00B0F0"/>
                </a:solidFill>
              </a:rPr>
              <a:t>2021</a:t>
            </a:r>
            <a:r>
              <a:rPr lang="ko-KR" altLang="en-US" sz="1050" b="1" u="sng" dirty="0">
                <a:solidFill>
                  <a:srgbClr val="00B0F0"/>
                </a:solidFill>
              </a:rPr>
              <a:t>년 </a:t>
            </a:r>
            <a:r>
              <a:rPr lang="en-US" altLang="ko-KR" sz="1050" b="1" u="sng" dirty="0">
                <a:solidFill>
                  <a:srgbClr val="00B0F0"/>
                </a:solidFill>
              </a:rPr>
              <a:t>1</a:t>
            </a:r>
            <a:r>
              <a:rPr lang="ko-KR" altLang="en-US" sz="1050" b="1" u="sng" dirty="0">
                <a:solidFill>
                  <a:srgbClr val="00B0F0"/>
                </a:solidFill>
              </a:rPr>
              <a:t>월 </a:t>
            </a:r>
            <a:r>
              <a:rPr lang="en-US" altLang="ko-KR" sz="1050" b="1" u="sng" dirty="0">
                <a:solidFill>
                  <a:srgbClr val="00B0F0"/>
                </a:solidFill>
              </a:rPr>
              <a:t>1</a:t>
            </a:r>
            <a:r>
              <a:rPr lang="ko-KR" altLang="en-US" sz="1050" b="1" u="sng" dirty="0">
                <a:solidFill>
                  <a:srgbClr val="00B0F0"/>
                </a:solidFill>
              </a:rPr>
              <a:t>일로 개시하는 회계기간부터 다음의 </a:t>
            </a:r>
            <a:r>
              <a:rPr lang="ko-KR" altLang="en-US" sz="1050" b="1" u="sng" dirty="0" err="1">
                <a:solidFill>
                  <a:srgbClr val="00B0F0"/>
                </a:solidFill>
              </a:rPr>
              <a:t>제ㆍ개정</a:t>
            </a:r>
            <a:r>
              <a:rPr lang="ko-KR" altLang="en-US" sz="1050" b="1" u="sng" dirty="0">
                <a:solidFill>
                  <a:srgbClr val="00B0F0"/>
                </a:solidFill>
              </a:rPr>
              <a:t> 기준서 및 </a:t>
            </a:r>
            <a:r>
              <a:rPr lang="ko-KR" altLang="en-US" sz="1050" b="1" u="sng" dirty="0" err="1">
                <a:solidFill>
                  <a:srgbClr val="00B0F0"/>
                </a:solidFill>
              </a:rPr>
              <a:t>해석서를</a:t>
            </a:r>
            <a:r>
              <a:rPr lang="ko-KR" altLang="en-US" sz="1050" b="1" u="sng" dirty="0">
                <a:solidFill>
                  <a:srgbClr val="00B0F0"/>
                </a:solidFill>
              </a:rPr>
              <a:t> 신규로 적용하였습니다</a:t>
            </a:r>
            <a:r>
              <a:rPr lang="en-US" altLang="ko-KR" sz="1050" b="1" u="sng" dirty="0">
                <a:solidFill>
                  <a:srgbClr val="00B0F0"/>
                </a:solidFill>
              </a:rPr>
              <a:t>.</a:t>
            </a:r>
          </a:p>
          <a:p>
            <a:endParaRPr lang="en-US" altLang="ko-KR" sz="1050" dirty="0"/>
          </a:p>
          <a:p>
            <a:r>
              <a:rPr lang="en-US" altLang="ko-KR" sz="1050" b="1" u="sng" dirty="0">
                <a:solidFill>
                  <a:srgbClr val="FF0000"/>
                </a:solidFill>
              </a:rPr>
              <a:t>(1) </a:t>
            </a:r>
            <a:r>
              <a:rPr lang="ko-KR" altLang="en-US" sz="1050" b="1" u="sng" dirty="0">
                <a:solidFill>
                  <a:srgbClr val="FF0000"/>
                </a:solidFill>
              </a:rPr>
              <a:t>기업회계기준서 제</a:t>
            </a:r>
            <a:r>
              <a:rPr lang="en-US" altLang="ko-KR" sz="1050" b="1" u="sng" dirty="0">
                <a:solidFill>
                  <a:srgbClr val="FF0000"/>
                </a:solidFill>
              </a:rPr>
              <a:t>1109</a:t>
            </a:r>
            <a:r>
              <a:rPr lang="ko-KR" altLang="en-US" sz="1050" b="1" u="sng" dirty="0">
                <a:solidFill>
                  <a:srgbClr val="FF0000"/>
                </a:solidFill>
              </a:rPr>
              <a:t>호 </a:t>
            </a:r>
            <a:r>
              <a:rPr lang="en-US" altLang="ko-KR" sz="1050" b="1" u="sng" dirty="0">
                <a:solidFill>
                  <a:srgbClr val="FF0000"/>
                </a:solidFill>
              </a:rPr>
              <a:t>'</a:t>
            </a:r>
            <a:r>
              <a:rPr lang="ko-KR" altLang="en-US" sz="1050" b="1" u="sng" dirty="0">
                <a:solidFill>
                  <a:srgbClr val="FF0000"/>
                </a:solidFill>
              </a:rPr>
              <a:t>금융상품</a:t>
            </a:r>
            <a:r>
              <a:rPr lang="en-US" altLang="ko-KR" sz="1050" b="1" u="sng" dirty="0">
                <a:solidFill>
                  <a:srgbClr val="FF0000"/>
                </a:solidFill>
              </a:rPr>
              <a:t>', </a:t>
            </a:r>
            <a:r>
              <a:rPr lang="ko-KR" altLang="en-US" sz="1050" b="1" u="sng" dirty="0">
                <a:solidFill>
                  <a:srgbClr val="FF0000"/>
                </a:solidFill>
              </a:rPr>
              <a:t>제</a:t>
            </a:r>
            <a:r>
              <a:rPr lang="en-US" altLang="ko-KR" sz="1050" b="1" u="sng" dirty="0">
                <a:solidFill>
                  <a:srgbClr val="FF0000"/>
                </a:solidFill>
              </a:rPr>
              <a:t>1039</a:t>
            </a:r>
            <a:r>
              <a:rPr lang="ko-KR" altLang="en-US" sz="1050" b="1" u="sng" dirty="0">
                <a:solidFill>
                  <a:srgbClr val="FF0000"/>
                </a:solidFill>
              </a:rPr>
              <a:t>호 </a:t>
            </a:r>
            <a:r>
              <a:rPr lang="en-US" altLang="ko-KR" sz="1050" b="1" u="sng" dirty="0">
                <a:solidFill>
                  <a:srgbClr val="FF0000"/>
                </a:solidFill>
              </a:rPr>
              <a:t>'</a:t>
            </a:r>
            <a:r>
              <a:rPr lang="ko-KR" altLang="en-US" sz="1050" b="1" u="sng" dirty="0">
                <a:solidFill>
                  <a:srgbClr val="FF0000"/>
                </a:solidFill>
              </a:rPr>
              <a:t>금융상품</a:t>
            </a:r>
            <a:r>
              <a:rPr lang="en-US" altLang="ko-KR" sz="1050" b="1" u="sng" dirty="0">
                <a:solidFill>
                  <a:srgbClr val="FF0000"/>
                </a:solidFill>
              </a:rPr>
              <a:t>: </a:t>
            </a:r>
            <a:r>
              <a:rPr lang="ko-KR" altLang="en-US" sz="1050" b="1" u="sng" dirty="0">
                <a:solidFill>
                  <a:srgbClr val="FF0000"/>
                </a:solidFill>
              </a:rPr>
              <a:t>인식과 측정</a:t>
            </a:r>
            <a:r>
              <a:rPr lang="en-US" altLang="ko-KR" sz="1050" b="1" u="sng" dirty="0">
                <a:solidFill>
                  <a:srgbClr val="FF0000"/>
                </a:solidFill>
              </a:rPr>
              <a:t>', </a:t>
            </a:r>
            <a:r>
              <a:rPr lang="ko-KR" altLang="en-US" sz="1050" b="1" u="sng" dirty="0">
                <a:solidFill>
                  <a:srgbClr val="FF0000"/>
                </a:solidFill>
              </a:rPr>
              <a:t>제</a:t>
            </a:r>
            <a:r>
              <a:rPr lang="en-US" altLang="ko-KR" sz="1050" b="1" u="sng" dirty="0">
                <a:solidFill>
                  <a:srgbClr val="FF0000"/>
                </a:solidFill>
              </a:rPr>
              <a:t>1107</a:t>
            </a:r>
            <a:r>
              <a:rPr lang="ko-KR" altLang="en-US" sz="1050" b="1" u="sng" dirty="0">
                <a:solidFill>
                  <a:srgbClr val="FF0000"/>
                </a:solidFill>
              </a:rPr>
              <a:t>호 </a:t>
            </a:r>
            <a:r>
              <a:rPr lang="en-US" altLang="ko-KR" sz="1050" b="1" u="sng" dirty="0">
                <a:solidFill>
                  <a:srgbClr val="FF0000"/>
                </a:solidFill>
              </a:rPr>
              <a:t>'</a:t>
            </a:r>
            <a:r>
              <a:rPr lang="ko-KR" altLang="en-US" sz="1050" b="1" u="sng" dirty="0">
                <a:solidFill>
                  <a:srgbClr val="FF0000"/>
                </a:solidFill>
              </a:rPr>
              <a:t>금융상품</a:t>
            </a:r>
            <a:r>
              <a:rPr lang="en-US" altLang="ko-KR" sz="1050" b="1" u="sng" dirty="0">
                <a:solidFill>
                  <a:srgbClr val="FF0000"/>
                </a:solidFill>
              </a:rPr>
              <a:t>: </a:t>
            </a:r>
            <a:r>
              <a:rPr lang="ko-KR" altLang="en-US" sz="1050" b="1" u="sng" dirty="0">
                <a:solidFill>
                  <a:srgbClr val="FF0000"/>
                </a:solidFill>
              </a:rPr>
              <a:t>공시</a:t>
            </a:r>
            <a:r>
              <a:rPr lang="en-US" altLang="ko-KR" sz="1050" b="1" u="sng" dirty="0">
                <a:solidFill>
                  <a:srgbClr val="FF0000"/>
                </a:solidFill>
              </a:rPr>
              <a:t>', </a:t>
            </a:r>
            <a:r>
              <a:rPr lang="ko-KR" altLang="en-US" sz="1050" b="1" u="sng" dirty="0">
                <a:solidFill>
                  <a:srgbClr val="FF0000"/>
                </a:solidFill>
              </a:rPr>
              <a:t>제</a:t>
            </a:r>
            <a:r>
              <a:rPr lang="en-US" altLang="ko-KR" sz="1050" b="1" u="sng" dirty="0">
                <a:solidFill>
                  <a:srgbClr val="FF0000"/>
                </a:solidFill>
              </a:rPr>
              <a:t>1104</a:t>
            </a:r>
            <a:r>
              <a:rPr lang="ko-KR" altLang="en-US" sz="1050" b="1" u="sng" dirty="0">
                <a:solidFill>
                  <a:srgbClr val="FF0000"/>
                </a:solidFill>
              </a:rPr>
              <a:t>호 </a:t>
            </a:r>
            <a:r>
              <a:rPr lang="en-US" altLang="ko-KR" sz="1050" b="1" u="sng" dirty="0">
                <a:solidFill>
                  <a:srgbClr val="FF0000"/>
                </a:solidFill>
              </a:rPr>
              <a:t>'</a:t>
            </a:r>
            <a:r>
              <a:rPr lang="ko-KR" altLang="en-US" sz="1050" b="1" u="sng" dirty="0">
                <a:solidFill>
                  <a:srgbClr val="FF0000"/>
                </a:solidFill>
              </a:rPr>
              <a:t>보험계약</a:t>
            </a:r>
            <a:r>
              <a:rPr lang="en-US" altLang="ko-KR" sz="1050" b="1" u="sng" dirty="0">
                <a:solidFill>
                  <a:srgbClr val="FF0000"/>
                </a:solidFill>
              </a:rPr>
              <a:t>' </a:t>
            </a:r>
            <a:r>
              <a:rPr lang="ko-KR" altLang="en-US" sz="1050" b="1" u="sng" dirty="0">
                <a:solidFill>
                  <a:srgbClr val="FF0000"/>
                </a:solidFill>
              </a:rPr>
              <a:t>및 제 </a:t>
            </a:r>
            <a:r>
              <a:rPr lang="en-US" altLang="ko-KR" sz="1050" b="1" u="sng" dirty="0">
                <a:solidFill>
                  <a:srgbClr val="FF0000"/>
                </a:solidFill>
              </a:rPr>
              <a:t>1116</a:t>
            </a:r>
            <a:r>
              <a:rPr lang="ko-KR" altLang="en-US" sz="1050" b="1" u="sng" dirty="0">
                <a:solidFill>
                  <a:srgbClr val="FF0000"/>
                </a:solidFill>
              </a:rPr>
              <a:t>호 </a:t>
            </a:r>
            <a:r>
              <a:rPr lang="en-US" altLang="ko-KR" sz="1050" b="1" u="sng" dirty="0">
                <a:solidFill>
                  <a:srgbClr val="FF0000"/>
                </a:solidFill>
              </a:rPr>
              <a:t>'</a:t>
            </a:r>
            <a:r>
              <a:rPr lang="ko-KR" altLang="en-US" sz="1050" b="1" u="sng" dirty="0">
                <a:solidFill>
                  <a:srgbClr val="FF0000"/>
                </a:solidFill>
              </a:rPr>
              <a:t>리스</a:t>
            </a:r>
            <a:r>
              <a:rPr lang="en-US" altLang="ko-KR" sz="1050" b="1" u="sng" dirty="0">
                <a:solidFill>
                  <a:srgbClr val="FF0000"/>
                </a:solidFill>
              </a:rPr>
              <a:t>' </a:t>
            </a:r>
            <a:r>
              <a:rPr lang="ko-KR" altLang="en-US" sz="1050" b="1" u="sng" dirty="0">
                <a:solidFill>
                  <a:srgbClr val="FF0000"/>
                </a:solidFill>
              </a:rPr>
              <a:t>개정 </a:t>
            </a:r>
            <a:r>
              <a:rPr lang="en-US" altLang="ko-KR" sz="1050" b="1" u="sng" dirty="0">
                <a:solidFill>
                  <a:srgbClr val="FF0000"/>
                </a:solidFill>
              </a:rPr>
              <a:t>- </a:t>
            </a:r>
            <a:r>
              <a:rPr lang="ko-KR" altLang="en-US" sz="1050" b="1" u="sng" dirty="0">
                <a:solidFill>
                  <a:srgbClr val="FF0000"/>
                </a:solidFill>
              </a:rPr>
              <a:t>이자율지표 개혁</a:t>
            </a:r>
            <a:r>
              <a:rPr lang="en-US" altLang="ko-KR" sz="1050" b="1" u="sng" dirty="0">
                <a:solidFill>
                  <a:srgbClr val="FF0000"/>
                </a:solidFill>
              </a:rPr>
              <a:t>(2</a:t>
            </a:r>
            <a:r>
              <a:rPr lang="ko-KR" altLang="en-US" sz="1050" b="1" u="sng" dirty="0">
                <a:solidFill>
                  <a:srgbClr val="FF0000"/>
                </a:solidFill>
              </a:rPr>
              <a:t>단계 개정</a:t>
            </a:r>
            <a:r>
              <a:rPr lang="en-US" altLang="ko-KR" sz="1050" b="1" u="sng" dirty="0">
                <a:solidFill>
                  <a:srgbClr val="FF0000"/>
                </a:solidFill>
              </a:rPr>
              <a:t>)</a:t>
            </a:r>
          </a:p>
          <a:p>
            <a:r>
              <a:rPr lang="en-US" altLang="ko-KR" sz="1050" dirty="0"/>
              <a:t> </a:t>
            </a:r>
          </a:p>
          <a:p>
            <a:r>
              <a:rPr lang="ko-KR" altLang="en-US" sz="1050" dirty="0"/>
              <a:t>이자율지표개혁과 관련하여 </a:t>
            </a:r>
            <a:r>
              <a:rPr lang="ko-KR" altLang="en-US" sz="1050" dirty="0" err="1"/>
              <a:t>상각후원가로</a:t>
            </a:r>
            <a:r>
              <a:rPr lang="ko-KR" altLang="en-US" sz="1050" dirty="0"/>
              <a:t> 측정되는 금융상품의 </a:t>
            </a:r>
            <a:r>
              <a:rPr lang="ko-KR" altLang="en-US" sz="1050" dirty="0" err="1"/>
              <a:t>이자율지표대체시</a:t>
            </a:r>
            <a:r>
              <a:rPr lang="ko-KR" altLang="en-US" sz="1050" dirty="0"/>
              <a:t> 장부금액이 아닌 유효이자율을 조정하고</a:t>
            </a:r>
            <a:r>
              <a:rPr lang="en-US" altLang="ko-KR" sz="1050" dirty="0"/>
              <a:t>, </a:t>
            </a:r>
            <a:r>
              <a:rPr lang="ko-KR" altLang="en-US" sz="1050" dirty="0"/>
              <a:t>위험회피관계에서 이자율지표대체가 발생한 경우에도 </a:t>
            </a:r>
            <a:r>
              <a:rPr lang="ko-KR" altLang="en-US" sz="1050" dirty="0" err="1"/>
              <a:t>중단없이</a:t>
            </a:r>
            <a:r>
              <a:rPr lang="ko-KR" altLang="en-US" sz="1050" dirty="0"/>
              <a:t> 위험회피회계를 계속할 수 있도록 하는 등의 예외규정을 포함하고 있습니다</a:t>
            </a:r>
            <a:r>
              <a:rPr lang="en-US" altLang="ko-KR" sz="1050" dirty="0"/>
              <a:t>.  </a:t>
            </a:r>
            <a:r>
              <a:rPr lang="ko-KR" altLang="en-US" sz="1050" dirty="0"/>
              <a:t>해당 기준서의 개정이 연결재무제표에 미치는 중요한 영향은 없습니다</a:t>
            </a:r>
            <a:r>
              <a:rPr lang="en-US" altLang="ko-KR" sz="1050" dirty="0"/>
              <a:t>.</a:t>
            </a:r>
          </a:p>
          <a:p>
            <a:r>
              <a:rPr lang="ko-KR" altLang="en-US" sz="1050" dirty="0"/>
              <a:t>연결회사는 </a:t>
            </a:r>
            <a:r>
              <a:rPr lang="en-US" altLang="ko-KR" sz="1050" dirty="0"/>
              <a:t>2021</a:t>
            </a:r>
            <a:r>
              <a:rPr lang="ko-KR" altLang="en-US" sz="1050" dirty="0"/>
              <a:t>년 </a:t>
            </a:r>
            <a:r>
              <a:rPr lang="en-US" altLang="ko-KR" sz="1050" dirty="0"/>
              <a:t>1</a:t>
            </a:r>
            <a:r>
              <a:rPr lang="ko-KR" altLang="en-US" sz="1050" dirty="0"/>
              <a:t>월 </a:t>
            </a:r>
            <a:r>
              <a:rPr lang="en-US" altLang="ko-KR" sz="1050" dirty="0"/>
              <a:t>1</a:t>
            </a:r>
            <a:r>
              <a:rPr lang="ko-KR" altLang="en-US" sz="1050" dirty="0"/>
              <a:t>일로 개시하는 회계기간부터 기업회계기준서 제</a:t>
            </a:r>
            <a:r>
              <a:rPr lang="en-US" altLang="ko-KR" sz="1050" dirty="0"/>
              <a:t>1109</a:t>
            </a:r>
            <a:r>
              <a:rPr lang="ko-KR" altLang="en-US" sz="1050" dirty="0"/>
              <a:t>호</a:t>
            </a:r>
            <a:r>
              <a:rPr lang="en-US" altLang="ko-KR" sz="1050" dirty="0"/>
              <a:t>, </a:t>
            </a:r>
            <a:r>
              <a:rPr lang="ko-KR" altLang="en-US" sz="1050" dirty="0"/>
              <a:t>제</a:t>
            </a:r>
            <a:r>
              <a:rPr lang="en-US" altLang="ko-KR" sz="1050" dirty="0"/>
              <a:t>1039</a:t>
            </a:r>
            <a:r>
              <a:rPr lang="ko-KR" altLang="en-US" sz="1050" dirty="0"/>
              <a:t>호</a:t>
            </a:r>
            <a:r>
              <a:rPr lang="en-US" altLang="ko-KR" sz="1050" dirty="0"/>
              <a:t>, </a:t>
            </a:r>
            <a:r>
              <a:rPr lang="ko-KR" altLang="en-US" sz="1050" dirty="0"/>
              <a:t>제</a:t>
            </a:r>
            <a:r>
              <a:rPr lang="en-US" altLang="ko-KR" sz="1050" dirty="0"/>
              <a:t>1107</a:t>
            </a:r>
            <a:r>
              <a:rPr lang="ko-KR" altLang="en-US" sz="1050" dirty="0"/>
              <a:t>호 및 제</a:t>
            </a:r>
            <a:r>
              <a:rPr lang="en-US" altLang="ko-KR" sz="1050" dirty="0"/>
              <a:t>1116</a:t>
            </a:r>
            <a:r>
              <a:rPr lang="ko-KR" altLang="en-US" sz="1050" dirty="0"/>
              <a:t>호에 대한 개정인 </a:t>
            </a:r>
            <a:r>
              <a:rPr lang="en-US" altLang="ko-KR" sz="1050" dirty="0"/>
              <a:t>'</a:t>
            </a:r>
            <a:r>
              <a:rPr lang="ko-KR" altLang="en-US" sz="1050" dirty="0"/>
              <a:t>이자율지표 개혁  제</a:t>
            </a:r>
            <a:r>
              <a:rPr lang="en-US" altLang="ko-KR" sz="1050" dirty="0"/>
              <a:t>2</a:t>
            </a:r>
            <a:r>
              <a:rPr lang="ko-KR" altLang="en-US" sz="1050" dirty="0"/>
              <a:t>단계</a:t>
            </a:r>
            <a:r>
              <a:rPr lang="en-US" altLang="ko-KR" sz="1050" dirty="0"/>
              <a:t>'</a:t>
            </a:r>
            <a:r>
              <a:rPr lang="ko-KR" altLang="en-US" sz="1050" dirty="0"/>
              <a:t>를 적용하였습니다</a:t>
            </a:r>
            <a:r>
              <a:rPr lang="en-US" altLang="ko-KR" sz="1050" dirty="0"/>
              <a:t>. </a:t>
            </a:r>
            <a:r>
              <a:rPr lang="ko-KR" altLang="en-US" sz="1050" dirty="0"/>
              <a:t>경과규정에 따라</a:t>
            </a:r>
            <a:r>
              <a:rPr lang="en-US" altLang="ko-KR" sz="1050" dirty="0"/>
              <a:t>, </a:t>
            </a:r>
            <a:r>
              <a:rPr lang="ko-KR" altLang="en-US" sz="1050" dirty="0"/>
              <a:t>개정 내용은 위험회피관계와 금융상품에 </a:t>
            </a:r>
            <a:r>
              <a:rPr lang="ko-KR" altLang="en-US" sz="1050" dirty="0" err="1"/>
              <a:t>소급적용되었습니다</a:t>
            </a:r>
            <a:r>
              <a:rPr lang="en-US" altLang="ko-KR" sz="1050" dirty="0"/>
              <a:t>. </a:t>
            </a:r>
            <a:r>
              <a:rPr lang="ko-KR" altLang="en-US" sz="1050" dirty="0"/>
              <a:t>비교재무제표는 </a:t>
            </a:r>
            <a:r>
              <a:rPr lang="ko-KR" altLang="en-US" sz="1050" dirty="0" err="1"/>
              <a:t>재작성되지</a:t>
            </a:r>
            <a:r>
              <a:rPr lang="ko-KR" altLang="en-US" sz="1050" dirty="0"/>
              <a:t> 않았으며</a:t>
            </a:r>
            <a:r>
              <a:rPr lang="en-US" altLang="ko-KR" sz="1050" dirty="0"/>
              <a:t>, </a:t>
            </a:r>
            <a:r>
              <a:rPr lang="ko-KR" altLang="en-US" sz="1050" dirty="0"/>
              <a:t>개정 내용의 채택이 기초 적립금에 미치는 영향은 없습니다</a:t>
            </a:r>
            <a:r>
              <a:rPr lang="en-US" altLang="ko-KR" sz="1050" dirty="0"/>
              <a:t>.</a:t>
            </a:r>
          </a:p>
          <a:p>
            <a:endParaRPr lang="en-US" altLang="ko-KR" sz="1050" dirty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en-US" altLang="ko-KR" sz="1050" b="1" u="sng" dirty="0">
                <a:solidFill>
                  <a:srgbClr val="FF0000"/>
                </a:solidFill>
              </a:rPr>
              <a:t>(2) </a:t>
            </a:r>
            <a:r>
              <a:rPr lang="ko-KR" altLang="en-US" sz="1050" b="1" u="sng" dirty="0">
                <a:solidFill>
                  <a:srgbClr val="FF0000"/>
                </a:solidFill>
              </a:rPr>
              <a:t>기업회계기준서 제 </a:t>
            </a:r>
            <a:r>
              <a:rPr lang="en-US" altLang="ko-KR" sz="1050" b="1" u="sng" dirty="0">
                <a:solidFill>
                  <a:srgbClr val="FF0000"/>
                </a:solidFill>
              </a:rPr>
              <a:t>1016</a:t>
            </a:r>
            <a:r>
              <a:rPr lang="ko-KR" altLang="en-US" sz="1050" b="1" u="sng" dirty="0">
                <a:solidFill>
                  <a:srgbClr val="FF0000"/>
                </a:solidFill>
              </a:rPr>
              <a:t>호</a:t>
            </a:r>
            <a:r>
              <a:rPr lang="en-US" altLang="ko-KR" sz="1050" b="1" u="sng" dirty="0">
                <a:solidFill>
                  <a:srgbClr val="FF0000"/>
                </a:solidFill>
              </a:rPr>
              <a:t>(</a:t>
            </a:r>
            <a:r>
              <a:rPr lang="ko-KR" altLang="en-US" sz="1050" b="1" u="sng" dirty="0">
                <a:solidFill>
                  <a:srgbClr val="FF0000"/>
                </a:solidFill>
              </a:rPr>
              <a:t>유형자산</a:t>
            </a:r>
            <a:r>
              <a:rPr lang="en-US" altLang="ko-KR" sz="1050" b="1" u="sng" dirty="0">
                <a:solidFill>
                  <a:srgbClr val="FF0000"/>
                </a:solidFill>
              </a:rPr>
              <a:t>)</a:t>
            </a:r>
            <a:br>
              <a:rPr lang="ko-KR" altLang="en-US" sz="1050" dirty="0"/>
            </a:br>
            <a:r>
              <a:rPr lang="ko-KR" altLang="en-US" sz="1050" dirty="0"/>
              <a:t>기업이 자산을 의도한 방식으로 사용하기 전에 생산된 품목의 판매에서 발생하는 수익을 생산원가와 함께 </a:t>
            </a:r>
            <a:r>
              <a:rPr lang="ko-KR" altLang="en-US" sz="1050" dirty="0" err="1"/>
              <a:t>당기손익으로</a:t>
            </a:r>
            <a:r>
              <a:rPr lang="ko-KR" altLang="en-US" sz="1050" dirty="0"/>
              <a:t> 인식하도록 요구하며</a:t>
            </a:r>
            <a:r>
              <a:rPr lang="en-US" altLang="ko-KR" sz="1050" dirty="0"/>
              <a:t>, </a:t>
            </a:r>
            <a:r>
              <a:rPr lang="ko-KR" altLang="en-US" sz="1050" dirty="0"/>
              <a:t>유형자산의 취득원가에서 차감하는 것을 금지하고 있습니다</a:t>
            </a:r>
            <a:r>
              <a:rPr lang="en-US" altLang="ko-KR" sz="1050" dirty="0"/>
              <a:t>. </a:t>
            </a:r>
            <a:r>
              <a:rPr lang="ko-KR" altLang="en-US" sz="1050" dirty="0"/>
              <a:t>연결실체는 동 개정으로 인해 재무제표에 중요한 영향은 없습니다</a:t>
            </a:r>
            <a:r>
              <a:rPr lang="en-US" altLang="ko-KR" sz="1050" dirty="0"/>
              <a:t>. 2022</a:t>
            </a:r>
            <a:r>
              <a:rPr lang="ko-KR" altLang="en-US" sz="1050" dirty="0"/>
              <a:t>년 </a:t>
            </a:r>
            <a:r>
              <a:rPr lang="en-US" altLang="ko-KR" sz="1050" dirty="0"/>
              <a:t>1</a:t>
            </a:r>
            <a:r>
              <a:rPr lang="ko-KR" altLang="en-US" sz="1050" dirty="0"/>
              <a:t>월 </a:t>
            </a:r>
            <a:r>
              <a:rPr lang="en-US" altLang="ko-KR" sz="1050" dirty="0"/>
              <a:t>1</a:t>
            </a:r>
            <a:r>
              <a:rPr lang="ko-KR" altLang="en-US" sz="1050" dirty="0"/>
              <a:t>일 이후 시작하는 회계연도부터 시행되며 연결회사는 </a:t>
            </a:r>
            <a:r>
              <a:rPr lang="en-US" altLang="ko-KR" sz="1050" dirty="0"/>
              <a:t>2021</a:t>
            </a:r>
            <a:r>
              <a:rPr lang="ko-KR" altLang="en-US" sz="1050" dirty="0"/>
              <a:t>년 </a:t>
            </a:r>
            <a:r>
              <a:rPr lang="en-US" altLang="ko-KR" sz="1050" dirty="0"/>
              <a:t>1</a:t>
            </a:r>
            <a:r>
              <a:rPr lang="ko-KR" altLang="en-US" sz="1050" dirty="0"/>
              <a:t>월 </a:t>
            </a:r>
            <a:r>
              <a:rPr lang="en-US" altLang="ko-KR" sz="1050" dirty="0"/>
              <a:t>1</a:t>
            </a:r>
            <a:r>
              <a:rPr lang="ko-KR" altLang="en-US" sz="1050" dirty="0"/>
              <a:t>일로 개시하는 회계기간부터 </a:t>
            </a:r>
            <a:r>
              <a:rPr lang="ko-KR" altLang="en-US" sz="1050" dirty="0" err="1"/>
              <a:t>조기적용하였습니다</a:t>
            </a:r>
            <a:r>
              <a:rPr lang="en-US" altLang="ko-KR" sz="1050" dirty="0"/>
              <a:t>. </a:t>
            </a:r>
            <a:r>
              <a:rPr lang="ko-KR" altLang="en-US" sz="1050" dirty="0"/>
              <a:t>경과규정에 따라</a:t>
            </a:r>
            <a:r>
              <a:rPr lang="en-US" altLang="ko-KR" sz="1050" dirty="0"/>
              <a:t>, </a:t>
            </a:r>
            <a:r>
              <a:rPr lang="ko-KR" altLang="en-US" sz="1050" dirty="0"/>
              <a:t>개정 해당 유형자산에 </a:t>
            </a:r>
            <a:r>
              <a:rPr lang="ko-KR" altLang="en-US" sz="1050" dirty="0" err="1"/>
              <a:t>소급적용되었습니다</a:t>
            </a:r>
            <a:r>
              <a:rPr lang="en-US" altLang="ko-KR" sz="1050" dirty="0"/>
              <a:t>. </a:t>
            </a:r>
            <a:r>
              <a:rPr lang="ko-KR" altLang="en-US" sz="1050" dirty="0"/>
              <a:t>비교재무제표는 </a:t>
            </a:r>
            <a:r>
              <a:rPr lang="ko-KR" altLang="en-US" sz="1050" dirty="0" err="1"/>
              <a:t>재작성되지</a:t>
            </a:r>
            <a:r>
              <a:rPr lang="ko-KR" altLang="en-US" sz="1050" dirty="0"/>
              <a:t> 않았으며</a:t>
            </a:r>
            <a:r>
              <a:rPr lang="en-US" altLang="ko-KR" sz="1050" dirty="0"/>
              <a:t>, </a:t>
            </a:r>
            <a:r>
              <a:rPr lang="ko-KR" altLang="en-US" sz="1050" dirty="0"/>
              <a:t>개정 내용의 채택이 기초 적립금에 미치는 영향은 없습니다</a:t>
            </a:r>
            <a:r>
              <a:rPr lang="en-US" altLang="ko-KR" sz="1050" dirty="0"/>
              <a:t>.</a:t>
            </a:r>
          </a:p>
          <a:p>
            <a:endParaRPr lang="en-US" altLang="ko-KR" sz="1050" b="0" i="0" dirty="0">
              <a:solidFill>
                <a:srgbClr val="000000"/>
              </a:solidFill>
              <a:effectLst/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555" y="2564904"/>
            <a:ext cx="4885743" cy="3312368"/>
          </a:xfrm>
          <a:prstGeom prst="rect">
            <a:avLst/>
          </a:prstGeom>
        </p:spPr>
      </p:pic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3203848" y="4581128"/>
            <a:ext cx="1620433" cy="504056"/>
          </a:xfrm>
          <a:prstGeom prst="chevron">
            <a:avLst>
              <a:gd name="adj" fmla="val 40599"/>
            </a:avLst>
          </a:prstGeom>
          <a:solidFill>
            <a:srgbClr val="004364"/>
          </a:solidFill>
          <a:ln w="9525">
            <a:solidFill>
              <a:srgbClr val="91D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Tahoma" pitchFamily="34" charset="0"/>
              </a:rPr>
              <a:t>DB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Tahoma" pitchFamily="34" charset="0"/>
              </a:rPr>
              <a:t>화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9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6"/>
          <p:cNvSpPr>
            <a:spLocks noGrp="1"/>
          </p:cNvSpPr>
          <p:nvPr>
            <p:ph type="ctrTitle"/>
          </p:nvPr>
        </p:nvSpPr>
        <p:spPr>
          <a:xfrm>
            <a:off x="684000" y="604801"/>
            <a:ext cx="7772400" cy="493200"/>
          </a:xfrm>
        </p:spPr>
        <p:txBody>
          <a:bodyPr/>
          <a:lstStyle/>
          <a:p>
            <a:r>
              <a:rPr lang="en-US" altLang="ko-KR" dirty="0"/>
              <a:t>01 XBRL</a:t>
            </a:r>
            <a:r>
              <a:rPr lang="ko-KR" altLang="en-US" dirty="0"/>
              <a:t>이란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25" name="슬라이드 번호 개체 틀 1"/>
          <p:cNvSpPr txBox="1">
            <a:spLocks/>
          </p:cNvSpPr>
          <p:nvPr/>
        </p:nvSpPr>
        <p:spPr>
          <a:xfrm>
            <a:off x="6553200" y="65922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r" defTabSz="914400" rtl="0" eaLnBrk="1" latinLnBrk="1" hangingPunct="1">
              <a:defRPr sz="1100" kern="1200">
                <a:solidFill>
                  <a:schemeClr val="bg1">
                    <a:lumMod val="65000"/>
                  </a:schemeClr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C333-9092-407F-B382-CAA28D71B61F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45691864" descr="EMB00001fdc08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826517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59532" y="1371084"/>
            <a:ext cx="817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/>
              <a:t>기대효과</a:t>
            </a:r>
          </a:p>
        </p:txBody>
      </p:sp>
    </p:spTree>
    <p:extLst>
      <p:ext uri="{BB962C8B-B14F-4D97-AF65-F5344CB8AC3E}">
        <p14:creationId xmlns:p14="http://schemas.microsoft.com/office/powerpoint/2010/main" val="4232852793"/>
      </p:ext>
    </p:extLst>
  </p:cSld>
  <p:clrMapOvr>
    <a:masterClrMapping/>
  </p:clrMapOvr>
</p:sld>
</file>

<file path=ppt/theme/theme1.xml><?xml version="1.0" encoding="utf-8"?>
<a:theme xmlns:a="http://schemas.openxmlformats.org/drawingml/2006/main" name="내지백그라운드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4077</TotalTime>
  <Words>1721</Words>
  <Application>Microsoft Office PowerPoint</Application>
  <PresentationFormat>화면 슬라이드 쇼(4:3)</PresentationFormat>
  <Paragraphs>496</Paragraphs>
  <Slides>34</Slides>
  <Notes>34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45" baseType="lpstr">
      <vt:lpstr>*ﾇﾑｾ鄂ﾅｸ暿ｶ-Identity-H</vt:lpstr>
      <vt:lpstr>HY견고딕</vt:lpstr>
      <vt:lpstr>HY헤드라인M</vt:lpstr>
      <vt:lpstr>Myriad Pro</vt:lpstr>
      <vt:lpstr>맑은 고딕</vt:lpstr>
      <vt:lpstr>바탕</vt:lpstr>
      <vt:lpstr>함초롬돋움</vt:lpstr>
      <vt:lpstr>함초롬바탕</vt:lpstr>
      <vt:lpstr>Arial</vt:lpstr>
      <vt:lpstr>Wingdings</vt:lpstr>
      <vt:lpstr>내지백그라운드</vt:lpstr>
      <vt:lpstr>PowerPoint 프레젠테이션</vt:lpstr>
      <vt:lpstr>왜 XBRL인가?  </vt:lpstr>
      <vt:lpstr>1</vt:lpstr>
      <vt:lpstr>01 XBRL이란?</vt:lpstr>
      <vt:lpstr>01 XBRL이란?</vt:lpstr>
      <vt:lpstr>01 XBRL이란?</vt:lpstr>
      <vt:lpstr>01 XBRL이란?</vt:lpstr>
      <vt:lpstr>01 XBRL이란?</vt:lpstr>
      <vt:lpstr>01 XBRL이란?</vt:lpstr>
      <vt:lpstr>2</vt:lpstr>
      <vt:lpstr>01 재무제표의 분해</vt:lpstr>
      <vt:lpstr>01 재무제표의 분해</vt:lpstr>
      <vt:lpstr>01 재무제표의 분해</vt:lpstr>
      <vt:lpstr>02 Taxonomy와 Instance</vt:lpstr>
      <vt:lpstr>03 Taxonomy</vt:lpstr>
      <vt:lpstr>03 Taxonomy</vt:lpstr>
      <vt:lpstr>03 Taxonomy</vt:lpstr>
      <vt:lpstr>03 Taxonomy</vt:lpstr>
      <vt:lpstr>03 Taxonomy</vt:lpstr>
      <vt:lpstr>03 Taxonomy</vt:lpstr>
      <vt:lpstr>03 Taxonomy</vt:lpstr>
      <vt:lpstr>03 Taxonomy</vt:lpstr>
      <vt:lpstr>03 Taxonomy</vt:lpstr>
      <vt:lpstr>04 Instance</vt:lpstr>
      <vt:lpstr>05 Dimension</vt:lpstr>
      <vt:lpstr>05 Dimension</vt:lpstr>
      <vt:lpstr>3</vt:lpstr>
      <vt:lpstr>01 특징</vt:lpstr>
      <vt:lpstr>01 특징</vt:lpstr>
      <vt:lpstr>4</vt:lpstr>
      <vt:lpstr>01 유의할 점</vt:lpstr>
      <vt:lpstr>01 유의할 점</vt:lpstr>
      <vt:lpstr>01 유의할 점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user99</dc:creator>
  <cp:lastModifiedBy>김 상노</cp:lastModifiedBy>
  <cp:revision>605</cp:revision>
  <cp:lastPrinted>2022-10-03T23:47:16Z</cp:lastPrinted>
  <dcterms:created xsi:type="dcterms:W3CDTF">2016-04-20T02:35:23Z</dcterms:created>
  <dcterms:modified xsi:type="dcterms:W3CDTF">2023-05-08T04:10:43Z</dcterms:modified>
</cp:coreProperties>
</file>